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ags/tag8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ags/tag9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ags/tag10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ags/tag16.xml" ContentType="application/vnd.openxmlformats-officedocument.presentationml.tag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13.xml" ContentType="application/vnd.openxmlformats-officedocument.themeOverride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theme/themeOverride14.xml" ContentType="application/vnd.openxmlformats-officedocument.themeOverrid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63" r:id="rId3"/>
    <p:sldMasterId id="2147483676" r:id="rId4"/>
    <p:sldMasterId id="2147483687" r:id="rId5"/>
    <p:sldMasterId id="2147483699" r:id="rId6"/>
    <p:sldMasterId id="2147483711" r:id="rId7"/>
    <p:sldMasterId id="2147483724" r:id="rId8"/>
    <p:sldMasterId id="2147483741" r:id="rId9"/>
    <p:sldMasterId id="2147483749" r:id="rId10"/>
  </p:sldMasterIdLst>
  <p:notesMasterIdLst>
    <p:notesMasterId r:id="rId64"/>
  </p:notesMasterIdLst>
  <p:handoutMasterIdLst>
    <p:handoutMasterId r:id="rId65"/>
  </p:handoutMasterIdLst>
  <p:sldIdLst>
    <p:sldId id="256" r:id="rId11"/>
    <p:sldId id="258" r:id="rId12"/>
    <p:sldId id="260" r:id="rId13"/>
    <p:sldId id="268" r:id="rId14"/>
    <p:sldId id="262" r:id="rId15"/>
    <p:sldId id="413" r:id="rId16"/>
    <p:sldId id="514" r:id="rId17"/>
    <p:sldId id="405" r:id="rId18"/>
    <p:sldId id="397" r:id="rId19"/>
    <p:sldId id="480" r:id="rId20"/>
    <p:sldId id="481" r:id="rId21"/>
    <p:sldId id="409" r:id="rId22"/>
    <p:sldId id="271" r:id="rId23"/>
    <p:sldId id="446" r:id="rId24"/>
    <p:sldId id="343" r:id="rId25"/>
    <p:sldId id="445" r:id="rId26"/>
    <p:sldId id="458" r:id="rId27"/>
    <p:sldId id="482" r:id="rId28"/>
    <p:sldId id="385" r:id="rId29"/>
    <p:sldId id="308" r:id="rId30"/>
    <p:sldId id="360" r:id="rId31"/>
    <p:sldId id="483" r:id="rId32"/>
    <p:sldId id="361" r:id="rId33"/>
    <p:sldId id="362" r:id="rId34"/>
    <p:sldId id="451" r:id="rId35"/>
    <p:sldId id="479" r:id="rId36"/>
    <p:sldId id="484" r:id="rId37"/>
    <p:sldId id="452" r:id="rId38"/>
    <p:sldId id="416" r:id="rId39"/>
    <p:sldId id="367" r:id="rId40"/>
    <p:sldId id="370" r:id="rId41"/>
    <p:sldId id="454" r:id="rId42"/>
    <p:sldId id="382" r:id="rId43"/>
    <p:sldId id="485" r:id="rId44"/>
    <p:sldId id="486" r:id="rId45"/>
    <p:sldId id="487" r:id="rId46"/>
    <p:sldId id="512" r:id="rId47"/>
    <p:sldId id="489" r:id="rId48"/>
    <p:sldId id="490" r:id="rId49"/>
    <p:sldId id="492" r:id="rId50"/>
    <p:sldId id="513" r:id="rId51"/>
    <p:sldId id="495" r:id="rId52"/>
    <p:sldId id="496" r:id="rId53"/>
    <p:sldId id="497" r:id="rId54"/>
    <p:sldId id="502" r:id="rId55"/>
    <p:sldId id="503" r:id="rId56"/>
    <p:sldId id="504" r:id="rId57"/>
    <p:sldId id="507" r:id="rId58"/>
    <p:sldId id="508" r:id="rId59"/>
    <p:sldId id="509" r:id="rId60"/>
    <p:sldId id="510" r:id="rId61"/>
    <p:sldId id="464" r:id="rId62"/>
    <p:sldId id="475" r:id="rId63"/>
  </p:sldIdLst>
  <p:sldSz cx="12192000" cy="6858000"/>
  <p:notesSz cx="7010400" cy="9296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94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40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A43"/>
    <a:srgbClr val="E67D21"/>
    <a:srgbClr val="855EA1"/>
    <a:srgbClr val="00B0F0"/>
    <a:srgbClr val="C50017"/>
    <a:srgbClr val="4656A5"/>
    <a:srgbClr val="282967"/>
    <a:srgbClr val="FF3300"/>
    <a:srgbClr val="F69120"/>
    <a:srgbClr val="EC1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08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264" y="60"/>
      </p:cViewPr>
      <p:guideLst>
        <p:guide pos="3840"/>
        <p:guide pos="3940"/>
        <p:guide orient="horz" pos="2160"/>
        <p:guide pos="404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02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3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007224445963103E-2"/>
          <c:y val="1.379878261499755E-2"/>
          <c:w val="0.78642239736963615"/>
          <c:h val="0.99942888028381438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% hrs/day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Mobile</c:v>
                </c:pt>
                <c:pt idx="1">
                  <c:v>Tablet</c:v>
                </c:pt>
                <c:pt idx="2">
                  <c:v>PC/Laptop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53.894300000000001</c:v>
                </c:pt>
                <c:pt idx="1">
                  <c:v>7.6833999999999998</c:v>
                </c:pt>
                <c:pt idx="2">
                  <c:v>38.4223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00000000000004"/>
          <c:y val="5.7646489033776782E-2"/>
          <c:w val="0.66111111111111132"/>
          <c:h val="0.608773931803749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Digital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Pt>
            <c:idx val="0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65.015755502711826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rgbClr val="9999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CCCCC"/>
              </a:solidFill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</c:formatCode>
                <c:ptCount val="1"/>
                <c:pt idx="0">
                  <c:v>34.984244497288181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77632976"/>
        <c:axId val="277633368"/>
      </c:barChart>
      <c:catAx>
        <c:axId val="27763297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77633368"/>
        <c:crosses val="autoZero"/>
        <c:auto val="1"/>
        <c:lblAlgn val="ctr"/>
        <c:lblOffset val="100"/>
        <c:noMultiLvlLbl val="0"/>
      </c:catAx>
      <c:valAx>
        <c:axId val="2776333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77632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0879023551535E-2"/>
          <c:y val="0.10096334668116892"/>
          <c:w val="0.95475007496260988"/>
          <c:h val="0.49522770947311784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Mobile + tablet share</c:v>
                </c:pt>
              </c:strCache>
            </c:strRef>
          </c:tx>
          <c:spPr>
            <a:solidFill>
              <a:schemeClr val="accent5"/>
            </a:solidFill>
            <a:ln w="2536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 w="25362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25362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25362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25362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25362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 w="25362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 w="25362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 w="25362"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 w="25362">
                <a:noFill/>
              </a:ln>
            </c:spPr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dPt>
            <c:idx val="29"/>
            <c:invertIfNegative val="0"/>
            <c:bubble3D val="0"/>
          </c:dPt>
          <c:dPt>
            <c:idx val="30"/>
            <c:invertIfNegative val="0"/>
            <c:bubble3D val="0"/>
            <c:spPr>
              <a:solidFill>
                <a:schemeClr val="accent5"/>
              </a:solidFill>
              <a:ln w="25362">
                <a:solidFill>
                  <a:schemeClr val="accent2"/>
                </a:solidFill>
              </a:ln>
            </c:spPr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</c:dPt>
          <c:dPt>
            <c:idx val="33"/>
            <c:invertIfNegative val="0"/>
            <c:bubble3D val="0"/>
          </c:dPt>
          <c:dPt>
            <c:idx val="34"/>
            <c:invertIfNegative val="0"/>
            <c:bubble3D val="0"/>
          </c:dPt>
          <c:dPt>
            <c:idx val="35"/>
            <c:invertIfNegative val="0"/>
            <c:bubble3D val="0"/>
          </c:dPt>
          <c:dPt>
            <c:idx val="36"/>
            <c:invertIfNegative val="0"/>
            <c:bubble3D val="0"/>
          </c:dPt>
          <c:dPt>
            <c:idx val="37"/>
            <c:invertIfNegative val="0"/>
            <c:bubble3D val="0"/>
          </c:dPt>
          <c:dPt>
            <c:idx val="38"/>
            <c:invertIfNegative val="0"/>
            <c:bubble3D val="0"/>
            <c:spPr>
              <a:pattFill prst="wdUpDiag">
                <a:fgClr>
                  <a:schemeClr val="accent6"/>
                </a:fgClr>
                <a:bgClr>
                  <a:schemeClr val="accent5"/>
                </a:bgClr>
              </a:pattFill>
              <a:ln w="25362">
                <a:noFill/>
              </a:ln>
            </c:spPr>
          </c:dPt>
          <c:dPt>
            <c:idx val="39"/>
            <c:invertIfNegative val="0"/>
            <c:bubble3D val="0"/>
            <c:spPr>
              <a:pattFill prst="wdUpDiag">
                <a:fgClr>
                  <a:schemeClr val="accent6"/>
                </a:fgClr>
                <a:bgClr>
                  <a:schemeClr val="accent5"/>
                </a:bgClr>
              </a:pattFill>
              <a:ln w="25362">
                <a:noFill/>
              </a:ln>
            </c:spPr>
          </c:dPt>
          <c:dPt>
            <c:idx val="40"/>
            <c:invertIfNegative val="0"/>
            <c:bubble3D val="0"/>
            <c:spPr>
              <a:pattFill prst="wdUpDiag">
                <a:fgClr>
                  <a:schemeClr val="accent6"/>
                </a:fgClr>
                <a:bgClr>
                  <a:schemeClr val="accent5"/>
                </a:bgClr>
              </a:pattFill>
              <a:ln w="25362">
                <a:noFill/>
              </a:ln>
            </c:spPr>
          </c:dPt>
          <c:dPt>
            <c:idx val="41"/>
            <c:invertIfNegative val="0"/>
            <c:bubble3D val="0"/>
            <c:spPr>
              <a:pattFill prst="wdUpDiag">
                <a:fgClr>
                  <a:schemeClr val="accent6"/>
                </a:fgClr>
                <a:bgClr>
                  <a:schemeClr val="accent5"/>
                </a:bgClr>
              </a:pattFill>
              <a:ln w="25362">
                <a:noFill/>
              </a:ln>
            </c:spPr>
          </c:dPt>
          <c:dPt>
            <c:idx val="42"/>
            <c:invertIfNegative val="0"/>
            <c:bubble3D val="0"/>
            <c:spPr>
              <a:pattFill prst="wdUpDiag">
                <a:fgClr>
                  <a:schemeClr val="accent6"/>
                </a:fgClr>
                <a:bgClr>
                  <a:schemeClr val="accent5"/>
                </a:bgClr>
              </a:pattFill>
              <a:ln w="25362">
                <a:noFill/>
              </a:ln>
            </c:spPr>
          </c:dPt>
          <c:dPt>
            <c:idx val="43"/>
            <c:invertIfNegative val="0"/>
            <c:bubble3D val="0"/>
            <c:spPr>
              <a:pattFill prst="wdUpDiag">
                <a:fgClr>
                  <a:schemeClr val="accent6"/>
                </a:fgClr>
                <a:bgClr>
                  <a:schemeClr val="accent5"/>
                </a:bgClr>
              </a:pattFill>
              <a:ln w="25362">
                <a:noFill/>
              </a:ln>
            </c:spPr>
          </c:dPt>
          <c:dPt>
            <c:idx val="44"/>
            <c:invertIfNegative val="0"/>
            <c:bubble3D val="0"/>
            <c:spPr>
              <a:pattFill prst="wdUpDiag">
                <a:fgClr>
                  <a:schemeClr val="accent6"/>
                </a:fgClr>
                <a:bgClr>
                  <a:schemeClr val="accent5"/>
                </a:bgClr>
              </a:pattFill>
              <a:ln w="25362">
                <a:noFill/>
              </a:ln>
            </c:spPr>
          </c:dPt>
          <c:dPt>
            <c:idx val="45"/>
            <c:invertIfNegative val="0"/>
            <c:bubble3D val="0"/>
            <c:spPr>
              <a:pattFill prst="wdUpDiag">
                <a:fgClr>
                  <a:schemeClr val="accent6"/>
                </a:fgClr>
                <a:bgClr>
                  <a:schemeClr val="accent5"/>
                </a:bgClr>
              </a:pattFill>
              <a:ln w="25362">
                <a:noFill/>
              </a:ln>
            </c:spPr>
          </c:dPt>
          <c:dPt>
            <c:idx val="46"/>
            <c:invertIfNegative val="0"/>
            <c:bubble3D val="0"/>
            <c:spPr>
              <a:solidFill>
                <a:schemeClr val="accent6"/>
              </a:solidFill>
              <a:ln w="25362">
                <a:noFill/>
              </a:ln>
            </c:spPr>
          </c:dPt>
          <c:dPt>
            <c:idx val="47"/>
            <c:invertIfNegative val="0"/>
            <c:bubble3D val="0"/>
            <c:spPr>
              <a:solidFill>
                <a:schemeClr val="accent6"/>
              </a:solidFill>
              <a:ln w="25362">
                <a:noFill/>
              </a:ln>
            </c:spPr>
          </c:dPt>
          <c:dPt>
            <c:idx val="48"/>
            <c:invertIfNegative val="0"/>
            <c:bubble3D val="0"/>
            <c:spPr>
              <a:solidFill>
                <a:schemeClr val="accent6"/>
              </a:solidFill>
              <a:ln w="25362">
                <a:noFill/>
              </a:ln>
            </c:spPr>
          </c:dPt>
          <c:dPt>
            <c:idx val="49"/>
            <c:invertIfNegative val="0"/>
            <c:bubble3D val="0"/>
            <c:spPr>
              <a:solidFill>
                <a:schemeClr val="accent6"/>
              </a:solidFill>
              <a:ln w="25362">
                <a:noFill/>
              </a:ln>
            </c:spPr>
          </c:dPt>
          <c:dPt>
            <c:idx val="50"/>
            <c:invertIfNegative val="0"/>
            <c:bubble3D val="0"/>
            <c:spPr>
              <a:solidFill>
                <a:schemeClr val="accent6"/>
              </a:solidFill>
              <a:ln w="25362">
                <a:noFill/>
              </a:ln>
            </c:spPr>
          </c:dPt>
          <c:dPt>
            <c:idx val="51"/>
            <c:invertIfNegative val="0"/>
            <c:bubble3D val="0"/>
            <c:spPr>
              <a:solidFill>
                <a:schemeClr val="accent6"/>
              </a:solidFill>
              <a:ln w="25362">
                <a:noFill/>
              </a:ln>
            </c:spPr>
          </c:dPt>
          <c:dPt>
            <c:idx val="52"/>
            <c:invertIfNegative val="0"/>
            <c:bubble3D val="0"/>
            <c:spPr>
              <a:solidFill>
                <a:schemeClr val="accent6"/>
              </a:solidFill>
              <a:ln w="25362">
                <a:noFill/>
              </a:ln>
            </c:spPr>
          </c:dPt>
          <c:dPt>
            <c:idx val="53"/>
            <c:invertIfNegative val="0"/>
            <c:bubble3D val="0"/>
            <c:spPr>
              <a:solidFill>
                <a:schemeClr val="accent6"/>
              </a:solidFill>
              <a:ln w="25362">
                <a:noFill/>
              </a:ln>
            </c:spPr>
          </c:dPt>
          <c:dPt>
            <c:idx val="54"/>
            <c:invertIfNegative val="0"/>
            <c:bubble3D val="0"/>
            <c:spPr>
              <a:solidFill>
                <a:schemeClr val="accent6"/>
              </a:solidFill>
              <a:ln w="25362">
                <a:noFill/>
              </a:ln>
            </c:spPr>
          </c:dPt>
          <c:dPt>
            <c:idx val="55"/>
            <c:invertIfNegative val="0"/>
            <c:bubble3D val="0"/>
            <c:spPr>
              <a:solidFill>
                <a:schemeClr val="accent6"/>
              </a:solidFill>
              <a:ln w="25362">
                <a:noFill/>
              </a:ln>
            </c:spPr>
          </c:dPt>
          <c:cat>
            <c:strRef>
              <c:f>Sheet1!$A$2:$A$57</c:f>
              <c:strCache>
                <c:ptCount val="56"/>
                <c:pt idx="0">
                  <c:v>Myanmar</c:v>
                </c:pt>
                <c:pt idx="1">
                  <c:v>Kenya</c:v>
                </c:pt>
                <c:pt idx="2">
                  <c:v>Cambodia</c:v>
                </c:pt>
                <c:pt idx="3">
                  <c:v>South Africa</c:v>
                </c:pt>
                <c:pt idx="4">
                  <c:v>Indonesia</c:v>
                </c:pt>
                <c:pt idx="5">
                  <c:v>Thailand</c:v>
                </c:pt>
                <c:pt idx="6">
                  <c:v>Nigeria</c:v>
                </c:pt>
                <c:pt idx="7">
                  <c:v>Ghana</c:v>
                </c:pt>
                <c:pt idx="8">
                  <c:v>India</c:v>
                </c:pt>
                <c:pt idx="9">
                  <c:v>Philippines</c:v>
                </c:pt>
                <c:pt idx="10">
                  <c:v>Saudi Arabia</c:v>
                </c:pt>
                <c:pt idx="11">
                  <c:v>Mexico</c:v>
                </c:pt>
                <c:pt idx="12">
                  <c:v>UAE</c:v>
                </c:pt>
                <c:pt idx="13">
                  <c:v>Mongolia</c:v>
                </c:pt>
                <c:pt idx="14">
                  <c:v>China</c:v>
                </c:pt>
                <c:pt idx="15">
                  <c:v>Vietnam</c:v>
                </c:pt>
                <c:pt idx="16">
                  <c:v>Egypt</c:v>
                </c:pt>
                <c:pt idx="17">
                  <c:v>Turkey</c:v>
                </c:pt>
                <c:pt idx="18">
                  <c:v>Hong Kong</c:v>
                </c:pt>
                <c:pt idx="19">
                  <c:v>Chile</c:v>
                </c:pt>
                <c:pt idx="20">
                  <c:v>Malaysia</c:v>
                </c:pt>
                <c:pt idx="21">
                  <c:v>Sweden</c:v>
                </c:pt>
                <c:pt idx="22">
                  <c:v>Singapore</c:v>
                </c:pt>
                <c:pt idx="23">
                  <c:v>Colombia</c:v>
                </c:pt>
                <c:pt idx="24">
                  <c:v>Israel</c:v>
                </c:pt>
                <c:pt idx="25">
                  <c:v>Brazil</c:v>
                </c:pt>
                <c:pt idx="26">
                  <c:v>Ireland</c:v>
                </c:pt>
                <c:pt idx="27">
                  <c:v>South Korea</c:v>
                </c:pt>
                <c:pt idx="28">
                  <c:v>New Zealand</c:v>
                </c:pt>
                <c:pt idx="29">
                  <c:v>Taiwan</c:v>
                </c:pt>
                <c:pt idx="30">
                  <c:v>Argentina</c:v>
                </c:pt>
                <c:pt idx="31">
                  <c:v>Luxembourg</c:v>
                </c:pt>
                <c:pt idx="32">
                  <c:v>Peru</c:v>
                </c:pt>
                <c:pt idx="33">
                  <c:v>Spain</c:v>
                </c:pt>
                <c:pt idx="34">
                  <c:v>Switzerland</c:v>
                </c:pt>
                <c:pt idx="35">
                  <c:v>Norway</c:v>
                </c:pt>
                <c:pt idx="36">
                  <c:v>UK</c:v>
                </c:pt>
                <c:pt idx="37">
                  <c:v>Italy</c:v>
                </c:pt>
                <c:pt idx="38">
                  <c:v>Slovakia</c:v>
                </c:pt>
                <c:pt idx="39">
                  <c:v>Denmark</c:v>
                </c:pt>
                <c:pt idx="40">
                  <c:v>Greece</c:v>
                </c:pt>
                <c:pt idx="41">
                  <c:v>Netherlands</c:v>
                </c:pt>
                <c:pt idx="42">
                  <c:v>USA</c:v>
                </c:pt>
                <c:pt idx="43">
                  <c:v>Australia</c:v>
                </c:pt>
                <c:pt idx="44">
                  <c:v>Hungary</c:v>
                </c:pt>
                <c:pt idx="45">
                  <c:v>Portugal</c:v>
                </c:pt>
                <c:pt idx="46">
                  <c:v>Czech Republic</c:v>
                </c:pt>
                <c:pt idx="47">
                  <c:v>Germany</c:v>
                </c:pt>
                <c:pt idx="48">
                  <c:v>Poland</c:v>
                </c:pt>
                <c:pt idx="49">
                  <c:v>Canada</c:v>
                </c:pt>
                <c:pt idx="50">
                  <c:v>Russia</c:v>
                </c:pt>
                <c:pt idx="51">
                  <c:v>Finland</c:v>
                </c:pt>
                <c:pt idx="52">
                  <c:v>Belgium</c:v>
                </c:pt>
                <c:pt idx="53">
                  <c:v>France</c:v>
                </c:pt>
                <c:pt idx="54">
                  <c:v>Ukraine</c:v>
                </c:pt>
                <c:pt idx="55">
                  <c:v>Japan</c:v>
                </c:pt>
              </c:strCache>
            </c:strRef>
          </c:cat>
          <c:val>
            <c:numRef>
              <c:f>Sheet1!$B$2:$B$57</c:f>
              <c:numCache>
                <c:formatCode>0</c:formatCode>
                <c:ptCount val="56"/>
                <c:pt idx="0">
                  <c:v>97.667000000000002</c:v>
                </c:pt>
                <c:pt idx="1">
                  <c:v>93.487099999999998</c:v>
                </c:pt>
                <c:pt idx="2">
                  <c:v>93.159500000000008</c:v>
                </c:pt>
                <c:pt idx="3">
                  <c:v>91.21329999999999</c:v>
                </c:pt>
                <c:pt idx="4">
                  <c:v>89.573999999999998</c:v>
                </c:pt>
                <c:pt idx="5">
                  <c:v>87.7179</c:v>
                </c:pt>
                <c:pt idx="6">
                  <c:v>85.671500000000009</c:v>
                </c:pt>
                <c:pt idx="7">
                  <c:v>84.311299999999989</c:v>
                </c:pt>
                <c:pt idx="8">
                  <c:v>84.133499999999998</c:v>
                </c:pt>
                <c:pt idx="9">
                  <c:v>85.622899999999987</c:v>
                </c:pt>
                <c:pt idx="10">
                  <c:v>80.732200000000006</c:v>
                </c:pt>
                <c:pt idx="11">
                  <c:v>79.85860000000001</c:v>
                </c:pt>
                <c:pt idx="12">
                  <c:v>79.011400000000009</c:v>
                </c:pt>
                <c:pt idx="13">
                  <c:v>74.559699999999992</c:v>
                </c:pt>
                <c:pt idx="14">
                  <c:v>74.441699999999997</c:v>
                </c:pt>
                <c:pt idx="15">
                  <c:v>74.0411</c:v>
                </c:pt>
                <c:pt idx="16">
                  <c:v>73.799300000000002</c:v>
                </c:pt>
                <c:pt idx="17">
                  <c:v>70.183999999999997</c:v>
                </c:pt>
                <c:pt idx="18">
                  <c:v>62.438199999999995</c:v>
                </c:pt>
                <c:pt idx="19">
                  <c:v>58.991200000000006</c:v>
                </c:pt>
                <c:pt idx="20">
                  <c:v>58.766400000000004</c:v>
                </c:pt>
                <c:pt idx="21">
                  <c:v>58.084099999999999</c:v>
                </c:pt>
                <c:pt idx="22">
                  <c:v>57.552999999999997</c:v>
                </c:pt>
                <c:pt idx="23">
                  <c:v>57.510099999999994</c:v>
                </c:pt>
                <c:pt idx="24">
                  <c:v>56.807900000000004</c:v>
                </c:pt>
                <c:pt idx="25">
                  <c:v>56.735599999999998</c:v>
                </c:pt>
                <c:pt idx="26">
                  <c:v>56.020899999999997</c:v>
                </c:pt>
                <c:pt idx="27">
                  <c:v>55.882400000000004</c:v>
                </c:pt>
                <c:pt idx="28">
                  <c:v>55.043399999999998</c:v>
                </c:pt>
                <c:pt idx="29">
                  <c:v>54.412199999999999</c:v>
                </c:pt>
                <c:pt idx="30">
                  <c:v>54.3292</c:v>
                </c:pt>
                <c:pt idx="31">
                  <c:v>54.213799999999999</c:v>
                </c:pt>
                <c:pt idx="32">
                  <c:v>53.638599999999997</c:v>
                </c:pt>
                <c:pt idx="33">
                  <c:v>52.831099999999999</c:v>
                </c:pt>
                <c:pt idx="34">
                  <c:v>52.240800000000007</c:v>
                </c:pt>
                <c:pt idx="35">
                  <c:v>51.232300000000002</c:v>
                </c:pt>
                <c:pt idx="36">
                  <c:v>51.0944</c:v>
                </c:pt>
                <c:pt idx="37">
                  <c:v>50.277200000000001</c:v>
                </c:pt>
                <c:pt idx="38">
                  <c:v>49.205299999999994</c:v>
                </c:pt>
                <c:pt idx="39">
                  <c:v>48.912599999999998</c:v>
                </c:pt>
                <c:pt idx="40">
                  <c:v>48.256100000000004</c:v>
                </c:pt>
                <c:pt idx="41">
                  <c:v>47.223500000000001</c:v>
                </c:pt>
                <c:pt idx="42">
                  <c:v>46.9726</c:v>
                </c:pt>
                <c:pt idx="43">
                  <c:v>46.6188</c:v>
                </c:pt>
                <c:pt idx="44">
                  <c:v>46.398600000000002</c:v>
                </c:pt>
                <c:pt idx="45">
                  <c:v>46.352599999999995</c:v>
                </c:pt>
                <c:pt idx="46">
                  <c:v>46.2376</c:v>
                </c:pt>
                <c:pt idx="47">
                  <c:v>44.488</c:v>
                </c:pt>
                <c:pt idx="48">
                  <c:v>42.619199999999999</c:v>
                </c:pt>
                <c:pt idx="49">
                  <c:v>42.170200000000001</c:v>
                </c:pt>
                <c:pt idx="50">
                  <c:v>41.008299999999998</c:v>
                </c:pt>
                <c:pt idx="51">
                  <c:v>41.007300000000001</c:v>
                </c:pt>
                <c:pt idx="52">
                  <c:v>40.967599999999997</c:v>
                </c:pt>
                <c:pt idx="53">
                  <c:v>38.676900000000003</c:v>
                </c:pt>
                <c:pt idx="54">
                  <c:v>38.596900000000005</c:v>
                </c:pt>
                <c:pt idx="55">
                  <c:v>35.374099999999999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PC share</c:v>
                </c:pt>
              </c:strCache>
            </c:strRef>
          </c:tx>
          <c:spPr>
            <a:solidFill>
              <a:srgbClr val="F2F2F2"/>
            </a:solidFill>
            <a:ln w="25362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dPt>
            <c:idx val="29"/>
            <c:invertIfNegative val="0"/>
            <c:bubble3D val="0"/>
          </c:dPt>
          <c:dPt>
            <c:idx val="30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</c:dPt>
          <c:dPt>
            <c:idx val="33"/>
            <c:invertIfNegative val="0"/>
            <c:bubble3D val="0"/>
          </c:dPt>
          <c:dPt>
            <c:idx val="34"/>
            <c:invertIfNegative val="0"/>
            <c:bubble3D val="0"/>
          </c:dPt>
          <c:dPt>
            <c:idx val="35"/>
            <c:invertIfNegative val="0"/>
            <c:bubble3D val="0"/>
          </c:dPt>
          <c:dPt>
            <c:idx val="36"/>
            <c:invertIfNegative val="0"/>
            <c:bubble3D val="0"/>
          </c:dPt>
          <c:dPt>
            <c:idx val="37"/>
            <c:invertIfNegative val="0"/>
            <c:bubble3D val="0"/>
          </c:dPt>
          <c:dPt>
            <c:idx val="38"/>
            <c:invertIfNegative val="0"/>
            <c:bubble3D val="0"/>
          </c:dPt>
          <c:dPt>
            <c:idx val="39"/>
            <c:invertIfNegative val="0"/>
            <c:bubble3D val="0"/>
          </c:dPt>
          <c:dPt>
            <c:idx val="40"/>
            <c:invertIfNegative val="0"/>
            <c:bubble3D val="0"/>
          </c:dPt>
          <c:dPt>
            <c:idx val="41"/>
            <c:invertIfNegative val="0"/>
            <c:bubble3D val="0"/>
          </c:dPt>
          <c:dPt>
            <c:idx val="42"/>
            <c:invertIfNegative val="0"/>
            <c:bubble3D val="0"/>
          </c:dPt>
          <c:dPt>
            <c:idx val="43"/>
            <c:invertIfNegative val="0"/>
            <c:bubble3D val="0"/>
          </c:dPt>
          <c:cat>
            <c:strRef>
              <c:f>Sheet1!$A$2:$A$57</c:f>
              <c:strCache>
                <c:ptCount val="56"/>
                <c:pt idx="0">
                  <c:v>Myanmar</c:v>
                </c:pt>
                <c:pt idx="1">
                  <c:v>Kenya</c:v>
                </c:pt>
                <c:pt idx="2">
                  <c:v>Cambodia</c:v>
                </c:pt>
                <c:pt idx="3">
                  <c:v>South Africa</c:v>
                </c:pt>
                <c:pt idx="4">
                  <c:v>Indonesia</c:v>
                </c:pt>
                <c:pt idx="5">
                  <c:v>Thailand</c:v>
                </c:pt>
                <c:pt idx="6">
                  <c:v>Nigeria</c:v>
                </c:pt>
                <c:pt idx="7">
                  <c:v>Ghana</c:v>
                </c:pt>
                <c:pt idx="8">
                  <c:v>India</c:v>
                </c:pt>
                <c:pt idx="9">
                  <c:v>Philippines</c:v>
                </c:pt>
                <c:pt idx="10">
                  <c:v>Saudi Arabia</c:v>
                </c:pt>
                <c:pt idx="11">
                  <c:v>Mexico</c:v>
                </c:pt>
                <c:pt idx="12">
                  <c:v>UAE</c:v>
                </c:pt>
                <c:pt idx="13">
                  <c:v>Mongolia</c:v>
                </c:pt>
                <c:pt idx="14">
                  <c:v>China</c:v>
                </c:pt>
                <c:pt idx="15">
                  <c:v>Vietnam</c:v>
                </c:pt>
                <c:pt idx="16">
                  <c:v>Egypt</c:v>
                </c:pt>
                <c:pt idx="17">
                  <c:v>Turkey</c:v>
                </c:pt>
                <c:pt idx="18">
                  <c:v>Hong Kong</c:v>
                </c:pt>
                <c:pt idx="19">
                  <c:v>Chile</c:v>
                </c:pt>
                <c:pt idx="20">
                  <c:v>Malaysia</c:v>
                </c:pt>
                <c:pt idx="21">
                  <c:v>Sweden</c:v>
                </c:pt>
                <c:pt idx="22">
                  <c:v>Singapore</c:v>
                </c:pt>
                <c:pt idx="23">
                  <c:v>Colombia</c:v>
                </c:pt>
                <c:pt idx="24">
                  <c:v>Israel</c:v>
                </c:pt>
                <c:pt idx="25">
                  <c:v>Brazil</c:v>
                </c:pt>
                <c:pt idx="26">
                  <c:v>Ireland</c:v>
                </c:pt>
                <c:pt idx="27">
                  <c:v>South Korea</c:v>
                </c:pt>
                <c:pt idx="28">
                  <c:v>New Zealand</c:v>
                </c:pt>
                <c:pt idx="29">
                  <c:v>Taiwan</c:v>
                </c:pt>
                <c:pt idx="30">
                  <c:v>Argentina</c:v>
                </c:pt>
                <c:pt idx="31">
                  <c:v>Luxembourg</c:v>
                </c:pt>
                <c:pt idx="32">
                  <c:v>Peru</c:v>
                </c:pt>
                <c:pt idx="33">
                  <c:v>Spain</c:v>
                </c:pt>
                <c:pt idx="34">
                  <c:v>Switzerland</c:v>
                </c:pt>
                <c:pt idx="35">
                  <c:v>Norway</c:v>
                </c:pt>
                <c:pt idx="36">
                  <c:v>UK</c:v>
                </c:pt>
                <c:pt idx="37">
                  <c:v>Italy</c:v>
                </c:pt>
                <c:pt idx="38">
                  <c:v>Slovakia</c:v>
                </c:pt>
                <c:pt idx="39">
                  <c:v>Denmark</c:v>
                </c:pt>
                <c:pt idx="40">
                  <c:v>Greece</c:v>
                </c:pt>
                <c:pt idx="41">
                  <c:v>Netherlands</c:v>
                </c:pt>
                <c:pt idx="42">
                  <c:v>USA</c:v>
                </c:pt>
                <c:pt idx="43">
                  <c:v>Australia</c:v>
                </c:pt>
                <c:pt idx="44">
                  <c:v>Hungary</c:v>
                </c:pt>
                <c:pt idx="45">
                  <c:v>Portugal</c:v>
                </c:pt>
                <c:pt idx="46">
                  <c:v>Czech Republic</c:v>
                </c:pt>
                <c:pt idx="47">
                  <c:v>Germany</c:v>
                </c:pt>
                <c:pt idx="48">
                  <c:v>Poland</c:v>
                </c:pt>
                <c:pt idx="49">
                  <c:v>Canada</c:v>
                </c:pt>
                <c:pt idx="50">
                  <c:v>Russia</c:v>
                </c:pt>
                <c:pt idx="51">
                  <c:v>Finland</c:v>
                </c:pt>
                <c:pt idx="52">
                  <c:v>Belgium</c:v>
                </c:pt>
                <c:pt idx="53">
                  <c:v>France</c:v>
                </c:pt>
                <c:pt idx="54">
                  <c:v>Ukraine</c:v>
                </c:pt>
                <c:pt idx="55">
                  <c:v>Japan</c:v>
                </c:pt>
              </c:strCache>
            </c:strRef>
          </c:cat>
          <c:val>
            <c:numRef>
              <c:f>Sheet1!$C$2:$C$57</c:f>
              <c:numCache>
                <c:formatCode>0</c:formatCode>
                <c:ptCount val="56"/>
                <c:pt idx="0">
                  <c:v>2.3330000000000002</c:v>
                </c:pt>
                <c:pt idx="1">
                  <c:v>6.5129000000000001</c:v>
                </c:pt>
                <c:pt idx="2">
                  <c:v>6.8406000000000002</c:v>
                </c:pt>
                <c:pt idx="3">
                  <c:v>8.7866999999999997</c:v>
                </c:pt>
                <c:pt idx="4">
                  <c:v>10.426</c:v>
                </c:pt>
                <c:pt idx="5">
                  <c:v>12.2821</c:v>
                </c:pt>
                <c:pt idx="6">
                  <c:v>14.3285</c:v>
                </c:pt>
                <c:pt idx="7">
                  <c:v>15.688700000000001</c:v>
                </c:pt>
                <c:pt idx="8">
                  <c:v>15.866400000000001</c:v>
                </c:pt>
                <c:pt idx="9">
                  <c:v>14.3771</c:v>
                </c:pt>
                <c:pt idx="10">
                  <c:v>19.267900000000001</c:v>
                </c:pt>
                <c:pt idx="11">
                  <c:v>20.141500000000001</c:v>
                </c:pt>
                <c:pt idx="12">
                  <c:v>20.988600000000002</c:v>
                </c:pt>
                <c:pt idx="13">
                  <c:v>25.4404</c:v>
                </c:pt>
                <c:pt idx="14">
                  <c:v>25.558299999999999</c:v>
                </c:pt>
                <c:pt idx="15">
                  <c:v>25.9588</c:v>
                </c:pt>
                <c:pt idx="16">
                  <c:v>26.200600000000001</c:v>
                </c:pt>
                <c:pt idx="17">
                  <c:v>29.815999999999999</c:v>
                </c:pt>
                <c:pt idx="18">
                  <c:v>37.561799999999998</c:v>
                </c:pt>
                <c:pt idx="19">
                  <c:v>41.008699999999997</c:v>
                </c:pt>
                <c:pt idx="20">
                  <c:v>41.233600000000003</c:v>
                </c:pt>
                <c:pt idx="21">
                  <c:v>41.915900000000001</c:v>
                </c:pt>
                <c:pt idx="22">
                  <c:v>42.447000000000003</c:v>
                </c:pt>
                <c:pt idx="23">
                  <c:v>42.489899999999999</c:v>
                </c:pt>
                <c:pt idx="24">
                  <c:v>43.192100000000003</c:v>
                </c:pt>
                <c:pt idx="25">
                  <c:v>43.264400000000002</c:v>
                </c:pt>
                <c:pt idx="26">
                  <c:v>43.979100000000003</c:v>
                </c:pt>
                <c:pt idx="27">
                  <c:v>44.1175</c:v>
                </c:pt>
                <c:pt idx="28">
                  <c:v>44.956600000000002</c:v>
                </c:pt>
                <c:pt idx="29">
                  <c:v>45.587699999999998</c:v>
                </c:pt>
                <c:pt idx="30">
                  <c:v>45.6708</c:v>
                </c:pt>
                <c:pt idx="31">
                  <c:v>45.786200000000001</c:v>
                </c:pt>
                <c:pt idx="32">
                  <c:v>46.361400000000003</c:v>
                </c:pt>
                <c:pt idx="33">
                  <c:v>47.168900000000001</c:v>
                </c:pt>
                <c:pt idx="34">
                  <c:v>47.7592</c:v>
                </c:pt>
                <c:pt idx="35">
                  <c:v>48.767699999999998</c:v>
                </c:pt>
                <c:pt idx="36">
                  <c:v>48.9056</c:v>
                </c:pt>
                <c:pt idx="37">
                  <c:v>49.722799999999999</c:v>
                </c:pt>
                <c:pt idx="38">
                  <c:v>50.794699999999999</c:v>
                </c:pt>
                <c:pt idx="39">
                  <c:v>51.087400000000002</c:v>
                </c:pt>
                <c:pt idx="40">
                  <c:v>51.7438</c:v>
                </c:pt>
                <c:pt idx="41">
                  <c:v>52.776499999999999</c:v>
                </c:pt>
                <c:pt idx="42">
                  <c:v>53.0274</c:v>
                </c:pt>
                <c:pt idx="43">
                  <c:v>53.3812</c:v>
                </c:pt>
                <c:pt idx="44">
                  <c:v>53.601399999999998</c:v>
                </c:pt>
                <c:pt idx="45">
                  <c:v>53.647399999999998</c:v>
                </c:pt>
                <c:pt idx="46">
                  <c:v>53.7624</c:v>
                </c:pt>
                <c:pt idx="47">
                  <c:v>55.512</c:v>
                </c:pt>
                <c:pt idx="48">
                  <c:v>57.380800000000001</c:v>
                </c:pt>
                <c:pt idx="49">
                  <c:v>57.829799999999999</c:v>
                </c:pt>
                <c:pt idx="50">
                  <c:v>58.991700000000002</c:v>
                </c:pt>
                <c:pt idx="51">
                  <c:v>58.992699999999999</c:v>
                </c:pt>
                <c:pt idx="52">
                  <c:v>59.032400000000003</c:v>
                </c:pt>
                <c:pt idx="53">
                  <c:v>61.3232</c:v>
                </c:pt>
                <c:pt idx="54">
                  <c:v>61.403100000000002</c:v>
                </c:pt>
                <c:pt idx="55">
                  <c:v>64.625900000000001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54060576"/>
        <c:axId val="254060968"/>
      </c:barChart>
      <c:catAx>
        <c:axId val="25406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0" cap="flat">
            <a:noFill/>
            <a:prstDash val="solid"/>
            <a:bevel/>
          </a:ln>
        </c:spPr>
        <c:txPr>
          <a:bodyPr rot="-5400000" anchor="ctr"/>
          <a:lstStyle/>
          <a:p>
            <a:pPr algn="r">
              <a:defRPr lang="en-GB" sz="800" b="0" baseline="0">
                <a:solidFill>
                  <a:srgbClr val="333333"/>
                </a:solidFill>
                <a:latin typeface="Verdana" pitchFamily="34" charset="0"/>
              </a:defRPr>
            </a:pPr>
            <a:endParaRPr lang="es-AR"/>
          </a:p>
        </c:txPr>
        <c:crossAx val="254060968"/>
        <c:crosses val="autoZero"/>
        <c:auto val="1"/>
        <c:lblAlgn val="ctr"/>
        <c:lblOffset val="100"/>
        <c:noMultiLvlLbl val="0"/>
      </c:catAx>
      <c:valAx>
        <c:axId val="254060968"/>
        <c:scaling>
          <c:orientation val="minMax"/>
          <c:max val="1"/>
          <c:min val="0"/>
        </c:scaling>
        <c:delete val="1"/>
        <c:axPos val="r"/>
        <c:numFmt formatCode="0%" sourceLinked="1"/>
        <c:majorTickMark val="out"/>
        <c:minorTickMark val="none"/>
        <c:tickLblPos val="nextTo"/>
        <c:crossAx val="254060576"/>
        <c:crosses val="max"/>
        <c:crossBetween val="between"/>
        <c:majorUnit val="0.5"/>
      </c:valAx>
      <c:spPr>
        <a:noFill/>
        <a:ln w="12681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33585195538371426"/>
          <c:y val="0.88900157875927732"/>
          <c:w val="0.2897325248927563"/>
          <c:h val="6.6193926638791145E-2"/>
        </c:manualLayout>
      </c:layout>
      <c:overlay val="0"/>
      <c:txPr>
        <a:bodyPr/>
        <a:lstStyle/>
        <a:p>
          <a:pPr>
            <a:defRPr sz="9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84926173510642"/>
          <c:y val="0.25949287973535118"/>
          <c:w val="0.34230176347976232"/>
          <c:h val="0.4810138372976384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C5001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3EB1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7911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7A228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Hoja1!$A$2:$A$6</c:f>
              <c:strCache>
                <c:ptCount val="4"/>
                <c:pt idx="0">
                  <c:v>Regulares</c:v>
                </c:pt>
                <c:pt idx="1">
                  <c:v>Compradores Cotidianos</c:v>
                </c:pt>
                <c:pt idx="2">
                  <c:v>Ocasionales</c:v>
                </c:pt>
                <c:pt idx="3">
                  <c:v>Excepcionales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39</c:v>
                </c:pt>
                <c:pt idx="1">
                  <c:v>11</c:v>
                </c:pt>
                <c:pt idx="2">
                  <c:v>40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817469600082876"/>
          <c:y val="0"/>
          <c:w val="0.49182532897414416"/>
          <c:h val="0.9963189761692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C0099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5"/>
              <c:layout>
                <c:manualLayout>
                  <c:x val="-3.2253161351760193E-2"/>
                  <c:y val="5.897048550532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9863777319089363E-3"/>
                  <c:y val="-2.2611447730878963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2.5402879212251292E-3"/>
                  <c:y val="4.5224675890713105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2.5402879212251292E-3"/>
                  <c:y val="4.5224675890713105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9.1679628189460845E-3"/>
                  <c:y val="-4.5222895461757701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No se puede ver el producto antes de comprar</c:v>
                </c:pt>
                <c:pt idx="1">
                  <c:v>Demoras en la entrega</c:v>
                </c:pt>
                <c:pt idx="2">
                  <c:v>Desconfianza en el sitio del vendedor</c:v>
                </c:pt>
                <c:pt idx="3">
                  <c:v>Requiere uso de tarjeta de crédito</c:v>
                </c:pt>
                <c:pt idx="4">
                  <c:v>Poca seguridad en los pagos/ manejo de los datos</c:v>
                </c:pt>
                <c:pt idx="5">
                  <c:v>Poca claridad en la transacción</c:v>
                </c:pt>
                <c:pt idx="6">
                  <c:v>Ninguna</c:v>
                </c:pt>
                <c:pt idx="7">
                  <c:v>Otra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0.73</c:v>
                </c:pt>
                <c:pt idx="1">
                  <c:v>0.38</c:v>
                </c:pt>
                <c:pt idx="2">
                  <c:v>0.28999999999999998</c:v>
                </c:pt>
                <c:pt idx="3">
                  <c:v>0.21</c:v>
                </c:pt>
                <c:pt idx="4">
                  <c:v>0.15</c:v>
                </c:pt>
                <c:pt idx="5">
                  <c:v>0.05</c:v>
                </c:pt>
                <c:pt idx="6">
                  <c:v>0.05</c:v>
                </c:pt>
                <c:pt idx="7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>
                    <a:solidFill>
                      <a:schemeClr val="tx1"/>
                    </a:solidFill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Hoja1!$A$2:$A$9</c:f>
              <c:strCache>
                <c:ptCount val="8"/>
                <c:pt idx="0">
                  <c:v>No se puede ver el producto antes de comprar</c:v>
                </c:pt>
                <c:pt idx="1">
                  <c:v>Demoras en la entrega</c:v>
                </c:pt>
                <c:pt idx="2">
                  <c:v>Desconfianza en el sitio del vendedor</c:v>
                </c:pt>
                <c:pt idx="3">
                  <c:v>Requiere uso de tarjeta de crédito</c:v>
                </c:pt>
                <c:pt idx="4">
                  <c:v>Poca seguridad en los pagos/ manejo de los datos</c:v>
                </c:pt>
                <c:pt idx="5">
                  <c:v>Poca claridad en la transacción</c:v>
                </c:pt>
                <c:pt idx="6">
                  <c:v>Ninguna</c:v>
                </c:pt>
                <c:pt idx="7">
                  <c:v>Otra</c:v>
                </c:pt>
              </c:strCache>
            </c:strRef>
          </c:cat>
          <c:val>
            <c:numRef>
              <c:f>Hoja1!$C$2:$C$9</c:f>
              <c:numCache>
                <c:formatCode>0%</c:formatCode>
                <c:ptCount val="8"/>
                <c:pt idx="0">
                  <c:v>0.63</c:v>
                </c:pt>
                <c:pt idx="1">
                  <c:v>0.23</c:v>
                </c:pt>
                <c:pt idx="2">
                  <c:v>0.41</c:v>
                </c:pt>
                <c:pt idx="3">
                  <c:v>0.3</c:v>
                </c:pt>
                <c:pt idx="4">
                  <c:v>0.21</c:v>
                </c:pt>
                <c:pt idx="5">
                  <c:v>0.11</c:v>
                </c:pt>
                <c:pt idx="6">
                  <c:v>0.09</c:v>
                </c:pt>
                <c:pt idx="7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axId val="82762064"/>
        <c:axId val="82762456"/>
      </c:barChart>
      <c:catAx>
        <c:axId val="82762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es-AR"/>
          </a:p>
        </c:txPr>
        <c:crossAx val="82762456"/>
        <c:crosses val="autoZero"/>
        <c:auto val="1"/>
        <c:lblAlgn val="ctr"/>
        <c:lblOffset val="100"/>
        <c:tickMarkSkip val="1"/>
        <c:noMultiLvlLbl val="0"/>
      </c:catAx>
      <c:valAx>
        <c:axId val="82762456"/>
        <c:scaling>
          <c:orientation val="minMax"/>
          <c:max val="0.8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82762064"/>
        <c:crosses val="autoZero"/>
        <c:crossBetween val="between"/>
      </c:valAx>
      <c:spPr>
        <a:ln>
          <a:noFill/>
        </a:ln>
      </c:spPr>
    </c:plotArea>
    <c:legend>
      <c:legendPos val="l"/>
      <c:layout>
        <c:manualLayout>
          <c:xMode val="edge"/>
          <c:yMode val="edge"/>
          <c:x val="0.67828106963265222"/>
          <c:y val="0.82533838788004588"/>
          <c:w val="0.10820345046405913"/>
          <c:h val="0.16308365423390256"/>
        </c:manualLayout>
      </c:layout>
      <c:overlay val="0"/>
      <c:txPr>
        <a:bodyPr/>
        <a:lstStyle/>
        <a:p>
          <a:pPr>
            <a:defRPr sz="12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243526938882088E-2"/>
          <c:w val="1"/>
          <c:h val="0.91351293792587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Cómodo para comprar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416666666666667E-3"/>
                  <c:y val="-4.40689522953591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Puedo comprar en cualquier momento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24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Ahorro tiempo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24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Es fácil de realizar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bg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Puedo usar cualquier medio de pago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bg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puedo comprar con cualquier medio de pago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bg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-100"/>
        <c:axId val="82763632"/>
        <c:axId val="366501920"/>
      </c:barChart>
      <c:catAx>
        <c:axId val="8276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366501920"/>
        <c:crosses val="autoZero"/>
        <c:auto val="1"/>
        <c:lblAlgn val="ctr"/>
        <c:lblOffset val="100"/>
        <c:noMultiLvlLbl val="0"/>
      </c:catAx>
      <c:valAx>
        <c:axId val="366501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8276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0094145963714183"/>
          <c:w val="0.99399652346088363"/>
          <c:h val="0.70222973800388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F7911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C0099"/>
              </a:solidFill>
            </c:spPr>
          </c:dPt>
          <c:dPt>
            <c:idx val="1"/>
            <c:invertIfNegative val="0"/>
            <c:bubble3D val="0"/>
            <c:spPr>
              <a:solidFill>
                <a:srgbClr val="CC0099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0099"/>
              </a:solidFill>
            </c:spPr>
          </c:dPt>
          <c:dLbls>
            <c:dLbl>
              <c:idx val="4"/>
              <c:layout>
                <c:manualLayout>
                  <c:x val="9.8941603836656771E-17"/>
                  <c:y val="-8.19009594205469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9.58153626739979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Escritorio</c:v>
                </c:pt>
                <c:pt idx="1">
                  <c:v>Notebook</c:v>
                </c:pt>
                <c:pt idx="2">
                  <c:v>Smartphone</c:v>
                </c:pt>
                <c:pt idx="3">
                  <c:v>Netbook</c:v>
                </c:pt>
                <c:pt idx="4">
                  <c:v>Telefono celular</c:v>
                </c:pt>
                <c:pt idx="5">
                  <c:v>Tablet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0.41</c:v>
                </c:pt>
                <c:pt idx="1">
                  <c:v>0.28999999999999998</c:v>
                </c:pt>
                <c:pt idx="2">
                  <c:v>0.13</c:v>
                </c:pt>
                <c:pt idx="3">
                  <c:v>0.09</c:v>
                </c:pt>
                <c:pt idx="4">
                  <c:v>0.04</c:v>
                </c:pt>
                <c:pt idx="5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66502704"/>
        <c:axId val="366503096"/>
      </c:barChart>
      <c:catAx>
        <c:axId val="36650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es-AR"/>
          </a:p>
        </c:txPr>
        <c:crossAx val="366503096"/>
        <c:crosses val="autoZero"/>
        <c:auto val="1"/>
        <c:lblAlgn val="ctr"/>
        <c:lblOffset val="100"/>
        <c:noMultiLvlLbl val="0"/>
      </c:catAx>
      <c:valAx>
        <c:axId val="36650309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366502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s-A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84926173510642"/>
          <c:y val="0.25949287973535118"/>
          <c:w val="0.34230176347976232"/>
          <c:h val="0.4810138372976384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C5001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3EB1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7911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7A228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Hoja1!$A$2:$A$6</c:f>
              <c:strCache>
                <c:ptCount val="5"/>
                <c:pt idx="0">
                  <c:v>Hasta 2 cuotas</c:v>
                </c:pt>
                <c:pt idx="1">
                  <c:v>3 a 6 cuotas</c:v>
                </c:pt>
                <c:pt idx="2">
                  <c:v>7 a 12 cuotas </c:v>
                </c:pt>
                <c:pt idx="3">
                  <c:v>13 a 18  cuotas</c:v>
                </c:pt>
                <c:pt idx="4">
                  <c:v>Más de 18 cuotas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0.19</c:v>
                </c:pt>
                <c:pt idx="1">
                  <c:v>0.41000000000000014</c:v>
                </c:pt>
                <c:pt idx="2">
                  <c:v>0.34</c:v>
                </c:pt>
                <c:pt idx="3">
                  <c:v>4.0000000000000022E-2</c:v>
                </c:pt>
                <c:pt idx="4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84926173510642"/>
          <c:y val="0.25949287973535118"/>
          <c:w val="0.34230176347976232"/>
          <c:h val="0.4810138372976384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C5001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3EB1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7911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7A228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Hoja1!$A$2:$A$6</c:f>
              <c:strCache>
                <c:ptCount val="5"/>
                <c:pt idx="0">
                  <c:v>Entrega en el día</c:v>
                </c:pt>
                <c:pt idx="1">
                  <c:v>En 24 hs </c:v>
                </c:pt>
                <c:pt idx="2">
                  <c:v>En 48 hs  </c:v>
                </c:pt>
                <c:pt idx="3">
                  <c:v>A la semana      </c:v>
                </c:pt>
                <c:pt idx="4">
                  <c:v>A los quince días 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8.0000000000000043E-2</c:v>
                </c:pt>
                <c:pt idx="1">
                  <c:v>0.13</c:v>
                </c:pt>
                <c:pt idx="2">
                  <c:v>0.29000000000000015</c:v>
                </c:pt>
                <c:pt idx="3">
                  <c:v>0.41000000000000014</c:v>
                </c:pt>
                <c:pt idx="4">
                  <c:v>8.0000000000000043E-2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703533149052205E-2"/>
          <c:y val="6.3827976496024577E-2"/>
          <c:w val="0.78516643696299282"/>
          <c:h val="0.7429057433274961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703533149052205E-2"/>
          <c:y val="6.3827976496024577E-2"/>
          <c:w val="0.78516643696299282"/>
          <c:h val="0.7429057433274961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007224445963103E-2"/>
          <c:y val="1.379878261499755E-2"/>
          <c:w val="0.78642239736963615"/>
          <c:h val="0.99942888028381438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% hrs/day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Mobile</c:v>
                </c:pt>
                <c:pt idx="1">
                  <c:v>Tablet</c:v>
                </c:pt>
                <c:pt idx="2">
                  <c:v>PC/Laptop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49.286099999999998</c:v>
                </c:pt>
                <c:pt idx="1">
                  <c:v>5.0430999999999999</c:v>
                </c:pt>
                <c:pt idx="2">
                  <c:v>45.6708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814589100666197E-2"/>
          <c:y val="0.11097843439673134"/>
          <c:w val="0.8470944503879112"/>
          <c:h val="0.6901059436724748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Buy online</c:v>
                </c:pt>
              </c:strCache>
            </c:strRef>
          </c:tx>
          <c:spPr>
            <a:solidFill>
              <a:srgbClr val="0F7BA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5"/>
                <c:pt idx="0">
                  <c:v>Alimentos y bebidas</c:v>
                </c:pt>
                <c:pt idx="1">
                  <c:v>Infantiles</c:v>
                </c:pt>
                <c:pt idx="2">
                  <c:v>Cosmetica y perfumeria</c:v>
                </c:pt>
                <c:pt idx="3">
                  <c:v>Tecnologia</c:v>
                </c:pt>
                <c:pt idx="4">
                  <c:v>Turismo</c:v>
                </c:pt>
              </c:strCache>
            </c:strRef>
          </c:cat>
          <c:val>
            <c:numRef>
              <c:f>Sheet1!$B$2:$B$9</c:f>
              <c:numCache>
                <c:formatCode>0\,0000</c:formatCode>
                <c:ptCount val="5"/>
                <c:pt idx="0">
                  <c:v>13.900700000000001</c:v>
                </c:pt>
                <c:pt idx="1">
                  <c:v>15.109299999999999</c:v>
                </c:pt>
                <c:pt idx="2">
                  <c:v>16.2181</c:v>
                </c:pt>
                <c:pt idx="3">
                  <c:v>47.970100000000002</c:v>
                </c:pt>
                <c:pt idx="4">
                  <c:v>73.688699999999997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eCommerce prospects</c:v>
                </c:pt>
              </c:strCache>
            </c:strRef>
          </c:tx>
          <c:spPr>
            <a:solidFill>
              <a:srgbClr val="0F7BA2"/>
            </a:solidFill>
            <a:ln w="25400"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5"/>
                <c:pt idx="0">
                  <c:v>Alimentos y bebidas</c:v>
                </c:pt>
                <c:pt idx="1">
                  <c:v>Infantiles</c:v>
                </c:pt>
                <c:pt idx="2">
                  <c:v>Cosmetica y perfumeria</c:v>
                </c:pt>
                <c:pt idx="3">
                  <c:v>Tecnologia</c:v>
                </c:pt>
                <c:pt idx="4">
                  <c:v>Turismo</c:v>
                </c:pt>
              </c:strCache>
            </c:strRef>
          </c:cat>
          <c:val>
            <c:numRef>
              <c:f>Sheet1!$C$2:$C$9</c:f>
              <c:numCache>
                <c:formatCode>0\,0000</c:formatCode>
                <c:ptCount val="5"/>
                <c:pt idx="0">
                  <c:v>68.018447000000009</c:v>
                </c:pt>
                <c:pt idx="1">
                  <c:v>73.854908999999992</c:v>
                </c:pt>
                <c:pt idx="2">
                  <c:v>67.025520000000014</c:v>
                </c:pt>
                <c:pt idx="3">
                  <c:v>47.347208999999999</c:v>
                </c:pt>
                <c:pt idx="4">
                  <c:v>22.101492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eCommerce rejecters</c:v>
                </c:pt>
              </c:strCache>
            </c:strRef>
          </c:tx>
          <c:spPr>
            <a:solidFill>
              <a:srgbClr val="DEDEDE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5"/>
                <c:pt idx="0">
                  <c:v>Alimentos y bebidas</c:v>
                </c:pt>
                <c:pt idx="1">
                  <c:v>Infantiles</c:v>
                </c:pt>
                <c:pt idx="2">
                  <c:v>Cosmetica y perfumeria</c:v>
                </c:pt>
                <c:pt idx="3">
                  <c:v>Tecnologia</c:v>
                </c:pt>
                <c:pt idx="4">
                  <c:v>Turismo</c:v>
                </c:pt>
              </c:strCache>
            </c:strRef>
          </c:cat>
          <c:val>
            <c:numRef>
              <c:f>Sheet1!$D$2:$D$9</c:f>
              <c:numCache>
                <c:formatCode>0\,0000</c:formatCode>
                <c:ptCount val="5"/>
                <c:pt idx="0">
                  <c:v>18.080852999999998</c:v>
                </c:pt>
                <c:pt idx="1">
                  <c:v>11.035791</c:v>
                </c:pt>
                <c:pt idx="2">
                  <c:v>16.756380000000004</c:v>
                </c:pt>
                <c:pt idx="3">
                  <c:v>4.6826909999999993</c:v>
                </c:pt>
                <c:pt idx="4">
                  <c:v>4.2098080000000007</c:v>
                </c:pt>
              </c:numCache>
            </c:numRef>
          </c:val>
        </c:ser>
        <c:ser>
          <c:idx val="3"/>
          <c:order val="3"/>
          <c:tx>
            <c:strRef>
              <c:f>Sheet1!$G$1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5"/>
                <c:pt idx="0">
                  <c:v>Alimentos y bebidas</c:v>
                </c:pt>
                <c:pt idx="1">
                  <c:v>Infantiles</c:v>
                </c:pt>
                <c:pt idx="2">
                  <c:v>Cosmetica y perfumeria</c:v>
                </c:pt>
                <c:pt idx="3">
                  <c:v>Tecnologia</c:v>
                </c:pt>
                <c:pt idx="4">
                  <c:v>Turismo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22326104"/>
        <c:axId val="322326496"/>
      </c:barChart>
      <c:catAx>
        <c:axId val="32232610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22326496"/>
        <c:crosses val="autoZero"/>
        <c:auto val="1"/>
        <c:lblAlgn val="ctr"/>
        <c:lblOffset val="100"/>
        <c:noMultiLvlLbl val="0"/>
      </c:catAx>
      <c:valAx>
        <c:axId val="322326496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322326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00000000000004"/>
          <c:y val="5.7646489033776782E-2"/>
          <c:w val="0.66111111111111132"/>
          <c:h val="0.608773931803749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Digital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Pt>
            <c:idx val="0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68.50653470371779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rgbClr val="9999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CCCCC"/>
              </a:solidFill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</c:formatCode>
                <c:ptCount val="1"/>
                <c:pt idx="0">
                  <c:v>31.493465296282196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31357536"/>
        <c:axId val="82051616"/>
      </c:barChart>
      <c:catAx>
        <c:axId val="33135753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2051616"/>
        <c:crosses val="autoZero"/>
        <c:auto val="1"/>
        <c:lblAlgn val="ctr"/>
        <c:lblOffset val="100"/>
        <c:noMultiLvlLbl val="0"/>
      </c:catAx>
      <c:valAx>
        <c:axId val="820516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3135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00000000000004"/>
          <c:y val="5.7646489033776782E-2"/>
          <c:w val="0.66111111111111132"/>
          <c:h val="0.608773931803749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Digital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Pt>
            <c:idx val="0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65.035492678083898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rgbClr val="9999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CCCCC"/>
              </a:solidFill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</c:formatCode>
                <c:ptCount val="1"/>
                <c:pt idx="0">
                  <c:v>34.964507321916102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82052400"/>
        <c:axId val="82052792"/>
      </c:barChart>
      <c:catAx>
        <c:axId val="8205240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2052792"/>
        <c:crosses val="autoZero"/>
        <c:auto val="1"/>
        <c:lblAlgn val="ctr"/>
        <c:lblOffset val="100"/>
        <c:noMultiLvlLbl val="0"/>
      </c:catAx>
      <c:valAx>
        <c:axId val="820527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8205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007224445963103E-2"/>
          <c:y val="1.379878261499755E-2"/>
          <c:w val="0.78642239736963615"/>
          <c:h val="0.99942888028381438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% hrs/day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Mobile</c:v>
                </c:pt>
                <c:pt idx="1">
                  <c:v>Tablet</c:v>
                </c:pt>
                <c:pt idx="2">
                  <c:v>PC/Laptop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35.641199999999998</c:v>
                </c:pt>
                <c:pt idx="1">
                  <c:v>15.453200000000001</c:v>
                </c:pt>
                <c:pt idx="2">
                  <c:v>48.9056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00000000000004"/>
          <c:y val="5.7646489033776782E-2"/>
          <c:w val="0.66111111111111132"/>
          <c:h val="0.608773931803749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Digital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Pt>
            <c:idx val="0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59.350268062292564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rgbClr val="9999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CCCCC"/>
              </a:solidFill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</c:formatCode>
                <c:ptCount val="1"/>
                <c:pt idx="0">
                  <c:v>40.649731937707429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52596336"/>
        <c:axId val="330307968"/>
      </c:barChart>
      <c:catAx>
        <c:axId val="25259633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30307968"/>
        <c:crosses val="autoZero"/>
        <c:auto val="1"/>
        <c:lblAlgn val="ctr"/>
        <c:lblOffset val="100"/>
        <c:noMultiLvlLbl val="0"/>
      </c:catAx>
      <c:valAx>
        <c:axId val="3303079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259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007224445963103E-2"/>
          <c:y val="1.379878261499755E-2"/>
          <c:w val="0.78642239736963615"/>
          <c:h val="0.99942888028381438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% hrs/day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Mobile</c:v>
                </c:pt>
                <c:pt idx="1">
                  <c:v>Tablet</c:v>
                </c:pt>
                <c:pt idx="2">
                  <c:v>PC/Laptop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53.962000000000003</c:v>
                </c:pt>
                <c:pt idx="1">
                  <c:v>5.0292000000000003</c:v>
                </c:pt>
                <c:pt idx="2">
                  <c:v>41.008699999999997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00000000000004"/>
          <c:y val="5.7646489033776782E-2"/>
          <c:w val="0.66111111111111132"/>
          <c:h val="0.608773931803749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Digital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Pt>
            <c:idx val="0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65.113136322008529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rgbClr val="9999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CCCCC"/>
              </a:solidFill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</c:formatCode>
                <c:ptCount val="1"/>
                <c:pt idx="0">
                  <c:v>34.886863677991471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04049496"/>
        <c:axId val="277631800"/>
      </c:barChart>
      <c:catAx>
        <c:axId val="10404949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77631800"/>
        <c:crosses val="autoZero"/>
        <c:auto val="1"/>
        <c:lblAlgn val="ctr"/>
        <c:lblOffset val="100"/>
        <c:noMultiLvlLbl val="0"/>
      </c:catAx>
      <c:valAx>
        <c:axId val="2776318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04049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007224445963103E-2"/>
          <c:y val="1.379878261499755E-2"/>
          <c:w val="0.78642239736963615"/>
          <c:h val="0.99942888028381438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% hrs/day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Mobile</c:v>
                </c:pt>
                <c:pt idx="1">
                  <c:v>Tablet</c:v>
                </c:pt>
                <c:pt idx="2">
                  <c:v>PC/Laptop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47.633099999999999</c:v>
                </c:pt>
                <c:pt idx="1">
                  <c:v>6.0054999999999996</c:v>
                </c:pt>
                <c:pt idx="2">
                  <c:v>46.361400000000003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16D73D-3709-4656-B1A6-FA1F1F34B3C2}" type="datetimeFigureOut">
              <a:rPr lang="es-AR" smtClean="0"/>
              <a:pPr/>
              <a:t>15/02/2017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7590D0-C576-4694-AB4E-673BAB35DC21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6411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44FCE1-75E8-4916-B612-09431EDE241D}" type="datetimeFigureOut">
              <a:rPr lang="es-AR" smtClean="0"/>
              <a:t>15/02/2017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958031-186A-4F75-89F1-5DA2260C14B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148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810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>
                <a:solidFill>
                  <a:schemeClr val="bg1">
                    <a:lumMod val="50000"/>
                  </a:schemeClr>
                </a:solidFill>
              </a:rPr>
              <a:t>82% en 2015</a:t>
            </a:r>
            <a:r>
              <a:rPr lang="es-MX" sz="1800" dirty="0" smtClean="0">
                <a:solidFill>
                  <a:srgbClr val="FF00FF"/>
                </a:solidFill>
              </a:rPr>
              <a:t>!</a:t>
            </a:r>
            <a:r>
              <a:rPr lang="es-MX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12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no</a:t>
            </a:r>
            <a:r>
              <a:rPr lang="es-MX" sz="1200" baseline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es comparable</a:t>
            </a:r>
            <a:endParaRPr lang="es-AR" sz="1200" b="1" dirty="0" smtClean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/>
              <a:t>29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1099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/>
              <a:t>30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2171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/>
              <a:t>31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2217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Aprovechar para hacer comentario sobre tendencias, cuales se ratifican</a:t>
            </a:r>
            <a:r>
              <a:rPr lang="es-AR" baseline="0" dirty="0" smtClean="0"/>
              <a:t> y cuales se rectifican</a:t>
            </a:r>
          </a:p>
          <a:p>
            <a:r>
              <a:rPr lang="es-AR" baseline="0" dirty="0" smtClean="0"/>
              <a:t>NO HAY NADA ESPECIFICO SOBRE MOBILE, SERIA BUENO HACER MENCION EN ALGUNO DE LOS 3 PUNTOS DEL PROCESO DE COMPRA. ALGO DE INFO DEBE SURGIR DE LA ENCUESTA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/>
              <a:t>33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5530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>
                <a:solidFill>
                  <a:prstClr val="black"/>
                </a:solidFill>
              </a:rPr>
              <a:pPr/>
              <a:t>37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43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/>
              <a:t>38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4146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/>
              <a:t>39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9444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>
                <a:solidFill>
                  <a:prstClr val="black"/>
                </a:solidFill>
              </a:rPr>
              <a:pPr/>
              <a:t>40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9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Poner flechas con tendencia vs 2015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/>
              <a:t>43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8251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>
                <a:solidFill>
                  <a:prstClr val="black"/>
                </a:solidFill>
              </a:rPr>
              <a:pPr/>
              <a:t>47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8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4499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/>
              <a:t>52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667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531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3500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0328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0898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909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4559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8031-186A-4F75-89F1-5DA2260C14BA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04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157" y="6250038"/>
            <a:ext cx="588709" cy="549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7" y="6250038"/>
            <a:ext cx="2650066" cy="5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1" y="1790700"/>
            <a:ext cx="11425767" cy="404018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1000" y="1031840"/>
            <a:ext cx="11425765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06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031840"/>
            <a:ext cx="5374217" cy="479904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434667" y="1031840"/>
            <a:ext cx="5372100" cy="4799049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485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790699"/>
            <a:ext cx="5374217" cy="4040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434667" y="1790699"/>
            <a:ext cx="5372100" cy="4040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1000" y="1031840"/>
            <a:ext cx="5374217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434667" y="1031840"/>
            <a:ext cx="5372099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94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317884" y="1033231"/>
            <a:ext cx="3552000" cy="4799049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254767" y="1036006"/>
            <a:ext cx="3552000" cy="47949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031840"/>
            <a:ext cx="3552000" cy="479904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688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317884" y="1788565"/>
            <a:ext cx="3552000" cy="4043715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254767" y="1790700"/>
            <a:ext cx="3552000" cy="40402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787174"/>
            <a:ext cx="3552000" cy="4043715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1000" y="1031840"/>
            <a:ext cx="3552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317675" y="1031840"/>
            <a:ext cx="355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254348" y="1039460"/>
            <a:ext cx="355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16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6270179" y="1006069"/>
            <a:ext cx="2592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9214767" y="1008844"/>
            <a:ext cx="2592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004678"/>
            <a:ext cx="2592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3325589" y="1004678"/>
            <a:ext cx="2592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460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325589" y="1789308"/>
            <a:ext cx="2592000" cy="40415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9214767" y="1789308"/>
            <a:ext cx="2592000" cy="40415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789308"/>
            <a:ext cx="2592000" cy="4041581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1000" y="1033976"/>
            <a:ext cx="2592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325449" y="1033976"/>
            <a:ext cx="259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9214348" y="1039460"/>
            <a:ext cx="259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6270179" y="1789308"/>
            <a:ext cx="2592000" cy="4041581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269899" y="1039460"/>
            <a:ext cx="2592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14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381001" y="1285876"/>
            <a:ext cx="11425767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402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500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264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282"/>
            <a:ext cx="12191497" cy="6857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5832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919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41"/>
            <a:ext cx="12192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71" y="5570538"/>
            <a:ext cx="10083800" cy="368300"/>
          </a:xfrm>
        </p:spPr>
        <p:txBody>
          <a:bodyPr lIns="0" tIns="0" rIns="0" bIns="120564" anchor="b">
            <a:noAutofit/>
          </a:bodyPr>
          <a:lstStyle>
            <a:lvl1pPr>
              <a:defRPr sz="700" b="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72407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919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12192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" y="1031922"/>
            <a:ext cx="11806766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71" y="5570538"/>
            <a:ext cx="10083800" cy="368300"/>
          </a:xfrm>
        </p:spPr>
        <p:txBody>
          <a:bodyPr lIns="0" tIns="0" rIns="0" bIns="120564" anchor="b">
            <a:noAutofit/>
          </a:bodyPr>
          <a:lstStyle>
            <a:lvl1pPr>
              <a:defRPr sz="700" b="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401854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919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60960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098156" y="1031839"/>
            <a:ext cx="6096000" cy="4916524"/>
          </a:xfrm>
        </p:spPr>
        <p:txBody>
          <a:bodyPr lIns="265194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722971" y="5570538"/>
            <a:ext cx="10083800" cy="368300"/>
          </a:xfrm>
        </p:spPr>
        <p:txBody>
          <a:bodyPr lIns="0" tIns="0" rIns="0" bIns="120564" anchor="b">
            <a:noAutofit/>
          </a:bodyPr>
          <a:lstStyle>
            <a:lvl1pPr>
              <a:defRPr sz="700" b="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054337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919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6096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098156" y="1790699"/>
            <a:ext cx="6096000" cy="4157663"/>
          </a:xfrm>
        </p:spPr>
        <p:txBody>
          <a:bodyPr lIns="265194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922"/>
            <a:ext cx="6096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98159" y="1031922"/>
            <a:ext cx="6093844" cy="758861"/>
          </a:xfrm>
        </p:spPr>
        <p:txBody>
          <a:bodyPr lIns="265194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722971" y="5570538"/>
            <a:ext cx="10083800" cy="368300"/>
          </a:xfrm>
        </p:spPr>
        <p:txBody>
          <a:bodyPr lIns="0" tIns="0" rIns="0" bIns="120564" anchor="b">
            <a:noAutofit/>
          </a:bodyPr>
          <a:lstStyle>
            <a:lvl1pPr>
              <a:defRPr sz="700" b="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1888049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33803" y="1033230"/>
            <a:ext cx="4038600" cy="4916524"/>
          </a:xfrm>
        </p:spPr>
        <p:txBody>
          <a:bodyPr lIns="27734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438348" y="1036005"/>
            <a:ext cx="4026687" cy="4912358"/>
          </a:xfrm>
        </p:spPr>
        <p:txBody>
          <a:bodyPr lIns="27734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919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407416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722971" y="5570538"/>
            <a:ext cx="10083800" cy="368300"/>
          </a:xfrm>
        </p:spPr>
        <p:txBody>
          <a:bodyPr lIns="0" tIns="0" rIns="0" bIns="120564" anchor="b">
            <a:noAutofit/>
          </a:bodyPr>
          <a:lstStyle>
            <a:lvl1pPr>
              <a:defRPr sz="700" b="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1951128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33803" y="1788563"/>
            <a:ext cx="4038600" cy="4161189"/>
          </a:xfrm>
        </p:spPr>
        <p:txBody>
          <a:bodyPr lIns="277341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438348" y="1790699"/>
            <a:ext cx="4026687" cy="4157663"/>
          </a:xfrm>
        </p:spPr>
        <p:txBody>
          <a:bodyPr lIns="277341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919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407416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" y="1031922"/>
            <a:ext cx="37338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722971" y="5570538"/>
            <a:ext cx="10083800" cy="368300"/>
          </a:xfrm>
        </p:spPr>
        <p:txBody>
          <a:bodyPr lIns="0" tIns="0" rIns="0" bIns="120564" anchor="b">
            <a:noAutofit/>
          </a:bodyPr>
          <a:lstStyle>
            <a:lvl1pPr>
              <a:defRPr sz="700" b="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29421" y="1031922"/>
            <a:ext cx="3717860" cy="758861"/>
          </a:xfrm>
        </p:spPr>
        <p:txBody>
          <a:bodyPr lIns="281304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437825" y="1039542"/>
            <a:ext cx="3717860" cy="758861"/>
          </a:xfrm>
        </p:spPr>
        <p:txBody>
          <a:bodyPr lIns="281304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2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139111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919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71" y="5570538"/>
            <a:ext cx="10083800" cy="368300"/>
          </a:xfrm>
        </p:spPr>
        <p:txBody>
          <a:bodyPr lIns="0" tIns="0" rIns="0" bIns="120564" anchor="b">
            <a:noAutofit/>
          </a:bodyPr>
          <a:lstStyle>
            <a:lvl1pPr>
              <a:defRPr sz="700" b="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4108173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"/>
            <a:ext cx="12194156" cy="10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0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"/>
            <a:ext cx="12194156" cy="10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0999" y="1031839"/>
            <a:ext cx="5374218" cy="4802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434667" y="1031839"/>
            <a:ext cx="5372100" cy="4802224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590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41"/>
            <a:ext cx="12192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92074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pic>
        <p:nvPicPr>
          <p:cNvPr id="7" name="Picture 4" descr="C:\Users\vildozaf\Desktop\Sin título-1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94" y="6427398"/>
            <a:ext cx="3028211" cy="24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98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12192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" y="1031842"/>
            <a:ext cx="11806766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648079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60960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098156" y="1031839"/>
            <a:ext cx="6096000" cy="4916524"/>
          </a:xfrm>
        </p:spPr>
        <p:txBody>
          <a:bodyPr lIns="267246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1102089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6096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098156" y="1790699"/>
            <a:ext cx="6096000" cy="4157663"/>
          </a:xfrm>
        </p:spPr>
        <p:txBody>
          <a:bodyPr lIns="267246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42"/>
            <a:ext cx="6096000" cy="758861"/>
          </a:xfrm>
        </p:spPr>
        <p:txBody>
          <a:bodyPr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98158" y="1031842"/>
            <a:ext cx="6093844" cy="758861"/>
          </a:xfrm>
        </p:spPr>
        <p:txBody>
          <a:bodyPr lIns="267246"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2087212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33803" y="1033230"/>
            <a:ext cx="4038600" cy="4916524"/>
          </a:xfrm>
        </p:spPr>
        <p:txBody>
          <a:bodyPr lIns="279394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438243" y="1036005"/>
            <a:ext cx="4026687" cy="4912358"/>
          </a:xfrm>
        </p:spPr>
        <p:txBody>
          <a:bodyPr lIns="279394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407416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955811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33803" y="1788563"/>
            <a:ext cx="4038600" cy="4161189"/>
          </a:xfrm>
        </p:spPr>
        <p:txBody>
          <a:bodyPr lIns="279394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438243" y="1790699"/>
            <a:ext cx="4026687" cy="4157663"/>
          </a:xfrm>
        </p:spPr>
        <p:txBody>
          <a:bodyPr lIns="279394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407416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" y="1031842"/>
            <a:ext cx="3733800" cy="758861"/>
          </a:xfrm>
        </p:spPr>
        <p:txBody>
          <a:bodyPr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29421" y="1031842"/>
            <a:ext cx="3717860" cy="758861"/>
          </a:xfrm>
        </p:spPr>
        <p:txBody>
          <a:bodyPr lIns="283444"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437823" y="1039462"/>
            <a:ext cx="3717860" cy="758861"/>
          </a:xfrm>
        </p:spPr>
        <p:txBody>
          <a:bodyPr lIns="283444"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2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592227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2305621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"/>
            <a:ext cx="12194156" cy="10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19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"/>
            <a:ext cx="12194156" cy="10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0999" y="1031839"/>
            <a:ext cx="5374218" cy="4802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434667" y="1031839"/>
            <a:ext cx="5372100" cy="4802224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485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69" y="0"/>
            <a:ext cx="11424555" cy="1032372"/>
          </a:xfrm>
          <a:prstGeom prst="rect">
            <a:avLst/>
          </a:prstGeom>
        </p:spPr>
        <p:txBody>
          <a:bodyPr lIns="102870" tIns="51435" rIns="102870" bIns="51435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22985-89E7-42B2-A630-DF8EF257472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831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0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2439" b="22597"/>
          <a:stretch/>
        </p:blipFill>
        <p:spPr>
          <a:xfrm>
            <a:off x="0" y="0"/>
            <a:ext cx="12195917" cy="686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7" y="6250038"/>
            <a:ext cx="2650066" cy="57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4"/>
          <a:stretch/>
        </p:blipFill>
        <p:spPr>
          <a:xfrm>
            <a:off x="11492375" y="6316133"/>
            <a:ext cx="594928" cy="4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8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157" y="6250038"/>
            <a:ext cx="588709" cy="549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7" y="6250038"/>
            <a:ext cx="2650066" cy="5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68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41"/>
            <a:ext cx="12192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956115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12192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" y="1031842"/>
            <a:ext cx="11806766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242260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60960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098156" y="1031839"/>
            <a:ext cx="6096000" cy="4916524"/>
          </a:xfrm>
        </p:spPr>
        <p:txBody>
          <a:bodyPr lIns="267246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848256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6096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098156" y="1790699"/>
            <a:ext cx="6096000" cy="4157663"/>
          </a:xfrm>
        </p:spPr>
        <p:txBody>
          <a:bodyPr lIns="267246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42"/>
            <a:ext cx="6096000" cy="758861"/>
          </a:xfrm>
        </p:spPr>
        <p:txBody>
          <a:bodyPr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98158" y="1031842"/>
            <a:ext cx="6093844" cy="758861"/>
          </a:xfrm>
        </p:spPr>
        <p:txBody>
          <a:bodyPr lIns="267246"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4119536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33803" y="1033230"/>
            <a:ext cx="4038600" cy="4916524"/>
          </a:xfrm>
        </p:spPr>
        <p:txBody>
          <a:bodyPr lIns="279394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438243" y="1036005"/>
            <a:ext cx="4026687" cy="4912358"/>
          </a:xfrm>
        </p:spPr>
        <p:txBody>
          <a:bodyPr lIns="279394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407416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2228940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33803" y="1788563"/>
            <a:ext cx="4038600" cy="4161189"/>
          </a:xfrm>
        </p:spPr>
        <p:txBody>
          <a:bodyPr lIns="279394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438243" y="1790699"/>
            <a:ext cx="4026687" cy="4157663"/>
          </a:xfrm>
        </p:spPr>
        <p:txBody>
          <a:bodyPr lIns="279394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407416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" y="1031842"/>
            <a:ext cx="3733800" cy="758861"/>
          </a:xfrm>
        </p:spPr>
        <p:txBody>
          <a:bodyPr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29421" y="1031842"/>
            <a:ext cx="3717860" cy="758861"/>
          </a:xfrm>
        </p:spPr>
        <p:txBody>
          <a:bodyPr lIns="283444"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437823" y="1039462"/>
            <a:ext cx="3717860" cy="758861"/>
          </a:xfrm>
        </p:spPr>
        <p:txBody>
          <a:bodyPr lIns="283444"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2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4183478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4067115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"/>
            <a:ext cx="12194156" cy="10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912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"/>
            <a:ext cx="12194156" cy="10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0999" y="1031839"/>
            <a:ext cx="5374218" cy="4802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434667" y="1031839"/>
            <a:ext cx="5372100" cy="4802224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884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69" y="0"/>
            <a:ext cx="11424555" cy="1032372"/>
          </a:xfrm>
          <a:prstGeom prst="rect">
            <a:avLst/>
          </a:prstGeom>
        </p:spPr>
        <p:txBody>
          <a:bodyPr lIns="102870" tIns="51435" rIns="102870" bIns="51435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22985-89E7-42B2-A630-DF8EF257472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606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157" y="6250038"/>
            <a:ext cx="588709" cy="549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7" y="6250038"/>
            <a:ext cx="2650066" cy="5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2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0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2439" b="22597"/>
          <a:stretch/>
        </p:blipFill>
        <p:spPr>
          <a:xfrm>
            <a:off x="0" y="0"/>
            <a:ext cx="12195917" cy="686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7" y="6250038"/>
            <a:ext cx="2650066" cy="57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4"/>
          <a:stretch/>
        </p:blipFill>
        <p:spPr>
          <a:xfrm>
            <a:off x="11492375" y="6316133"/>
            <a:ext cx="594928" cy="4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7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41"/>
            <a:ext cx="12192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10537267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12192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" y="1031842"/>
            <a:ext cx="11806766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1636691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60960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098156" y="1031839"/>
            <a:ext cx="6096000" cy="4916524"/>
          </a:xfrm>
        </p:spPr>
        <p:txBody>
          <a:bodyPr lIns="267246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18060770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6096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098156" y="1790699"/>
            <a:ext cx="6096000" cy="4157663"/>
          </a:xfrm>
        </p:spPr>
        <p:txBody>
          <a:bodyPr lIns="267246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42"/>
            <a:ext cx="6096000" cy="758861"/>
          </a:xfrm>
        </p:spPr>
        <p:txBody>
          <a:bodyPr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98158" y="1031842"/>
            <a:ext cx="6093844" cy="758861"/>
          </a:xfrm>
        </p:spPr>
        <p:txBody>
          <a:bodyPr lIns="267246"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016393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33803" y="1033230"/>
            <a:ext cx="4038600" cy="4916524"/>
          </a:xfrm>
        </p:spPr>
        <p:txBody>
          <a:bodyPr lIns="279394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438243" y="1036005"/>
            <a:ext cx="4026687" cy="4912358"/>
          </a:xfrm>
        </p:spPr>
        <p:txBody>
          <a:bodyPr lIns="279394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407416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29650467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33803" y="1788563"/>
            <a:ext cx="4038600" cy="4161189"/>
          </a:xfrm>
        </p:spPr>
        <p:txBody>
          <a:bodyPr lIns="279394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438243" y="1790699"/>
            <a:ext cx="4026687" cy="4157663"/>
          </a:xfrm>
        </p:spPr>
        <p:txBody>
          <a:bodyPr lIns="279394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407416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" y="1031842"/>
            <a:ext cx="3733800" cy="758861"/>
          </a:xfrm>
        </p:spPr>
        <p:txBody>
          <a:bodyPr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29421" y="1031842"/>
            <a:ext cx="3717860" cy="758861"/>
          </a:xfrm>
        </p:spPr>
        <p:txBody>
          <a:bodyPr lIns="283444"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437823" y="1039462"/>
            <a:ext cx="3717860" cy="758861"/>
          </a:xfrm>
        </p:spPr>
        <p:txBody>
          <a:bodyPr lIns="283444"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2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1015076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627139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"/>
            <a:ext cx="12194156" cy="10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24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"/>
            <a:ext cx="12194156" cy="10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1" y="1031840"/>
            <a:ext cx="11425767" cy="4802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977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0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2439" b="22597"/>
          <a:stretch/>
        </p:blipFill>
        <p:spPr>
          <a:xfrm>
            <a:off x="0" y="0"/>
            <a:ext cx="12195917" cy="686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7" y="6250038"/>
            <a:ext cx="2650066" cy="57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4"/>
          <a:stretch/>
        </p:blipFill>
        <p:spPr>
          <a:xfrm>
            <a:off x="11492375" y="6316133"/>
            <a:ext cx="594928" cy="466864"/>
          </a:xfrm>
          <a:prstGeom prst="rect">
            <a:avLst/>
          </a:prstGeom>
        </p:spPr>
      </p:pic>
      <p:sp>
        <p:nvSpPr>
          <p:cNvPr id="5" name="Rectangle 15"/>
          <p:cNvSpPr/>
          <p:nvPr userDrawn="1"/>
        </p:nvSpPr>
        <p:spPr>
          <a:xfrm>
            <a:off x="-518" y="4483"/>
            <a:ext cx="12192000" cy="6166198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5EBD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3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69" y="0"/>
            <a:ext cx="11424555" cy="1032372"/>
          </a:xfrm>
          <a:prstGeom prst="rect">
            <a:avLst/>
          </a:prstGeom>
        </p:spPr>
        <p:txBody>
          <a:bodyPr lIns="102870" tIns="51435" rIns="102870" bIns="51435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22985-89E7-42B2-A630-DF8EF257472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8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41"/>
            <a:ext cx="12192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19360487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12192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" y="1031842"/>
            <a:ext cx="11806766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4084773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60960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098156" y="1031839"/>
            <a:ext cx="6096000" cy="4916524"/>
          </a:xfrm>
        </p:spPr>
        <p:txBody>
          <a:bodyPr lIns="267246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2236033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6096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098156" y="1790699"/>
            <a:ext cx="6096000" cy="4157663"/>
          </a:xfrm>
        </p:spPr>
        <p:txBody>
          <a:bodyPr lIns="267246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42"/>
            <a:ext cx="6096000" cy="758861"/>
          </a:xfrm>
        </p:spPr>
        <p:txBody>
          <a:bodyPr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98158" y="1031842"/>
            <a:ext cx="6093844" cy="758861"/>
          </a:xfrm>
        </p:spPr>
        <p:txBody>
          <a:bodyPr lIns="267246"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41033906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33803" y="1033230"/>
            <a:ext cx="4038600" cy="4916524"/>
          </a:xfrm>
        </p:spPr>
        <p:txBody>
          <a:bodyPr lIns="279394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438243" y="1036005"/>
            <a:ext cx="4026687" cy="4912358"/>
          </a:xfrm>
        </p:spPr>
        <p:txBody>
          <a:bodyPr lIns="279394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407416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17219447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33803" y="1788563"/>
            <a:ext cx="4038600" cy="4161189"/>
          </a:xfrm>
        </p:spPr>
        <p:txBody>
          <a:bodyPr lIns="279394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438243" y="1790699"/>
            <a:ext cx="4026687" cy="4157663"/>
          </a:xfrm>
        </p:spPr>
        <p:txBody>
          <a:bodyPr lIns="279394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407416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" y="1031842"/>
            <a:ext cx="3733800" cy="758861"/>
          </a:xfrm>
        </p:spPr>
        <p:txBody>
          <a:bodyPr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29421" y="1031842"/>
            <a:ext cx="3717860" cy="758861"/>
          </a:xfrm>
        </p:spPr>
        <p:txBody>
          <a:bodyPr lIns="283444"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437823" y="1039462"/>
            <a:ext cx="3717860" cy="758861"/>
          </a:xfrm>
        </p:spPr>
        <p:txBody>
          <a:bodyPr lIns="283444"/>
          <a:lstStyle>
            <a:lvl1pPr>
              <a:defRPr sz="1088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2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4882741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2814" y="6323837"/>
            <a:ext cx="673956" cy="27211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70" y="5570538"/>
            <a:ext cx="10083800" cy="368300"/>
          </a:xfrm>
        </p:spPr>
        <p:txBody>
          <a:bodyPr lIns="0" tIns="0" rIns="0" bIns="121476" anchor="b">
            <a:noAutofit/>
          </a:bodyPr>
          <a:lstStyle>
            <a:lvl1pPr>
              <a:defRPr sz="635" b="0"/>
            </a:lvl1pPr>
            <a:lvl2pPr>
              <a:defRPr sz="635"/>
            </a:lvl2pPr>
            <a:lvl3pPr>
              <a:defRPr sz="635"/>
            </a:lvl3pPr>
            <a:lvl4pPr>
              <a:defRPr sz="635"/>
            </a:lvl4pPr>
            <a:lvl5pPr>
              <a:defRPr sz="635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752" y="5946775"/>
            <a:ext cx="10073760" cy="37706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821262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"/>
            <a:ext cx="12194156" cy="10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892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"/>
            <a:ext cx="12194156" cy="10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0999" y="1031839"/>
            <a:ext cx="5374218" cy="4802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434667" y="1031839"/>
            <a:ext cx="5372100" cy="4802224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4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0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2439" b="22597"/>
          <a:stretch/>
        </p:blipFill>
        <p:spPr>
          <a:xfrm>
            <a:off x="0" y="0"/>
            <a:ext cx="12195917" cy="686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7" y="6250038"/>
            <a:ext cx="2650066" cy="57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4"/>
          <a:stretch/>
        </p:blipFill>
        <p:spPr>
          <a:xfrm>
            <a:off x="11492375" y="6316133"/>
            <a:ext cx="594928" cy="4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9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69" y="0"/>
            <a:ext cx="11424555" cy="1032372"/>
          </a:xfrm>
          <a:prstGeom prst="rect">
            <a:avLst/>
          </a:prstGeom>
        </p:spPr>
        <p:txBody>
          <a:bodyPr lIns="102870" tIns="51435" rIns="102870" bIns="51435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22985-89E7-42B2-A630-DF8EF257472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481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157" y="6250038"/>
            <a:ext cx="588709" cy="549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7" y="6250038"/>
            <a:ext cx="2650066" cy="5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6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282"/>
            <a:ext cx="12191497" cy="6857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31969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pic>
        <p:nvPicPr>
          <p:cNvPr id="7" name="Picture 4" descr="C:\Users\vildozaf\Desktop\Sin título-1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94" y="6427398"/>
            <a:ext cx="3028211" cy="24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0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157" y="6250038"/>
            <a:ext cx="588709" cy="549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7" y="6250038"/>
            <a:ext cx="2650066" cy="5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5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157" y="6250038"/>
            <a:ext cx="588709" cy="549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7" y="6250038"/>
            <a:ext cx="2650066" cy="5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7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0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2439" b="22597"/>
          <a:stretch/>
        </p:blipFill>
        <p:spPr>
          <a:xfrm>
            <a:off x="0" y="0"/>
            <a:ext cx="12195917" cy="686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7" y="6250038"/>
            <a:ext cx="2650066" cy="57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4"/>
          <a:stretch/>
        </p:blipFill>
        <p:spPr>
          <a:xfrm>
            <a:off x="11492375" y="6316133"/>
            <a:ext cx="594928" cy="4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75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"/>
            <a:ext cx="12194156" cy="10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107" y="1031840"/>
            <a:ext cx="11425767" cy="4802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3601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157" y="6250038"/>
            <a:ext cx="588709" cy="549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7" y="6250038"/>
            <a:ext cx="2650066" cy="5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2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282"/>
            <a:ext cx="12191497" cy="6857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553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"/>
            <a:ext cx="12194156" cy="10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107" y="1031840"/>
            <a:ext cx="11425767" cy="4802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109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pic>
        <p:nvPicPr>
          <p:cNvPr id="7" name="Picture 4" descr="C:\Users\vildozaf\Desktop\Sin título-1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94" y="6427398"/>
            <a:ext cx="3028211" cy="24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4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157" y="6250038"/>
            <a:ext cx="588709" cy="549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7" y="6250038"/>
            <a:ext cx="2650066" cy="5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7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157" y="6250038"/>
            <a:ext cx="588709" cy="549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7" y="6250038"/>
            <a:ext cx="2650066" cy="5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7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0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2439" b="22597"/>
          <a:stretch/>
        </p:blipFill>
        <p:spPr>
          <a:xfrm>
            <a:off x="0" y="0"/>
            <a:ext cx="12195917" cy="686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7" y="6250038"/>
            <a:ext cx="2650066" cy="57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4"/>
          <a:stretch/>
        </p:blipFill>
        <p:spPr>
          <a:xfrm>
            <a:off x="11492375" y="6316133"/>
            <a:ext cx="594928" cy="4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0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"/>
            <a:ext cx="12194156" cy="10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107" y="1031840"/>
            <a:ext cx="11425767" cy="4802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37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1" y="1031840"/>
            <a:ext cx="11425767" cy="479904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95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ags" Target="../tags/tag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ags" Target="../tags/tag9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9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ags" Target="../tags/tag10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4067" y="365126"/>
            <a:ext cx="11396133" cy="760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A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067" y="2057399"/>
            <a:ext cx="11396133" cy="411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A4F7C-5EC1-4B23-B4F1-7D4B83565D72}" type="slidenum">
              <a:rPr lang="es-AR" smtClean="0"/>
              <a:pPr/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9259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8" r:id="rId3"/>
    <p:sldLayoutId id="2147483650" r:id="rId4"/>
    <p:sldLayoutId id="2147483651" r:id="rId5"/>
    <p:sldLayoutId id="2147483661" r:id="rId6"/>
    <p:sldLayoutId id="2147483740" r:id="rId7"/>
    <p:sldLayoutId id="214748373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Kantar Brown TT" panose="020B0504020101010102" pitchFamily="34" charset="0"/>
          <a:ea typeface="+mj-ea"/>
          <a:cs typeface="Kantar Brown TT" panose="020B0504020101010102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tar Brown TT" panose="020B0504020101010102" pitchFamily="34" charset="0"/>
          <a:ea typeface="+mn-ea"/>
          <a:cs typeface="Kantar Brown TT" panose="020B0504020101010102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tar Brown TT" panose="020B0504020101010102" pitchFamily="34" charset="0"/>
          <a:ea typeface="+mn-ea"/>
          <a:cs typeface="Kantar Brown TT" panose="020B0504020101010102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tar Brown TT" panose="020B0504020101010102" pitchFamily="34" charset="0"/>
          <a:ea typeface="+mn-ea"/>
          <a:cs typeface="Kantar Brown TT" panose="020B0504020101010102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tar Brown TT" panose="020B0504020101010102" pitchFamily="34" charset="0"/>
          <a:ea typeface="+mn-ea"/>
          <a:cs typeface="Kantar Brown TT" panose="020B0504020101010102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tar Brown TT" panose="020B0504020101010102" pitchFamily="34" charset="0"/>
          <a:ea typeface="+mn-ea"/>
          <a:cs typeface="Kantar Brown TT" panose="020B0504020101010102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4067" y="365126"/>
            <a:ext cx="11396133" cy="760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A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067" y="2057399"/>
            <a:ext cx="11396133" cy="411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A4F7C-5EC1-4B23-B4F1-7D4B83565D7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8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Kantar Brown TT" panose="020B0504020101010102" pitchFamily="34" charset="0"/>
          <a:ea typeface="+mj-ea"/>
          <a:cs typeface="Kantar Brown TT" panose="020B0504020101010102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tar Brown TT" panose="020B0504020101010102" pitchFamily="34" charset="0"/>
          <a:ea typeface="+mn-ea"/>
          <a:cs typeface="Kantar Brown TT" panose="020B0504020101010102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tar Brown TT" panose="020B0504020101010102" pitchFamily="34" charset="0"/>
          <a:ea typeface="+mn-ea"/>
          <a:cs typeface="Kantar Brown TT" panose="020B0504020101010102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tar Brown TT" panose="020B0504020101010102" pitchFamily="34" charset="0"/>
          <a:ea typeface="+mn-ea"/>
          <a:cs typeface="Kantar Brown TT" panose="020B0504020101010102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tar Brown TT" panose="020B0504020101010102" pitchFamily="34" charset="0"/>
          <a:ea typeface="+mn-ea"/>
          <a:cs typeface="Kantar Brown TT" panose="020B0504020101010102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tar Brown TT" panose="020B0504020101010102" pitchFamily="34" charset="0"/>
          <a:ea typeface="+mn-ea"/>
          <a:cs typeface="Kantar Brown TT" panose="020B0504020101010102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4067" y="365126"/>
            <a:ext cx="11396133" cy="760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A4F7C-5EC1-4B23-B4F1-7D4B83565D72}" type="slidenum">
              <a:rPr lang="es-AR" smtClean="0"/>
              <a:pPr/>
              <a:t>‹#›</a:t>
            </a:fld>
            <a:endParaRPr lang="es-AR" dirty="0"/>
          </a:p>
        </p:txBody>
      </p:sp>
      <p:pic>
        <p:nvPicPr>
          <p:cNvPr id="8" name="Picture 4" descr="C:\Users\vildozaf\Desktop\Sin título-1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7" y="6427398"/>
            <a:ext cx="3028211" cy="24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995834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Kantar Brown TT" panose="020B0504020101010102" pitchFamily="34" charset="0"/>
          <a:ea typeface="+mj-ea"/>
          <a:cs typeface="Kantar Brown TT" panose="020B0504020101010102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2" y="1"/>
            <a:ext cx="11425765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31838"/>
            <a:ext cx="11425765" cy="4799051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32810" y="6323838"/>
            <a:ext cx="673956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4CBA3-D598-4B1F-BAA3-EE14B5154290}" type="slidenum">
              <a:rPr lang="en-A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cs typeface="Arial" charset="0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376218" y="5946775"/>
            <a:ext cx="1143054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 bwMode="gray">
          <a:xfrm>
            <a:off x="-1778897" y="-533456"/>
            <a:ext cx="14297577" cy="6493000"/>
            <a:chOff x="-1334173" y="-533456"/>
            <a:chExt cx="10723183" cy="6493000"/>
          </a:xfrm>
        </p:grpSpPr>
        <p:grpSp>
          <p:nvGrpSpPr>
            <p:cNvPr id="46" name="Group 45"/>
            <p:cNvGrpSpPr/>
            <p:nvPr/>
          </p:nvGrpSpPr>
          <p:grpSpPr bwMode="gray">
            <a:xfrm>
              <a:off x="-1334173" y="-533456"/>
              <a:ext cx="10723183" cy="6493000"/>
              <a:chOff x="-1334173" y="-533456"/>
              <a:chExt cx="10723183" cy="6493000"/>
            </a:xfrm>
          </p:grpSpPr>
          <p:grpSp>
            <p:nvGrpSpPr>
              <p:cNvPr id="47" name="Group 13"/>
              <p:cNvGrpSpPr/>
              <p:nvPr userDrawn="1"/>
            </p:nvGrpSpPr>
            <p:grpSpPr bwMode="gray">
              <a:xfrm>
                <a:off x="-1334173" y="1145470"/>
                <a:ext cx="1327930" cy="4814074"/>
                <a:chOff x="-1334173" y="1145470"/>
                <a:chExt cx="1327930" cy="4814074"/>
              </a:xfrm>
            </p:grpSpPr>
            <p:grpSp>
              <p:nvGrpSpPr>
                <p:cNvPr id="55" name="Group 7"/>
                <p:cNvGrpSpPr/>
                <p:nvPr userDrawn="1"/>
              </p:nvGrpSpPr>
              <p:grpSpPr bwMode="gray">
                <a:xfrm>
                  <a:off x="-1334173" y="4420483"/>
                  <a:ext cx="1327930" cy="276999"/>
                  <a:chOff x="-1334173" y="4420483"/>
                  <a:chExt cx="1327930" cy="276999"/>
                </a:xfrm>
              </p:grpSpPr>
              <p:cxnSp>
                <p:nvCxnSpPr>
                  <p:cNvPr id="65" name="Straight Connector 64"/>
                  <p:cNvCxnSpPr/>
                  <p:nvPr userDrawn="1"/>
                </p:nvCxnSpPr>
                <p:spPr bwMode="gray">
                  <a:xfrm>
                    <a:off x="-261843" y="4558982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TextBox 65"/>
                  <p:cNvSpPr txBox="1"/>
                  <p:nvPr userDrawn="1"/>
                </p:nvSpPr>
                <p:spPr bwMode="gray">
                  <a:xfrm>
                    <a:off x="-1334173" y="4420483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AU" sz="900" b="1" dirty="0" smtClean="0">
                        <a:solidFill>
                          <a:srgbClr val="333333">
                            <a:lumMod val="85000"/>
                            <a:lumOff val="15000"/>
                          </a:srgbClr>
                        </a:solidFill>
                        <a:cs typeface="Arial" charset="0"/>
                      </a:rPr>
                      <a:t>3.14</a:t>
                    </a:r>
                    <a:br>
                      <a:rPr lang="en-AU" sz="900" b="1" dirty="0" smtClean="0">
                        <a:solidFill>
                          <a:srgbClr val="333333">
                            <a:lumMod val="85000"/>
                            <a:lumOff val="15000"/>
                          </a:srgbClr>
                        </a:solidFill>
                        <a:cs typeface="Arial" charset="0"/>
                      </a:rPr>
                    </a:br>
                    <a:r>
                      <a:rPr lang="en-AU" sz="900" b="1" dirty="0" smtClean="0">
                        <a:solidFill>
                          <a:srgbClr val="333333">
                            <a:lumMod val="85000"/>
                            <a:lumOff val="15000"/>
                          </a:srgbClr>
                        </a:solidFill>
                        <a:cs typeface="Arial" charset="0"/>
                      </a:rPr>
                      <a:t>X AXIS</a:t>
                    </a:r>
                    <a:endParaRPr lang="en-AU" sz="900" b="1" dirty="0">
                      <a:solidFill>
                        <a:srgbClr val="333333">
                          <a:lumMod val="85000"/>
                          <a:lumOff val="15000"/>
                        </a:srgbClr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56" name="Group 55"/>
                <p:cNvGrpSpPr/>
                <p:nvPr userDrawn="1"/>
              </p:nvGrpSpPr>
              <p:grpSpPr bwMode="gray">
                <a:xfrm>
                  <a:off x="-1334173" y="5682545"/>
                  <a:ext cx="1327930" cy="276999"/>
                  <a:chOff x="-1334173" y="5682545"/>
                  <a:chExt cx="1327930" cy="276999"/>
                </a:xfrm>
              </p:grpSpPr>
              <p:cxnSp>
                <p:nvCxnSpPr>
                  <p:cNvPr id="63" name="Straight Connector 62"/>
                  <p:cNvCxnSpPr/>
                  <p:nvPr userDrawn="1"/>
                </p:nvCxnSpPr>
                <p:spPr bwMode="gray">
                  <a:xfrm>
                    <a:off x="-261843" y="5821044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xtBox 63"/>
                  <p:cNvSpPr txBox="1"/>
                  <p:nvPr userDrawn="1"/>
                </p:nvSpPr>
                <p:spPr bwMode="gray">
                  <a:xfrm>
                    <a:off x="-1334173" y="5682545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AU" sz="900" b="1" dirty="0" smtClean="0">
                        <a:solidFill>
                          <a:srgbClr val="333333">
                            <a:lumMod val="85000"/>
                            <a:lumOff val="15000"/>
                          </a:srgbClr>
                        </a:solidFill>
                        <a:cs typeface="Arial" charset="0"/>
                      </a:rPr>
                      <a:t>6.65</a:t>
                    </a:r>
                    <a:br>
                      <a:rPr lang="en-AU" sz="900" b="1" dirty="0" smtClean="0">
                        <a:solidFill>
                          <a:srgbClr val="333333">
                            <a:lumMod val="85000"/>
                            <a:lumOff val="15000"/>
                          </a:srgbClr>
                        </a:solidFill>
                        <a:cs typeface="Arial" charset="0"/>
                      </a:rPr>
                    </a:br>
                    <a:r>
                      <a:rPr lang="en-AU" sz="900" b="1" dirty="0" smtClean="0">
                        <a:solidFill>
                          <a:srgbClr val="333333">
                            <a:lumMod val="85000"/>
                            <a:lumOff val="15000"/>
                          </a:srgbClr>
                        </a:solidFill>
                        <a:cs typeface="Arial" charset="0"/>
                      </a:rPr>
                      <a:t>BASE MARGIN</a:t>
                    </a:r>
                    <a:endParaRPr lang="en-AU" sz="900" b="1" dirty="0">
                      <a:solidFill>
                        <a:srgbClr val="333333">
                          <a:lumMod val="85000"/>
                          <a:lumOff val="15000"/>
                        </a:srgbClr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57" name="Group 5"/>
                <p:cNvGrpSpPr/>
                <p:nvPr userDrawn="1"/>
              </p:nvGrpSpPr>
              <p:grpSpPr bwMode="gray">
                <a:xfrm>
                  <a:off x="-1334173" y="1145470"/>
                  <a:ext cx="1327930" cy="276999"/>
                  <a:chOff x="-1334173" y="1145470"/>
                  <a:chExt cx="1327930" cy="276999"/>
                </a:xfrm>
              </p:grpSpPr>
              <p:cxnSp>
                <p:nvCxnSpPr>
                  <p:cNvPr id="61" name="Straight Connector 60"/>
                  <p:cNvCxnSpPr/>
                  <p:nvPr userDrawn="1"/>
                </p:nvCxnSpPr>
                <p:spPr bwMode="gray">
                  <a:xfrm>
                    <a:off x="-261843" y="128396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TextBox 61"/>
                  <p:cNvSpPr txBox="1"/>
                  <p:nvPr userDrawn="1"/>
                </p:nvSpPr>
                <p:spPr bwMode="gray">
                  <a:xfrm>
                    <a:off x="-1334173" y="114547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AU" sz="900" b="1" dirty="0" smtClean="0">
                        <a:solidFill>
                          <a:srgbClr val="333333">
                            <a:lumMod val="85000"/>
                            <a:lumOff val="15000"/>
                          </a:srgbClr>
                        </a:solidFill>
                        <a:cs typeface="Arial" charset="0"/>
                      </a:rPr>
                      <a:t>5.95</a:t>
                    </a:r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AU" sz="900" b="1" dirty="0" smtClean="0">
                        <a:solidFill>
                          <a:srgbClr val="333333">
                            <a:lumMod val="85000"/>
                            <a:lumOff val="15000"/>
                          </a:srgbClr>
                        </a:solidFill>
                        <a:cs typeface="Arial" charset="0"/>
                      </a:rPr>
                      <a:t>TOP MARGIN</a:t>
                    </a:r>
                    <a:endParaRPr lang="en-AU" sz="900" b="1" dirty="0">
                      <a:solidFill>
                        <a:srgbClr val="333333">
                          <a:lumMod val="85000"/>
                          <a:lumOff val="15000"/>
                        </a:srgbClr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58" name="Group 8"/>
                <p:cNvGrpSpPr/>
                <p:nvPr userDrawn="1"/>
              </p:nvGrpSpPr>
              <p:grpSpPr bwMode="gray">
                <a:xfrm>
                  <a:off x="-1334173" y="1659820"/>
                  <a:ext cx="1327930" cy="276999"/>
                  <a:chOff x="-1334173" y="1659820"/>
                  <a:chExt cx="1327930" cy="276999"/>
                </a:xfrm>
              </p:grpSpPr>
              <p:cxnSp>
                <p:nvCxnSpPr>
                  <p:cNvPr id="59" name="Straight Connector 58"/>
                  <p:cNvCxnSpPr/>
                  <p:nvPr userDrawn="1"/>
                </p:nvCxnSpPr>
                <p:spPr bwMode="gray">
                  <a:xfrm>
                    <a:off x="-261843" y="1798319"/>
                    <a:ext cx="255600" cy="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TextBox 59"/>
                  <p:cNvSpPr txBox="1"/>
                  <p:nvPr userDrawn="1"/>
                </p:nvSpPr>
                <p:spPr bwMode="gray">
                  <a:xfrm>
                    <a:off x="-1334173" y="1659820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AU" sz="900" b="1" dirty="0" smtClean="0">
                        <a:solidFill>
                          <a:srgbClr val="333333">
                            <a:lumMod val="85000"/>
                            <a:lumOff val="15000"/>
                          </a:srgbClr>
                        </a:solidFill>
                        <a:cs typeface="Arial" charset="0"/>
                      </a:rPr>
                      <a:t>4.52</a:t>
                    </a:r>
                    <a:br>
                      <a:rPr lang="en-AU" sz="900" b="1" dirty="0" smtClean="0">
                        <a:solidFill>
                          <a:srgbClr val="333333">
                            <a:lumMod val="85000"/>
                            <a:lumOff val="15000"/>
                          </a:srgbClr>
                        </a:solidFill>
                        <a:cs typeface="Arial" charset="0"/>
                      </a:rPr>
                    </a:br>
                    <a:r>
                      <a:rPr lang="en-AU" sz="900" b="1" dirty="0" smtClean="0">
                        <a:solidFill>
                          <a:srgbClr val="333333">
                            <a:lumMod val="85000"/>
                            <a:lumOff val="15000"/>
                          </a:srgbClr>
                        </a:solidFill>
                        <a:cs typeface="Arial" charset="0"/>
                      </a:rPr>
                      <a:t>CHART TOP</a:t>
                    </a:r>
                    <a:endParaRPr lang="en-AU" sz="900" b="1" dirty="0">
                      <a:solidFill>
                        <a:srgbClr val="333333">
                          <a:lumMod val="85000"/>
                          <a:lumOff val="15000"/>
                        </a:srgbClr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8" name="Group 6"/>
              <p:cNvGrpSpPr/>
              <p:nvPr userDrawn="1"/>
            </p:nvGrpSpPr>
            <p:grpSpPr bwMode="gray">
              <a:xfrm>
                <a:off x="-253905" y="-533456"/>
                <a:ext cx="9642915" cy="533456"/>
                <a:chOff x="-253905" y="-533456"/>
                <a:chExt cx="9642915" cy="533456"/>
              </a:xfrm>
            </p:grpSpPr>
            <p:grpSp>
              <p:nvGrpSpPr>
                <p:cNvPr id="49" name="Group 48"/>
                <p:cNvGrpSpPr/>
                <p:nvPr userDrawn="1"/>
              </p:nvGrpSpPr>
              <p:grpSpPr bwMode="gray">
                <a:xfrm>
                  <a:off x="-253905" y="-533456"/>
                  <a:ext cx="1072330" cy="533456"/>
                  <a:chOff x="-250415" y="-533456"/>
                  <a:chExt cx="1072330" cy="533456"/>
                </a:xfrm>
              </p:grpSpPr>
              <p:cxnSp>
                <p:nvCxnSpPr>
                  <p:cNvPr id="53" name="Straight Connector 52"/>
                  <p:cNvCxnSpPr/>
                  <p:nvPr userDrawn="1"/>
                </p:nvCxnSpPr>
                <p:spPr bwMode="gray">
                  <a:xfrm>
                    <a:off x="285750" y="-252000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TextBox 53"/>
                  <p:cNvSpPr txBox="1"/>
                  <p:nvPr userDrawn="1"/>
                </p:nvSpPr>
                <p:spPr bwMode="gray">
                  <a:xfrm>
                    <a:off x="-250415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AU" sz="900" b="1" dirty="0" smtClean="0">
                        <a:solidFill>
                          <a:srgbClr val="333333">
                            <a:lumMod val="85000"/>
                            <a:lumOff val="15000"/>
                          </a:srgbClr>
                        </a:solidFill>
                        <a:cs typeface="Arial" charset="0"/>
                      </a:rPr>
                      <a:t>11.90</a:t>
                    </a:r>
                    <a:br>
                      <a:rPr lang="en-AU" sz="900" b="1" dirty="0" smtClean="0">
                        <a:solidFill>
                          <a:srgbClr val="333333">
                            <a:lumMod val="85000"/>
                            <a:lumOff val="15000"/>
                          </a:srgbClr>
                        </a:solidFill>
                        <a:cs typeface="Arial" charset="0"/>
                      </a:rPr>
                    </a:br>
                    <a:r>
                      <a:rPr lang="en-AU" sz="900" b="1" dirty="0" smtClean="0">
                        <a:solidFill>
                          <a:srgbClr val="333333">
                            <a:lumMod val="85000"/>
                            <a:lumOff val="15000"/>
                          </a:srgbClr>
                        </a:solidFill>
                        <a:cs typeface="Arial" charset="0"/>
                      </a:rPr>
                      <a:t>LEFT MARGIN</a:t>
                    </a:r>
                    <a:endParaRPr lang="en-AU" sz="900" b="1" dirty="0">
                      <a:solidFill>
                        <a:srgbClr val="333333">
                          <a:lumMod val="85000"/>
                          <a:lumOff val="15000"/>
                        </a:srgbClr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50" name="Group 2"/>
                <p:cNvGrpSpPr/>
                <p:nvPr userDrawn="1"/>
              </p:nvGrpSpPr>
              <p:grpSpPr bwMode="gray">
                <a:xfrm>
                  <a:off x="8316680" y="-533456"/>
                  <a:ext cx="1072330" cy="528999"/>
                  <a:chOff x="7804969" y="-533456"/>
                  <a:chExt cx="1072330" cy="528999"/>
                </a:xfrm>
              </p:grpSpPr>
              <p:cxnSp>
                <p:nvCxnSpPr>
                  <p:cNvPr id="51" name="Straight Connector 50"/>
                  <p:cNvCxnSpPr/>
                  <p:nvPr userDrawn="1"/>
                </p:nvCxnSpPr>
                <p:spPr bwMode="gray">
                  <a:xfrm>
                    <a:off x="8341134" y="-256457"/>
                    <a:ext cx="0" cy="252000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TextBox 51"/>
                  <p:cNvSpPr txBox="1"/>
                  <p:nvPr userDrawn="1"/>
                </p:nvSpPr>
                <p:spPr bwMode="gray">
                  <a:xfrm>
                    <a:off x="7804969" y="-533456"/>
                    <a:ext cx="10723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 anchor="ctr">
                    <a:spAutoFit/>
                  </a:bodyPr>
                  <a:lstStyle>
                    <a:defPPr>
                      <a:defRPr lang="en-AU"/>
                    </a:defPPr>
                    <a:lvl1pPr algn="ctr">
                      <a:defRPr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defRPr>
                    </a:lvl1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AU" sz="900" b="1" dirty="0" smtClean="0">
                        <a:solidFill>
                          <a:srgbClr val="333333">
                            <a:lumMod val="85000"/>
                            <a:lumOff val="15000"/>
                          </a:srgbClr>
                        </a:solidFill>
                        <a:cs typeface="Arial" charset="0"/>
                      </a:rPr>
                      <a:t>11.90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AU" sz="900" b="1" dirty="0" smtClean="0">
                        <a:solidFill>
                          <a:srgbClr val="333333">
                            <a:lumMod val="85000"/>
                            <a:lumOff val="15000"/>
                          </a:srgbClr>
                        </a:solidFill>
                        <a:cs typeface="Arial" charset="0"/>
                      </a:rPr>
                      <a:t>RIGHT MARGIN</a:t>
                    </a:r>
                    <a:endParaRPr lang="en-AU" sz="900" b="1" dirty="0">
                      <a:solidFill>
                        <a:srgbClr val="333333">
                          <a:lumMod val="85000"/>
                          <a:lumOff val="15000"/>
                        </a:srgbClr>
                      </a:solidFill>
                      <a:cs typeface="Arial" charset="0"/>
                    </a:endParaRPr>
                  </a:p>
                </p:txBody>
              </p:sp>
            </p:grpSp>
          </p:grpSp>
        </p:grpSp>
        <p:sp>
          <p:nvSpPr>
            <p:cNvPr id="35" name="TextBox 34"/>
            <p:cNvSpPr txBox="1"/>
            <p:nvPr userDrawn="1"/>
          </p:nvSpPr>
          <p:spPr bwMode="gray">
            <a:xfrm>
              <a:off x="438150" y="-508000"/>
              <a:ext cx="824865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333333"/>
                  </a:solidFill>
                  <a:cs typeface="Arial" charset="0"/>
                </a:rPr>
                <a:t>DO NOT ALTER SLIDE MASTERS – THIS IS A TNS APPROVED TEMPLATE</a:t>
              </a:r>
            </a:p>
          </p:txBody>
        </p:sp>
      </p:grpSp>
      <p:sp>
        <p:nvSpPr>
          <p:cNvPr id="8" name="TextBox 7"/>
          <p:cNvSpPr txBox="1"/>
          <p:nvPr>
            <p:custDataLst>
              <p:tags r:id="rId14"/>
            </p:custDataLst>
          </p:nvPr>
        </p:nvSpPr>
        <p:spPr>
          <a:xfrm>
            <a:off x="1721174" y="6037200"/>
            <a:ext cx="4038301" cy="381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50" dirty="0" err="1" smtClean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15"/>
            </p:custDataLst>
          </p:nvPr>
        </p:nvSpPr>
        <p:spPr>
          <a:xfrm>
            <a:off x="1721173" y="6324879"/>
            <a:ext cx="3386667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 fontAlgn="base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50" smtClean="0">
                <a:solidFill>
                  <a:srgbClr val="333333"/>
                </a:solidFill>
                <a:cs typeface="Arial" charset="0"/>
              </a:rPr>
              <a:t>© TNS 2016</a:t>
            </a:r>
            <a:endParaRPr lang="en-GB" sz="750" dirty="0" err="1" smtClean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16"/>
            </p:custDataLst>
          </p:nvPr>
        </p:nvSpPr>
        <p:spPr>
          <a:xfrm>
            <a:off x="6248200" y="6320791"/>
            <a:ext cx="2540000" cy="28130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750" dirty="0" err="1" smtClean="0">
              <a:solidFill>
                <a:srgbClr val="333333"/>
              </a:solidFill>
              <a:cs typeface="Arial" charset="0"/>
            </a:endParaRPr>
          </a:p>
        </p:txBody>
      </p:sp>
      <p:pic>
        <p:nvPicPr>
          <p:cNvPr id="33" name="Picture 2" descr="Z:\Brand Identity\Content_Marketing\Connected Life\2016\Local report\V2\LOGO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7" y="6071837"/>
            <a:ext cx="2131904" cy="18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35" y="6073064"/>
            <a:ext cx="1761067" cy="13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"/>
          <a:stretch/>
        </p:blipFill>
        <p:spPr>
          <a:xfrm>
            <a:off x="-55389" y="0"/>
            <a:ext cx="12247394" cy="68904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" y="1"/>
            <a:ext cx="12194156" cy="1031838"/>
          </a:xfrm>
          <a:prstGeom prst="rect">
            <a:avLst/>
          </a:prstGeom>
        </p:spPr>
        <p:txBody>
          <a:bodyPr vert="horz" lIns="309422" tIns="250045" rIns="309422" bIns="0" rtlCol="0" anchor="t"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" y="1031839"/>
            <a:ext cx="12194156" cy="4035515"/>
          </a:xfrm>
          <a:prstGeom prst="rect">
            <a:avLst/>
          </a:prstGeom>
        </p:spPr>
        <p:txBody>
          <a:bodyPr vert="horz" lIns="309422" tIns="237094" rIns="309422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32919" y="6323837"/>
            <a:ext cx="673956" cy="27211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>
                <a:solidFill>
                  <a:srgbClr val="333333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4CBA3-D598-4B1F-BAA3-EE14B5154290}" type="slidenum">
              <a:rPr lang="en-A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cs typeface="Arial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376221" y="5946775"/>
            <a:ext cx="1143055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2" y="5946775"/>
            <a:ext cx="10073760" cy="377062"/>
          </a:xfrm>
          <a:prstGeom prst="rect">
            <a:avLst/>
          </a:prstGeom>
        </p:spPr>
        <p:txBody>
          <a:bodyPr lIns="571535" tIns="100472" rIns="102080" bIns="51033">
            <a:noAutofit/>
          </a:bodyPr>
          <a:lstStyle>
            <a:lvl1pPr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dirty="0" smtClean="0"/>
          </a:p>
        </p:txBody>
      </p:sp>
      <p:pic>
        <p:nvPicPr>
          <p:cNvPr id="8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6" y="6071268"/>
            <a:ext cx="672598" cy="5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"/>
          <p:cNvSpPr txBox="1"/>
          <p:nvPr userDrawn="1">
            <p:custDataLst>
              <p:tags r:id="rId11"/>
            </p:custDataLst>
          </p:nvPr>
        </p:nvSpPr>
        <p:spPr>
          <a:xfrm>
            <a:off x="1532429" y="6367978"/>
            <a:ext cx="2965972" cy="481612"/>
          </a:xfrm>
          <a:prstGeom prst="rect">
            <a:avLst/>
          </a:prstGeom>
          <a:noFill/>
        </p:spPr>
        <p:txBody>
          <a:bodyPr vert="horz" wrap="none" lIns="0" tIns="0" rIns="0" bIns="277368" rtlCol="0" anchor="b">
            <a:noAutofit/>
          </a:bodyPr>
          <a:lstStyle/>
          <a:p>
            <a:pPr defTabSz="1021124" fontAlgn="base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333333"/>
                </a:solidFill>
                <a:cs typeface="Arial" charset="0"/>
              </a:rPr>
              <a:t>© TNS 2016</a:t>
            </a:r>
          </a:p>
        </p:txBody>
      </p:sp>
    </p:spTree>
    <p:extLst>
      <p:ext uri="{BB962C8B-B14F-4D97-AF65-F5344CB8AC3E}">
        <p14:creationId xmlns:p14="http://schemas.microsoft.com/office/powerpoint/2010/main" val="359653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20716" rtl="0" eaLnBrk="1" latinLnBrk="0" hangingPunct="1">
        <a:spcBef>
          <a:spcPct val="0"/>
        </a:spcBef>
        <a:buNone/>
        <a:defRPr lang="en-AU" sz="2000" kern="1200" dirty="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1020716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1020716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333333"/>
          </a:solidFill>
          <a:latin typeface="+mn-lt"/>
          <a:ea typeface="+mn-ea"/>
          <a:cs typeface="+mn-cs"/>
        </a:defRPr>
      </a:lvl2pPr>
      <a:lvl3pPr marL="281766" indent="-281766" algn="l" defTabSz="1020716" rtl="0" eaLnBrk="1" latinLnBrk="0" hangingPunct="1">
        <a:spcBef>
          <a:spcPct val="20000"/>
        </a:spcBef>
        <a:buFont typeface="Wingdings" pitchFamily="2" charset="2"/>
        <a:buChar char="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567062" indent="-285316" algn="l" defTabSz="1020716" rtl="0" eaLnBrk="1" latinLnBrk="0" hangingPunct="1">
        <a:spcBef>
          <a:spcPct val="20000"/>
        </a:spcBef>
        <a:buFont typeface="Wingdings" pitchFamily="2" charset="2"/>
        <a:buChar char="n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48811" indent="-281766" algn="l" defTabSz="1020716" rtl="0" eaLnBrk="1" latinLnBrk="0" hangingPunct="1">
        <a:spcBef>
          <a:spcPct val="20000"/>
        </a:spcBef>
        <a:buFont typeface="Wingdings" pitchFamily="2" charset="2"/>
        <a:buChar char="n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806952" indent="-255173" algn="l" defTabSz="10207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17308" indent="-255173" algn="l" defTabSz="10207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7655" indent="-255173" algn="l" defTabSz="10207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38012" indent="-255173" algn="l" defTabSz="10207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0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362" algn="l" defTabSz="1020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716" algn="l" defTabSz="1020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094" algn="l" defTabSz="1020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1415" algn="l" defTabSz="1020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1772" algn="l" defTabSz="1020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2147" algn="l" defTabSz="1020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2466" algn="l" defTabSz="1020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2834" algn="l" defTabSz="1020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"/>
          <a:stretch/>
        </p:blipFill>
        <p:spPr>
          <a:xfrm>
            <a:off x="-55394" y="0"/>
            <a:ext cx="12247394" cy="68904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" y="1"/>
            <a:ext cx="12194156" cy="1031838"/>
          </a:xfrm>
          <a:prstGeom prst="rect">
            <a:avLst/>
          </a:prstGeom>
        </p:spPr>
        <p:txBody>
          <a:bodyPr vert="horz" lIns="311788" tIns="251949" rIns="311788" bIns="0" rtlCol="0" anchor="t"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" y="1031839"/>
            <a:ext cx="12194156" cy="4035515"/>
          </a:xfrm>
          <a:prstGeom prst="rect">
            <a:avLst/>
          </a:prstGeom>
        </p:spPr>
        <p:txBody>
          <a:bodyPr vert="horz" lIns="311788" tIns="238902" rIns="311788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32814" y="6323837"/>
            <a:ext cx="673956" cy="27211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26" b="0">
                <a:solidFill>
                  <a:srgbClr val="333333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4CBA3-D598-4B1F-BAA3-EE14B5154290}" type="slidenum">
              <a:rPr lang="en-A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cs typeface="Arial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376218" y="5946775"/>
            <a:ext cx="1143055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2" y="5946775"/>
            <a:ext cx="10073760" cy="377062"/>
          </a:xfrm>
          <a:prstGeom prst="rect">
            <a:avLst/>
          </a:prstGeom>
        </p:spPr>
        <p:txBody>
          <a:bodyPr lIns="575885" tIns="101230" rIns="102850" bIns="51424">
            <a:noAutofit/>
          </a:bodyPr>
          <a:lstStyle>
            <a:lvl1pPr>
              <a:defRPr lang="en-AU" sz="127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dirty="0" smtClean="0"/>
          </a:p>
        </p:txBody>
      </p:sp>
      <p:pic>
        <p:nvPicPr>
          <p:cNvPr id="8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4" y="6071265"/>
            <a:ext cx="672598" cy="5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>
            <p:custDataLst>
              <p:tags r:id="rId13"/>
            </p:custDataLst>
          </p:nvPr>
        </p:nvSpPr>
        <p:spPr>
          <a:xfrm>
            <a:off x="1507368" y="6367978"/>
            <a:ext cx="2965972" cy="481612"/>
          </a:xfrm>
          <a:prstGeom prst="rect">
            <a:avLst/>
          </a:prstGeom>
          <a:noFill/>
        </p:spPr>
        <p:txBody>
          <a:bodyPr vert="horz" wrap="none" lIns="0" tIns="0" rIns="0" bIns="253413" rtlCol="0" anchor="b">
            <a:noAutofit/>
          </a:bodyPr>
          <a:lstStyle/>
          <a:p>
            <a:pPr fontAlgn="base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 smtClean="0">
                <a:solidFill>
                  <a:srgbClr val="333333"/>
                </a:solidFill>
                <a:cs typeface="Arial" charset="0"/>
              </a:rPr>
              <a:t>© TNS 2014</a:t>
            </a:r>
          </a:p>
        </p:txBody>
      </p:sp>
    </p:spTree>
    <p:extLst>
      <p:ext uri="{BB962C8B-B14F-4D97-AF65-F5344CB8AC3E}">
        <p14:creationId xmlns:p14="http://schemas.microsoft.com/office/powerpoint/2010/main" val="278626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8" r:id="rId10"/>
    <p:sldLayoutId id="2147483738" r:id="rId11"/>
  </p:sldLayoutIdLst>
  <p:hf hdr="0" dt="0"/>
  <p:txStyles>
    <p:titleStyle>
      <a:lvl1pPr algn="l" defTabSz="932845" rtl="0" eaLnBrk="1" latinLnBrk="0" hangingPunct="1">
        <a:spcBef>
          <a:spcPct val="0"/>
        </a:spcBef>
        <a:buNone/>
        <a:defRPr lang="en-AU" sz="1814" kern="1200" dirty="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32845" rtl="0" eaLnBrk="1" latinLnBrk="0" hangingPunct="1">
        <a:spcBef>
          <a:spcPct val="20000"/>
        </a:spcBef>
        <a:buFont typeface="Arial" pitchFamily="34" charset="0"/>
        <a:buNone/>
        <a:defRPr sz="127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32845" rtl="0" eaLnBrk="1" latinLnBrk="0" hangingPunct="1">
        <a:spcBef>
          <a:spcPct val="20000"/>
        </a:spcBef>
        <a:buFont typeface="Arial" pitchFamily="34" charset="0"/>
        <a:buNone/>
        <a:defRPr sz="1270" kern="1200">
          <a:solidFill>
            <a:srgbClr val="333333"/>
          </a:solidFill>
          <a:latin typeface="+mn-lt"/>
          <a:ea typeface="+mn-ea"/>
          <a:cs typeface="+mn-cs"/>
        </a:defRPr>
      </a:lvl2pPr>
      <a:lvl3pPr marL="257505" indent="-257505" algn="l" defTabSz="932845" rtl="0" eaLnBrk="1" latinLnBrk="0" hangingPunct="1">
        <a:spcBef>
          <a:spcPct val="20000"/>
        </a:spcBef>
        <a:buFont typeface="Wingdings" pitchFamily="2" charset="2"/>
        <a:buChar char=""/>
        <a:defRPr sz="1270" kern="1200">
          <a:solidFill>
            <a:srgbClr val="333333"/>
          </a:solidFill>
          <a:latin typeface="+mn-lt"/>
          <a:ea typeface="+mn-ea"/>
          <a:cs typeface="+mn-cs"/>
        </a:defRPr>
      </a:lvl3pPr>
      <a:lvl4pPr marL="518247" indent="-260743" algn="l" defTabSz="932845" rtl="0" eaLnBrk="1" latinLnBrk="0" hangingPunct="1">
        <a:spcBef>
          <a:spcPct val="20000"/>
        </a:spcBef>
        <a:buFont typeface="Wingdings" pitchFamily="2" charset="2"/>
        <a:buChar char="n"/>
        <a:defRPr sz="1270" kern="1200">
          <a:solidFill>
            <a:srgbClr val="333333"/>
          </a:solidFill>
          <a:latin typeface="+mn-lt"/>
          <a:ea typeface="+mn-ea"/>
          <a:cs typeface="+mn-cs"/>
        </a:defRPr>
      </a:lvl4pPr>
      <a:lvl5pPr marL="775752" indent="-257505" algn="l" defTabSz="932845" rtl="0" eaLnBrk="1" latinLnBrk="0" hangingPunct="1">
        <a:spcBef>
          <a:spcPct val="20000"/>
        </a:spcBef>
        <a:buFont typeface="Wingdings" pitchFamily="2" charset="2"/>
        <a:buChar char="n"/>
        <a:defRPr sz="1270" kern="1200">
          <a:solidFill>
            <a:srgbClr val="333333"/>
          </a:solidFill>
          <a:latin typeface="+mn-lt"/>
          <a:ea typeface="+mn-ea"/>
          <a:cs typeface="+mn-cs"/>
        </a:defRPr>
      </a:lvl5pPr>
      <a:lvl6pPr marL="2565323" indent="-233211" algn="l" defTabSz="93284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31745" indent="-233211" algn="l" defTabSz="93284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498166" indent="-233211" algn="l" defTabSz="93284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3964588" indent="-233211" algn="l" defTabSz="93284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6422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32845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99267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5688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32110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98534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64955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731377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"/>
          <a:stretch/>
        </p:blipFill>
        <p:spPr>
          <a:xfrm>
            <a:off x="-55394" y="0"/>
            <a:ext cx="12247394" cy="68904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" y="1"/>
            <a:ext cx="12194156" cy="1031838"/>
          </a:xfrm>
          <a:prstGeom prst="rect">
            <a:avLst/>
          </a:prstGeom>
        </p:spPr>
        <p:txBody>
          <a:bodyPr vert="horz" lIns="311788" tIns="251949" rIns="311788" bIns="0" rtlCol="0" anchor="t"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" y="1031839"/>
            <a:ext cx="12194156" cy="4035515"/>
          </a:xfrm>
          <a:prstGeom prst="rect">
            <a:avLst/>
          </a:prstGeom>
        </p:spPr>
        <p:txBody>
          <a:bodyPr vert="horz" lIns="311788" tIns="238902" rIns="311788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32814" y="6323837"/>
            <a:ext cx="673956" cy="27211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26" b="0">
                <a:solidFill>
                  <a:srgbClr val="333333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4CBA3-D598-4B1F-BAA3-EE14B5154290}" type="slidenum">
              <a:rPr lang="en-A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cs typeface="Arial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376218" y="5946775"/>
            <a:ext cx="1143055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2" y="5946775"/>
            <a:ext cx="10073760" cy="377062"/>
          </a:xfrm>
          <a:prstGeom prst="rect">
            <a:avLst/>
          </a:prstGeom>
        </p:spPr>
        <p:txBody>
          <a:bodyPr lIns="575885" tIns="101230" rIns="102850" bIns="51424">
            <a:noAutofit/>
          </a:bodyPr>
          <a:lstStyle>
            <a:lvl1pPr>
              <a:defRPr lang="en-AU" sz="127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dirty="0" smtClean="0"/>
          </a:p>
        </p:txBody>
      </p:sp>
      <p:pic>
        <p:nvPicPr>
          <p:cNvPr id="8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4" y="6071265"/>
            <a:ext cx="672598" cy="5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>
            <p:custDataLst>
              <p:tags r:id="rId13"/>
            </p:custDataLst>
          </p:nvPr>
        </p:nvSpPr>
        <p:spPr>
          <a:xfrm>
            <a:off x="1507368" y="6367978"/>
            <a:ext cx="2965972" cy="481612"/>
          </a:xfrm>
          <a:prstGeom prst="rect">
            <a:avLst/>
          </a:prstGeom>
          <a:noFill/>
        </p:spPr>
        <p:txBody>
          <a:bodyPr vert="horz" wrap="none" lIns="0" tIns="0" rIns="0" bIns="253413" rtlCol="0" anchor="b">
            <a:noAutofit/>
          </a:bodyPr>
          <a:lstStyle/>
          <a:p>
            <a:pPr fontAlgn="base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 smtClean="0">
                <a:solidFill>
                  <a:srgbClr val="333333"/>
                </a:solidFill>
                <a:cs typeface="Arial" charset="0"/>
              </a:rPr>
              <a:t>© TNS 2014</a:t>
            </a:r>
          </a:p>
        </p:txBody>
      </p:sp>
    </p:spTree>
    <p:extLst>
      <p:ext uri="{BB962C8B-B14F-4D97-AF65-F5344CB8AC3E}">
        <p14:creationId xmlns:p14="http://schemas.microsoft.com/office/powerpoint/2010/main" val="31456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10" r:id="rId10"/>
    <p:sldLayoutId id="2147483723" r:id="rId11"/>
  </p:sldLayoutIdLst>
  <p:hf hdr="0" dt="0"/>
  <p:txStyles>
    <p:titleStyle>
      <a:lvl1pPr algn="l" defTabSz="932845" rtl="0" eaLnBrk="1" latinLnBrk="0" hangingPunct="1">
        <a:spcBef>
          <a:spcPct val="0"/>
        </a:spcBef>
        <a:buNone/>
        <a:defRPr lang="en-AU" sz="1814" kern="1200" dirty="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32845" rtl="0" eaLnBrk="1" latinLnBrk="0" hangingPunct="1">
        <a:spcBef>
          <a:spcPct val="20000"/>
        </a:spcBef>
        <a:buFont typeface="Arial" pitchFamily="34" charset="0"/>
        <a:buNone/>
        <a:defRPr sz="127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32845" rtl="0" eaLnBrk="1" latinLnBrk="0" hangingPunct="1">
        <a:spcBef>
          <a:spcPct val="20000"/>
        </a:spcBef>
        <a:buFont typeface="Arial" pitchFamily="34" charset="0"/>
        <a:buNone/>
        <a:defRPr sz="1270" kern="1200">
          <a:solidFill>
            <a:srgbClr val="333333"/>
          </a:solidFill>
          <a:latin typeface="+mn-lt"/>
          <a:ea typeface="+mn-ea"/>
          <a:cs typeface="+mn-cs"/>
        </a:defRPr>
      </a:lvl2pPr>
      <a:lvl3pPr marL="257505" indent="-257505" algn="l" defTabSz="932845" rtl="0" eaLnBrk="1" latinLnBrk="0" hangingPunct="1">
        <a:spcBef>
          <a:spcPct val="20000"/>
        </a:spcBef>
        <a:buFont typeface="Wingdings" pitchFamily="2" charset="2"/>
        <a:buChar char=""/>
        <a:defRPr sz="1270" kern="1200">
          <a:solidFill>
            <a:srgbClr val="333333"/>
          </a:solidFill>
          <a:latin typeface="+mn-lt"/>
          <a:ea typeface="+mn-ea"/>
          <a:cs typeface="+mn-cs"/>
        </a:defRPr>
      </a:lvl3pPr>
      <a:lvl4pPr marL="518247" indent="-260743" algn="l" defTabSz="932845" rtl="0" eaLnBrk="1" latinLnBrk="0" hangingPunct="1">
        <a:spcBef>
          <a:spcPct val="20000"/>
        </a:spcBef>
        <a:buFont typeface="Wingdings" pitchFamily="2" charset="2"/>
        <a:buChar char="n"/>
        <a:defRPr sz="1270" kern="1200">
          <a:solidFill>
            <a:srgbClr val="333333"/>
          </a:solidFill>
          <a:latin typeface="+mn-lt"/>
          <a:ea typeface="+mn-ea"/>
          <a:cs typeface="+mn-cs"/>
        </a:defRPr>
      </a:lvl4pPr>
      <a:lvl5pPr marL="775752" indent="-257505" algn="l" defTabSz="932845" rtl="0" eaLnBrk="1" latinLnBrk="0" hangingPunct="1">
        <a:spcBef>
          <a:spcPct val="20000"/>
        </a:spcBef>
        <a:buFont typeface="Wingdings" pitchFamily="2" charset="2"/>
        <a:buChar char="n"/>
        <a:defRPr sz="1270" kern="1200">
          <a:solidFill>
            <a:srgbClr val="333333"/>
          </a:solidFill>
          <a:latin typeface="+mn-lt"/>
          <a:ea typeface="+mn-ea"/>
          <a:cs typeface="+mn-cs"/>
        </a:defRPr>
      </a:lvl5pPr>
      <a:lvl6pPr marL="2565323" indent="-233211" algn="l" defTabSz="93284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31745" indent="-233211" algn="l" defTabSz="93284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498166" indent="-233211" algn="l" defTabSz="93284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3964588" indent="-233211" algn="l" defTabSz="93284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6422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32845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99267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5688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32110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98534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64955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731377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"/>
          <a:stretch/>
        </p:blipFill>
        <p:spPr>
          <a:xfrm>
            <a:off x="-55394" y="0"/>
            <a:ext cx="12247394" cy="68904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" y="1"/>
            <a:ext cx="12194156" cy="1031838"/>
          </a:xfrm>
          <a:prstGeom prst="rect">
            <a:avLst/>
          </a:prstGeom>
        </p:spPr>
        <p:txBody>
          <a:bodyPr vert="horz" lIns="311788" tIns="251949" rIns="311788" bIns="0" rtlCol="0" anchor="t"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" y="1031839"/>
            <a:ext cx="12194156" cy="4035515"/>
          </a:xfrm>
          <a:prstGeom prst="rect">
            <a:avLst/>
          </a:prstGeom>
        </p:spPr>
        <p:txBody>
          <a:bodyPr vert="horz" lIns="311788" tIns="238902" rIns="311788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32814" y="6323837"/>
            <a:ext cx="673956" cy="27211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26" b="0">
                <a:solidFill>
                  <a:srgbClr val="333333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4CBA3-D598-4B1F-BAA3-EE14B5154290}" type="slidenum">
              <a:rPr lang="en-A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cs typeface="Arial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376218" y="5946775"/>
            <a:ext cx="1143055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2" y="5946775"/>
            <a:ext cx="10073760" cy="377062"/>
          </a:xfrm>
          <a:prstGeom prst="rect">
            <a:avLst/>
          </a:prstGeom>
        </p:spPr>
        <p:txBody>
          <a:bodyPr lIns="575885" tIns="101230" rIns="102850" bIns="51424">
            <a:noAutofit/>
          </a:bodyPr>
          <a:lstStyle>
            <a:lvl1pPr>
              <a:defRPr lang="en-AU" sz="127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dirty="0" smtClean="0"/>
          </a:p>
        </p:txBody>
      </p:sp>
      <p:pic>
        <p:nvPicPr>
          <p:cNvPr id="8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4" y="6071265"/>
            <a:ext cx="672598" cy="5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>
            <p:custDataLst>
              <p:tags r:id="rId12"/>
            </p:custDataLst>
          </p:nvPr>
        </p:nvSpPr>
        <p:spPr>
          <a:xfrm>
            <a:off x="1507368" y="6367978"/>
            <a:ext cx="2965972" cy="481612"/>
          </a:xfrm>
          <a:prstGeom prst="rect">
            <a:avLst/>
          </a:prstGeom>
          <a:noFill/>
        </p:spPr>
        <p:txBody>
          <a:bodyPr vert="horz" wrap="none" lIns="0" tIns="0" rIns="0" bIns="253413" rtlCol="0" anchor="b">
            <a:noAutofit/>
          </a:bodyPr>
          <a:lstStyle/>
          <a:p>
            <a:pPr fontAlgn="base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 smtClean="0">
                <a:solidFill>
                  <a:srgbClr val="333333"/>
                </a:solidFill>
                <a:cs typeface="Arial" charset="0"/>
              </a:rPr>
              <a:t>© TNS 2014</a:t>
            </a:r>
          </a:p>
        </p:txBody>
      </p:sp>
    </p:spTree>
    <p:extLst>
      <p:ext uri="{BB962C8B-B14F-4D97-AF65-F5344CB8AC3E}">
        <p14:creationId xmlns:p14="http://schemas.microsoft.com/office/powerpoint/2010/main" val="233016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1" r:id="rId9"/>
    <p:sldLayoutId id="2147483722" r:id="rId10"/>
  </p:sldLayoutIdLst>
  <p:hf hdr="0" dt="0"/>
  <p:txStyles>
    <p:titleStyle>
      <a:lvl1pPr algn="l" defTabSz="932845" rtl="0" eaLnBrk="1" latinLnBrk="0" hangingPunct="1">
        <a:spcBef>
          <a:spcPct val="0"/>
        </a:spcBef>
        <a:buNone/>
        <a:defRPr lang="en-AU" sz="1814" kern="1200" dirty="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32845" rtl="0" eaLnBrk="1" latinLnBrk="0" hangingPunct="1">
        <a:spcBef>
          <a:spcPct val="20000"/>
        </a:spcBef>
        <a:buFont typeface="Arial" pitchFamily="34" charset="0"/>
        <a:buNone/>
        <a:defRPr sz="127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32845" rtl="0" eaLnBrk="1" latinLnBrk="0" hangingPunct="1">
        <a:spcBef>
          <a:spcPct val="20000"/>
        </a:spcBef>
        <a:buFont typeface="Arial" pitchFamily="34" charset="0"/>
        <a:buNone/>
        <a:defRPr sz="1270" kern="1200">
          <a:solidFill>
            <a:srgbClr val="333333"/>
          </a:solidFill>
          <a:latin typeface="+mn-lt"/>
          <a:ea typeface="+mn-ea"/>
          <a:cs typeface="+mn-cs"/>
        </a:defRPr>
      </a:lvl2pPr>
      <a:lvl3pPr marL="257505" indent="-257505" algn="l" defTabSz="932845" rtl="0" eaLnBrk="1" latinLnBrk="0" hangingPunct="1">
        <a:spcBef>
          <a:spcPct val="20000"/>
        </a:spcBef>
        <a:buFont typeface="Wingdings" pitchFamily="2" charset="2"/>
        <a:buChar char=""/>
        <a:defRPr sz="1270" kern="1200">
          <a:solidFill>
            <a:srgbClr val="333333"/>
          </a:solidFill>
          <a:latin typeface="+mn-lt"/>
          <a:ea typeface="+mn-ea"/>
          <a:cs typeface="+mn-cs"/>
        </a:defRPr>
      </a:lvl3pPr>
      <a:lvl4pPr marL="518247" indent="-260743" algn="l" defTabSz="932845" rtl="0" eaLnBrk="1" latinLnBrk="0" hangingPunct="1">
        <a:spcBef>
          <a:spcPct val="20000"/>
        </a:spcBef>
        <a:buFont typeface="Wingdings" pitchFamily="2" charset="2"/>
        <a:buChar char="n"/>
        <a:defRPr sz="1270" kern="1200">
          <a:solidFill>
            <a:srgbClr val="333333"/>
          </a:solidFill>
          <a:latin typeface="+mn-lt"/>
          <a:ea typeface="+mn-ea"/>
          <a:cs typeface="+mn-cs"/>
        </a:defRPr>
      </a:lvl4pPr>
      <a:lvl5pPr marL="775752" indent="-257505" algn="l" defTabSz="932845" rtl="0" eaLnBrk="1" latinLnBrk="0" hangingPunct="1">
        <a:spcBef>
          <a:spcPct val="20000"/>
        </a:spcBef>
        <a:buFont typeface="Wingdings" pitchFamily="2" charset="2"/>
        <a:buChar char="n"/>
        <a:defRPr sz="1270" kern="1200">
          <a:solidFill>
            <a:srgbClr val="333333"/>
          </a:solidFill>
          <a:latin typeface="+mn-lt"/>
          <a:ea typeface="+mn-ea"/>
          <a:cs typeface="+mn-cs"/>
        </a:defRPr>
      </a:lvl5pPr>
      <a:lvl6pPr marL="2565323" indent="-233211" algn="l" defTabSz="93284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31745" indent="-233211" algn="l" defTabSz="93284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498166" indent="-233211" algn="l" defTabSz="93284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3964588" indent="-233211" algn="l" defTabSz="93284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6422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32845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99267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5688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32110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98534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64955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731377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"/>
          <a:stretch/>
        </p:blipFill>
        <p:spPr>
          <a:xfrm>
            <a:off x="-55394" y="0"/>
            <a:ext cx="12247394" cy="68904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" y="1"/>
            <a:ext cx="12194156" cy="1031838"/>
          </a:xfrm>
          <a:prstGeom prst="rect">
            <a:avLst/>
          </a:prstGeom>
        </p:spPr>
        <p:txBody>
          <a:bodyPr vert="horz" lIns="311788" tIns="251949" rIns="311788" bIns="0" rtlCol="0" anchor="t"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" y="1031839"/>
            <a:ext cx="12194156" cy="4035515"/>
          </a:xfrm>
          <a:prstGeom prst="rect">
            <a:avLst/>
          </a:prstGeom>
        </p:spPr>
        <p:txBody>
          <a:bodyPr vert="horz" lIns="311788" tIns="238902" rIns="311788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32814" y="6323837"/>
            <a:ext cx="673956" cy="27211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26" b="0">
                <a:solidFill>
                  <a:srgbClr val="333333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4CBA3-D598-4B1F-BAA3-EE14B5154290}" type="slidenum">
              <a:rPr lang="en-A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cs typeface="Arial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376218" y="5946775"/>
            <a:ext cx="1143055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2" y="5946775"/>
            <a:ext cx="10073760" cy="377062"/>
          </a:xfrm>
          <a:prstGeom prst="rect">
            <a:avLst/>
          </a:prstGeom>
        </p:spPr>
        <p:txBody>
          <a:bodyPr lIns="575885" tIns="101230" rIns="102850" bIns="51424">
            <a:noAutofit/>
          </a:bodyPr>
          <a:lstStyle>
            <a:lvl1pPr>
              <a:defRPr lang="en-AU" sz="127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dirty="0" smtClean="0"/>
          </a:p>
        </p:txBody>
      </p:sp>
      <p:pic>
        <p:nvPicPr>
          <p:cNvPr id="8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4" y="6071265"/>
            <a:ext cx="672598" cy="5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>
            <p:custDataLst>
              <p:tags r:id="rId12"/>
            </p:custDataLst>
          </p:nvPr>
        </p:nvSpPr>
        <p:spPr>
          <a:xfrm>
            <a:off x="1507368" y="6367978"/>
            <a:ext cx="2965972" cy="481612"/>
          </a:xfrm>
          <a:prstGeom prst="rect">
            <a:avLst/>
          </a:prstGeom>
          <a:noFill/>
        </p:spPr>
        <p:txBody>
          <a:bodyPr vert="horz" wrap="none" lIns="0" tIns="0" rIns="0" bIns="253413" rtlCol="0" anchor="b">
            <a:noAutofit/>
          </a:bodyPr>
          <a:lstStyle/>
          <a:p>
            <a:pPr fontAlgn="base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 smtClean="0">
                <a:solidFill>
                  <a:srgbClr val="333333"/>
                </a:solidFill>
                <a:cs typeface="Arial" charset="0"/>
              </a:rPr>
              <a:t>© TNS 2014</a:t>
            </a:r>
          </a:p>
        </p:txBody>
      </p:sp>
    </p:spTree>
    <p:extLst>
      <p:ext uri="{BB962C8B-B14F-4D97-AF65-F5344CB8AC3E}">
        <p14:creationId xmlns:p14="http://schemas.microsoft.com/office/powerpoint/2010/main" val="317999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5" r:id="rId10"/>
  </p:sldLayoutIdLst>
  <p:hf hdr="0" dt="0"/>
  <p:txStyles>
    <p:titleStyle>
      <a:lvl1pPr algn="l" defTabSz="932845" rtl="0" eaLnBrk="1" latinLnBrk="0" hangingPunct="1">
        <a:spcBef>
          <a:spcPct val="0"/>
        </a:spcBef>
        <a:buNone/>
        <a:defRPr lang="en-AU" sz="1814" kern="1200" dirty="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32845" rtl="0" eaLnBrk="1" latinLnBrk="0" hangingPunct="1">
        <a:spcBef>
          <a:spcPct val="20000"/>
        </a:spcBef>
        <a:buFont typeface="Arial" pitchFamily="34" charset="0"/>
        <a:buNone/>
        <a:defRPr sz="127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32845" rtl="0" eaLnBrk="1" latinLnBrk="0" hangingPunct="1">
        <a:spcBef>
          <a:spcPct val="20000"/>
        </a:spcBef>
        <a:buFont typeface="Arial" pitchFamily="34" charset="0"/>
        <a:buNone/>
        <a:defRPr sz="1270" kern="1200">
          <a:solidFill>
            <a:srgbClr val="333333"/>
          </a:solidFill>
          <a:latin typeface="+mn-lt"/>
          <a:ea typeface="+mn-ea"/>
          <a:cs typeface="+mn-cs"/>
        </a:defRPr>
      </a:lvl2pPr>
      <a:lvl3pPr marL="257505" indent="-257505" algn="l" defTabSz="932845" rtl="0" eaLnBrk="1" latinLnBrk="0" hangingPunct="1">
        <a:spcBef>
          <a:spcPct val="20000"/>
        </a:spcBef>
        <a:buFont typeface="Wingdings" pitchFamily="2" charset="2"/>
        <a:buChar char=""/>
        <a:defRPr sz="1270" kern="1200">
          <a:solidFill>
            <a:srgbClr val="333333"/>
          </a:solidFill>
          <a:latin typeface="+mn-lt"/>
          <a:ea typeface="+mn-ea"/>
          <a:cs typeface="+mn-cs"/>
        </a:defRPr>
      </a:lvl3pPr>
      <a:lvl4pPr marL="518247" indent="-260743" algn="l" defTabSz="932845" rtl="0" eaLnBrk="1" latinLnBrk="0" hangingPunct="1">
        <a:spcBef>
          <a:spcPct val="20000"/>
        </a:spcBef>
        <a:buFont typeface="Wingdings" pitchFamily="2" charset="2"/>
        <a:buChar char="n"/>
        <a:defRPr sz="1270" kern="1200">
          <a:solidFill>
            <a:srgbClr val="333333"/>
          </a:solidFill>
          <a:latin typeface="+mn-lt"/>
          <a:ea typeface="+mn-ea"/>
          <a:cs typeface="+mn-cs"/>
        </a:defRPr>
      </a:lvl4pPr>
      <a:lvl5pPr marL="775752" indent="-257505" algn="l" defTabSz="932845" rtl="0" eaLnBrk="1" latinLnBrk="0" hangingPunct="1">
        <a:spcBef>
          <a:spcPct val="20000"/>
        </a:spcBef>
        <a:buFont typeface="Wingdings" pitchFamily="2" charset="2"/>
        <a:buChar char="n"/>
        <a:defRPr sz="1270" kern="1200">
          <a:solidFill>
            <a:srgbClr val="333333"/>
          </a:solidFill>
          <a:latin typeface="+mn-lt"/>
          <a:ea typeface="+mn-ea"/>
          <a:cs typeface="+mn-cs"/>
        </a:defRPr>
      </a:lvl5pPr>
      <a:lvl6pPr marL="2565323" indent="-233211" algn="l" defTabSz="93284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31745" indent="-233211" algn="l" defTabSz="93284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498166" indent="-233211" algn="l" defTabSz="93284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3964588" indent="-233211" algn="l" defTabSz="93284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6422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32845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99267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5688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32110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98534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64955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731377" algn="l" defTabSz="93284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4067" y="365126"/>
            <a:ext cx="11396133" cy="760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A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067" y="2057399"/>
            <a:ext cx="11396133" cy="411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A4F7C-5EC1-4B23-B4F1-7D4B83565D7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8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Kantar Brown TT" panose="020B0504020101010102" pitchFamily="34" charset="0"/>
          <a:ea typeface="+mj-ea"/>
          <a:cs typeface="Kantar Brown TT" panose="020B0504020101010102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tar Brown TT" panose="020B0504020101010102" pitchFamily="34" charset="0"/>
          <a:ea typeface="+mn-ea"/>
          <a:cs typeface="Kantar Brown TT" panose="020B0504020101010102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tar Brown TT" panose="020B0504020101010102" pitchFamily="34" charset="0"/>
          <a:ea typeface="+mn-ea"/>
          <a:cs typeface="Kantar Brown TT" panose="020B0504020101010102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tar Brown TT" panose="020B0504020101010102" pitchFamily="34" charset="0"/>
          <a:ea typeface="+mn-ea"/>
          <a:cs typeface="Kantar Brown TT" panose="020B0504020101010102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tar Brown TT" panose="020B0504020101010102" pitchFamily="34" charset="0"/>
          <a:ea typeface="+mn-ea"/>
          <a:cs typeface="Kantar Brown TT" panose="020B0504020101010102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tar Brown TT" panose="020B0504020101010102" pitchFamily="34" charset="0"/>
          <a:ea typeface="+mn-ea"/>
          <a:cs typeface="Kantar Brown TT" panose="020B0504020101010102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chart" Target="../charts/chart6.xml"/><Relationship Id="rId3" Type="http://schemas.openxmlformats.org/officeDocument/2006/relationships/tags" Target="../tags/tag13.xml"/><Relationship Id="rId7" Type="http://schemas.openxmlformats.org/officeDocument/2006/relationships/image" Target="../media/image19.png"/><Relationship Id="rId12" Type="http://schemas.openxmlformats.org/officeDocument/2006/relationships/chart" Target="../charts/chart5.xml"/><Relationship Id="rId17" Type="http://schemas.openxmlformats.org/officeDocument/2006/relationships/chart" Target="../charts/chart10.xml"/><Relationship Id="rId2" Type="http://schemas.openxmlformats.org/officeDocument/2006/relationships/tags" Target="../tags/tag12.xml"/><Relationship Id="rId16" Type="http://schemas.openxmlformats.org/officeDocument/2006/relationships/chart" Target="../charts/chart9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6.xml"/><Relationship Id="rId11" Type="http://schemas.openxmlformats.org/officeDocument/2006/relationships/chart" Target="../charts/chart4.xml"/><Relationship Id="rId5" Type="http://schemas.openxmlformats.org/officeDocument/2006/relationships/tags" Target="../tags/tag15.xml"/><Relationship Id="rId15" Type="http://schemas.openxmlformats.org/officeDocument/2006/relationships/chart" Target="../charts/chart8.xml"/><Relationship Id="rId10" Type="http://schemas.openxmlformats.org/officeDocument/2006/relationships/chart" Target="../charts/chart3.xml"/><Relationship Id="rId4" Type="http://schemas.openxmlformats.org/officeDocument/2006/relationships/tags" Target="../tags/tag14.xml"/><Relationship Id="rId9" Type="http://schemas.openxmlformats.org/officeDocument/2006/relationships/chart" Target="../charts/chart2.xml"/><Relationship Id="rId1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12733" y="6358467"/>
            <a:ext cx="3158067" cy="381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814" cy="6852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b="10864"/>
          <a:stretch/>
        </p:blipFill>
        <p:spPr>
          <a:xfrm>
            <a:off x="3462867" y="1017464"/>
            <a:ext cx="5266266" cy="4323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467" y="5847453"/>
            <a:ext cx="2650066" cy="5787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5" y="5752671"/>
            <a:ext cx="3053216" cy="550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34100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SPONSOR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9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124"/>
          <p:cNvSpPr txBox="1"/>
          <p:nvPr/>
        </p:nvSpPr>
        <p:spPr>
          <a:xfrm>
            <a:off x="1878813" y="46166"/>
            <a:ext cx="863728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A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está el e-</a:t>
            </a:r>
            <a:r>
              <a:rPr lang="es-A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commerce</a:t>
            </a:r>
            <a:r>
              <a:rPr lang="es-A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LATAM y el mundo?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386618" y="5020931"/>
            <a:ext cx="3475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diferencia de otras regiones</a:t>
            </a:r>
            <a:r>
              <a:rPr lang="es-AR" sz="1600" dirty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el </a:t>
            </a:r>
            <a:r>
              <a:rPr lang="es-AR" sz="1600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</a:t>
            </a:r>
            <a:r>
              <a:rPr lang="es-AR" sz="1600" dirty="0" err="1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commerce</a:t>
            </a:r>
            <a:r>
              <a:rPr lang="es-AR" sz="1600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Latinoamérica sigue siendo un rubro a desarrollar…</a:t>
            </a:r>
            <a:endParaRPr lang="es-MX" sz="1600" dirty="0">
              <a:solidFill>
                <a:srgbClr val="CC0099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088010" y="1760719"/>
            <a:ext cx="14746" cy="3731342"/>
          </a:xfrm>
          <a:prstGeom prst="line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442083" y="3626390"/>
            <a:ext cx="7306601" cy="0"/>
          </a:xfrm>
          <a:prstGeom prst="line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25563" y="1391387"/>
            <a:ext cx="3142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ALTA PENETRACIÓN E-COMMERCE</a:t>
            </a:r>
            <a:endParaRPr lang="es-AR" sz="1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797" y="3395558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CERRADOS A NUEVAS </a:t>
            </a:r>
          </a:p>
          <a:p>
            <a:pPr algn="ctr"/>
            <a:r>
              <a:rPr lang="es-A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TECNOLOGÍAS</a:t>
            </a:r>
            <a:endParaRPr lang="es-AR" sz="1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57123" y="2100074"/>
            <a:ext cx="1013091" cy="1013091"/>
            <a:chOff x="711200" y="1339273"/>
            <a:chExt cx="1013091" cy="1013091"/>
          </a:xfrm>
        </p:grpSpPr>
        <p:sp>
          <p:nvSpPr>
            <p:cNvPr id="3" name="Oval 2"/>
            <p:cNvSpPr/>
            <p:nvPr/>
          </p:nvSpPr>
          <p:spPr>
            <a:xfrm>
              <a:off x="711200" y="1339273"/>
              <a:ext cx="1013091" cy="1013091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9126" y="1584208"/>
              <a:ext cx="917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rgbClr val="FAFAF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N. </a:t>
              </a:r>
            </a:p>
            <a:p>
              <a:pPr algn="ctr"/>
              <a:r>
                <a:rPr lang="es-AR" sz="1400" dirty="0" smtClean="0">
                  <a:solidFill>
                    <a:srgbClr val="FAFAF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América</a:t>
              </a:r>
              <a:endParaRPr lang="es-AR" sz="1400" dirty="0">
                <a:solidFill>
                  <a:srgbClr val="FAFAF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94808" y="3925372"/>
            <a:ext cx="1045478" cy="1013091"/>
            <a:chOff x="705677" y="1339273"/>
            <a:chExt cx="1045478" cy="1013091"/>
          </a:xfrm>
        </p:grpSpPr>
        <p:sp>
          <p:nvSpPr>
            <p:cNvPr id="28" name="Oval 27"/>
            <p:cNvSpPr/>
            <p:nvPr/>
          </p:nvSpPr>
          <p:spPr>
            <a:xfrm>
              <a:off x="721871" y="1339273"/>
              <a:ext cx="1013091" cy="1013091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5677" y="1584208"/>
              <a:ext cx="10454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1400" dirty="0" err="1" smtClean="0">
                  <a:solidFill>
                    <a:srgbClr val="FAFAF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Emerging</a:t>
              </a:r>
              <a:endParaRPr lang="es-AR" sz="1400" dirty="0" smtClean="0">
                <a:solidFill>
                  <a:srgbClr val="FAFAF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es-AR" sz="1400" dirty="0" smtClean="0">
                  <a:solidFill>
                    <a:srgbClr val="FAFAF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Asia</a:t>
              </a:r>
              <a:endParaRPr lang="es-AR" sz="1400" dirty="0">
                <a:solidFill>
                  <a:srgbClr val="FAFAF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49966" y="3925372"/>
            <a:ext cx="1013091" cy="1013091"/>
            <a:chOff x="721871" y="1339273"/>
            <a:chExt cx="1013091" cy="1013091"/>
          </a:xfrm>
        </p:grpSpPr>
        <p:sp>
          <p:nvSpPr>
            <p:cNvPr id="31" name="Oval 30"/>
            <p:cNvSpPr/>
            <p:nvPr/>
          </p:nvSpPr>
          <p:spPr>
            <a:xfrm>
              <a:off x="721871" y="1339273"/>
              <a:ext cx="1013091" cy="1013091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42119" y="1691930"/>
              <a:ext cx="572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rgbClr val="FAFAF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MEA</a:t>
              </a:r>
              <a:endParaRPr lang="es-AR" sz="1400" dirty="0">
                <a:solidFill>
                  <a:srgbClr val="FAFAF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00736" y="3925372"/>
            <a:ext cx="1013091" cy="1013091"/>
            <a:chOff x="721871" y="1339273"/>
            <a:chExt cx="1013091" cy="1013091"/>
          </a:xfrm>
        </p:grpSpPr>
        <p:sp>
          <p:nvSpPr>
            <p:cNvPr id="34" name="Oval 33"/>
            <p:cNvSpPr/>
            <p:nvPr/>
          </p:nvSpPr>
          <p:spPr>
            <a:xfrm>
              <a:off x="721871" y="1339273"/>
              <a:ext cx="1013091" cy="1013091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56359" y="1691930"/>
              <a:ext cx="74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1400" dirty="0" err="1" smtClean="0">
                  <a:solidFill>
                    <a:srgbClr val="FAFAF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Latam</a:t>
              </a:r>
              <a:endParaRPr lang="es-AR" sz="1400" dirty="0">
                <a:solidFill>
                  <a:srgbClr val="FAFAF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96210" y="2100074"/>
            <a:ext cx="1013091" cy="1013091"/>
            <a:chOff x="721871" y="1339273"/>
            <a:chExt cx="1013091" cy="1013091"/>
          </a:xfrm>
        </p:grpSpPr>
        <p:sp>
          <p:nvSpPr>
            <p:cNvPr id="37" name="Oval 36"/>
            <p:cNvSpPr/>
            <p:nvPr/>
          </p:nvSpPr>
          <p:spPr>
            <a:xfrm>
              <a:off x="721871" y="1339273"/>
              <a:ext cx="1013091" cy="1013091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19490" y="1691930"/>
              <a:ext cx="8178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1400" dirty="0" err="1" smtClean="0">
                  <a:solidFill>
                    <a:srgbClr val="FAFAF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Europe</a:t>
              </a:r>
              <a:endParaRPr lang="es-AR" sz="1400" dirty="0">
                <a:solidFill>
                  <a:srgbClr val="FAFAF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110002" y="2100074"/>
            <a:ext cx="1194558" cy="1013091"/>
            <a:chOff x="631142" y="1339273"/>
            <a:chExt cx="1194558" cy="1013091"/>
          </a:xfrm>
        </p:grpSpPr>
        <p:sp>
          <p:nvSpPr>
            <p:cNvPr id="40" name="Oval 39"/>
            <p:cNvSpPr/>
            <p:nvPr/>
          </p:nvSpPr>
          <p:spPr>
            <a:xfrm>
              <a:off x="721875" y="1339273"/>
              <a:ext cx="1013091" cy="1013091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1142" y="1584208"/>
              <a:ext cx="1194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1400" dirty="0" err="1" smtClean="0">
                  <a:solidFill>
                    <a:srgbClr val="FAFAF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Developed</a:t>
              </a:r>
              <a:r>
                <a:rPr lang="es-AR" sz="1400" dirty="0" smtClean="0">
                  <a:solidFill>
                    <a:srgbClr val="FAFAF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algn="ctr"/>
              <a:r>
                <a:rPr lang="es-AR" sz="1400" dirty="0" smtClean="0">
                  <a:solidFill>
                    <a:srgbClr val="FAFAF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Asia</a:t>
              </a:r>
              <a:endParaRPr lang="es-AR" sz="1400" dirty="0">
                <a:solidFill>
                  <a:srgbClr val="FAFAF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9" name="Straight Arrow Connector 8"/>
          <p:cNvCxnSpPr>
            <a:stCxn id="34" idx="5"/>
          </p:cNvCxnSpPr>
          <p:nvPr/>
        </p:nvCxnSpPr>
        <p:spPr>
          <a:xfrm>
            <a:off x="8065463" y="4790099"/>
            <a:ext cx="321155" cy="271430"/>
          </a:xfrm>
          <a:prstGeom prst="straightConnector1">
            <a:avLst/>
          </a:prstGeom>
          <a:ln w="28575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775936" y="3395558"/>
            <a:ext cx="20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ABIERTOS A NUEVAS </a:t>
            </a:r>
          </a:p>
          <a:p>
            <a:pPr algn="ctr"/>
            <a:r>
              <a:rPr lang="es-A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TECNOLOGÍAS</a:t>
            </a:r>
            <a:endParaRPr lang="es-AR" sz="1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25563" y="5564789"/>
            <a:ext cx="3142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BAJA PENETRACIÓN E-COMMERCE</a:t>
            </a:r>
            <a:endParaRPr lang="es-AR" sz="1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1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90" y="1864963"/>
            <a:ext cx="7444637" cy="3821283"/>
          </a:xfrm>
          <a:prstGeom prst="rect">
            <a:avLst/>
          </a:prstGeom>
        </p:spPr>
      </p:pic>
      <p:sp>
        <p:nvSpPr>
          <p:cNvPr id="49" name="TextBox 124"/>
          <p:cNvSpPr txBox="1"/>
          <p:nvPr/>
        </p:nvSpPr>
        <p:spPr>
          <a:xfrm>
            <a:off x="1878813" y="46166"/>
            <a:ext cx="863728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A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está el e-</a:t>
            </a:r>
            <a:r>
              <a:rPr lang="es-A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commerce</a:t>
            </a:r>
            <a:r>
              <a:rPr lang="es-A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LATAM y el mundo?</a:t>
            </a:r>
          </a:p>
        </p:txBody>
      </p:sp>
      <p:sp>
        <p:nvSpPr>
          <p:cNvPr id="17" name="Arc 16"/>
          <p:cNvSpPr/>
          <p:nvPr/>
        </p:nvSpPr>
        <p:spPr>
          <a:xfrm rot="1494908">
            <a:off x="4906766" y="3289310"/>
            <a:ext cx="3758957" cy="2305008"/>
          </a:xfrm>
          <a:prstGeom prst="arc">
            <a:avLst>
              <a:gd name="adj1" fmla="val 17263593"/>
              <a:gd name="adj2" fmla="val 21227380"/>
            </a:avLst>
          </a:prstGeom>
          <a:ln w="19050">
            <a:solidFill>
              <a:srgbClr val="CC0099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5 CuadroTexto"/>
          <p:cNvSpPr txBox="1"/>
          <p:nvPr/>
        </p:nvSpPr>
        <p:spPr>
          <a:xfrm>
            <a:off x="7838467" y="2466937"/>
            <a:ext cx="4309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Mientras que en Argentina, este desafío ya fue superado siendo un país con alta penetración de e-</a:t>
            </a:r>
            <a:r>
              <a:rPr lang="es-AR" sz="1600" dirty="0" err="1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commerce</a:t>
            </a:r>
            <a:endParaRPr lang="es-MX" sz="1600" dirty="0">
              <a:solidFill>
                <a:srgbClr val="CC0099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060302" y="1833508"/>
            <a:ext cx="14746" cy="3731342"/>
          </a:xfrm>
          <a:prstGeom prst="line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14375" y="3699179"/>
            <a:ext cx="7306601" cy="0"/>
          </a:xfrm>
          <a:prstGeom prst="line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97855" y="1464176"/>
            <a:ext cx="3142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ALTA PENETRACIÓN E-COMMERCE</a:t>
            </a:r>
            <a:endParaRPr lang="es-AR" sz="1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089" y="3468347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CERRADOS A NUEVAS </a:t>
            </a:r>
          </a:p>
          <a:p>
            <a:pPr algn="ctr"/>
            <a:r>
              <a:rPr lang="es-A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TECNOLOGÍAS</a:t>
            </a:r>
            <a:endParaRPr lang="es-AR" sz="1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48228" y="3468347"/>
            <a:ext cx="20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ABIERTOS A NUEVAS </a:t>
            </a:r>
          </a:p>
          <a:p>
            <a:pPr algn="ctr"/>
            <a:r>
              <a:rPr lang="es-A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TECNOLOGÍAS</a:t>
            </a:r>
            <a:endParaRPr lang="es-AR" sz="1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7855" y="5637578"/>
            <a:ext cx="3142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BAJA PENETRACIÓN E-COMMERCE</a:t>
            </a:r>
            <a:endParaRPr lang="es-AR" sz="1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724161" y="4701660"/>
            <a:ext cx="1013091" cy="1013091"/>
            <a:chOff x="721871" y="1339273"/>
            <a:chExt cx="1013091" cy="1013091"/>
          </a:xfrm>
        </p:grpSpPr>
        <p:sp>
          <p:nvSpPr>
            <p:cNvPr id="37" name="Oval 36"/>
            <p:cNvSpPr/>
            <p:nvPr/>
          </p:nvSpPr>
          <p:spPr>
            <a:xfrm>
              <a:off x="721871" y="1339273"/>
              <a:ext cx="1013091" cy="1013091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6360" y="1691930"/>
              <a:ext cx="74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1400" dirty="0" err="1" smtClean="0">
                  <a:solidFill>
                    <a:srgbClr val="FAFAF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Latam</a:t>
              </a:r>
              <a:endParaRPr lang="es-AR" sz="1400" dirty="0">
                <a:solidFill>
                  <a:srgbClr val="FAFAF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7001164" y="3468347"/>
            <a:ext cx="563418" cy="230832"/>
          </a:xfrm>
          <a:prstGeom prst="roundRect">
            <a:avLst/>
          </a:prstGeom>
          <a:noFill/>
          <a:ln w="190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79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93652" y="1912626"/>
            <a:ext cx="9804696" cy="1608610"/>
            <a:chOff x="1365612" y="1912626"/>
            <a:chExt cx="9804696" cy="1608610"/>
          </a:xfrm>
        </p:grpSpPr>
        <p:sp>
          <p:nvSpPr>
            <p:cNvPr id="2" name="1 CuadroTexto"/>
            <p:cNvSpPr txBox="1"/>
            <p:nvPr/>
          </p:nvSpPr>
          <p:spPr>
            <a:xfrm>
              <a:off x="1785621" y="1932102"/>
              <a:ext cx="8964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800" dirty="0" smtClean="0">
                  <a:solidFill>
                    <a:srgbClr val="EB128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Cómo es el escenario del </a:t>
              </a:r>
            </a:p>
            <a:p>
              <a:pPr algn="ctr"/>
              <a:r>
                <a:rPr lang="es-MX" sz="4800" dirty="0" smtClean="0">
                  <a:solidFill>
                    <a:srgbClr val="EB128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e-</a:t>
              </a:r>
              <a:r>
                <a:rPr lang="es-MX" sz="4800" dirty="0" err="1" smtClean="0">
                  <a:solidFill>
                    <a:srgbClr val="EB128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commerce</a:t>
              </a:r>
              <a:r>
                <a:rPr lang="es-MX" sz="4800" dirty="0" smtClean="0">
                  <a:solidFill>
                    <a:srgbClr val="EB128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argentino</a:t>
              </a:r>
              <a:endParaRPr lang="es-MX" sz="4800" dirty="0">
                <a:solidFill>
                  <a:srgbClr val="EB12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0353036" y="1932102"/>
              <a:ext cx="817272" cy="1589134"/>
              <a:chOff x="6317610" y="4235524"/>
              <a:chExt cx="125283" cy="24360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" name="Oval 188"/>
              <p:cNvSpPr>
                <a:spLocks noChangeArrowheads="1"/>
              </p:cNvSpPr>
              <p:nvPr/>
            </p:nvSpPr>
            <p:spPr bwMode="auto">
              <a:xfrm>
                <a:off x="6341275" y="4416488"/>
                <a:ext cx="62642" cy="62642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" name="Freeform 189"/>
              <p:cNvSpPr>
                <a:spLocks/>
              </p:cNvSpPr>
              <p:nvPr/>
            </p:nvSpPr>
            <p:spPr bwMode="auto">
              <a:xfrm>
                <a:off x="6317610" y="4235524"/>
                <a:ext cx="125283" cy="164260"/>
              </a:xfrm>
              <a:custGeom>
                <a:avLst/>
                <a:gdLst>
                  <a:gd name="T0" fmla="*/ 18 w 38"/>
                  <a:gd name="T1" fmla="*/ 0 h 50"/>
                  <a:gd name="T2" fmla="*/ 0 w 38"/>
                  <a:gd name="T3" fmla="*/ 4 h 50"/>
                  <a:gd name="T4" fmla="*/ 4 w 38"/>
                  <a:gd name="T5" fmla="*/ 16 h 50"/>
                  <a:gd name="T6" fmla="*/ 14 w 38"/>
                  <a:gd name="T7" fmla="*/ 13 h 50"/>
                  <a:gd name="T8" fmla="*/ 22 w 38"/>
                  <a:gd name="T9" fmla="*/ 19 h 50"/>
                  <a:gd name="T10" fmla="*/ 16 w 38"/>
                  <a:gd name="T11" fmla="*/ 30 h 50"/>
                  <a:gd name="T12" fmla="*/ 9 w 38"/>
                  <a:gd name="T13" fmla="*/ 47 h 50"/>
                  <a:gd name="T14" fmla="*/ 10 w 38"/>
                  <a:gd name="T15" fmla="*/ 50 h 50"/>
                  <a:gd name="T16" fmla="*/ 24 w 38"/>
                  <a:gd name="T17" fmla="*/ 50 h 50"/>
                  <a:gd name="T18" fmla="*/ 24 w 38"/>
                  <a:gd name="T19" fmla="*/ 48 h 50"/>
                  <a:gd name="T20" fmla="*/ 29 w 38"/>
                  <a:gd name="T21" fmla="*/ 34 h 50"/>
                  <a:gd name="T22" fmla="*/ 38 w 38"/>
                  <a:gd name="T23" fmla="*/ 17 h 50"/>
                  <a:gd name="T24" fmla="*/ 18 w 38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50">
                    <a:moveTo>
                      <a:pt x="18" y="0"/>
                    </a:moveTo>
                    <a:cubicBezTo>
                      <a:pt x="10" y="0"/>
                      <a:pt x="4" y="2"/>
                      <a:pt x="0" y="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4"/>
                      <a:pt x="11" y="13"/>
                      <a:pt x="14" y="13"/>
                    </a:cubicBezTo>
                    <a:cubicBezTo>
                      <a:pt x="19" y="13"/>
                      <a:pt x="22" y="15"/>
                      <a:pt x="22" y="19"/>
                    </a:cubicBezTo>
                    <a:cubicBezTo>
                      <a:pt x="22" y="23"/>
                      <a:pt x="19" y="26"/>
                      <a:pt x="16" y="30"/>
                    </a:cubicBezTo>
                    <a:cubicBezTo>
                      <a:pt x="11" y="36"/>
                      <a:pt x="9" y="42"/>
                      <a:pt x="9" y="47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3"/>
                      <a:pt x="25" y="39"/>
                      <a:pt x="29" y="34"/>
                    </a:cubicBezTo>
                    <a:cubicBezTo>
                      <a:pt x="33" y="30"/>
                      <a:pt x="38" y="25"/>
                      <a:pt x="38" y="17"/>
                    </a:cubicBezTo>
                    <a:cubicBezTo>
                      <a:pt x="38" y="8"/>
                      <a:pt x="32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flipH="1" flipV="1">
              <a:off x="1365612" y="1912626"/>
              <a:ext cx="817272" cy="1589138"/>
              <a:chOff x="6317610" y="4235524"/>
              <a:chExt cx="125283" cy="24360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2" name="Oval 188"/>
              <p:cNvSpPr>
                <a:spLocks noChangeArrowheads="1"/>
              </p:cNvSpPr>
              <p:nvPr/>
            </p:nvSpPr>
            <p:spPr bwMode="auto">
              <a:xfrm>
                <a:off x="6341275" y="4416488"/>
                <a:ext cx="62642" cy="62642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" name="Freeform 189"/>
              <p:cNvSpPr>
                <a:spLocks/>
              </p:cNvSpPr>
              <p:nvPr/>
            </p:nvSpPr>
            <p:spPr bwMode="auto">
              <a:xfrm>
                <a:off x="6317610" y="4235524"/>
                <a:ext cx="125283" cy="164260"/>
              </a:xfrm>
              <a:custGeom>
                <a:avLst/>
                <a:gdLst>
                  <a:gd name="T0" fmla="*/ 18 w 38"/>
                  <a:gd name="T1" fmla="*/ 0 h 50"/>
                  <a:gd name="T2" fmla="*/ 0 w 38"/>
                  <a:gd name="T3" fmla="*/ 4 h 50"/>
                  <a:gd name="T4" fmla="*/ 4 w 38"/>
                  <a:gd name="T5" fmla="*/ 16 h 50"/>
                  <a:gd name="T6" fmla="*/ 14 w 38"/>
                  <a:gd name="T7" fmla="*/ 13 h 50"/>
                  <a:gd name="T8" fmla="*/ 22 w 38"/>
                  <a:gd name="T9" fmla="*/ 19 h 50"/>
                  <a:gd name="T10" fmla="*/ 16 w 38"/>
                  <a:gd name="T11" fmla="*/ 30 h 50"/>
                  <a:gd name="T12" fmla="*/ 9 w 38"/>
                  <a:gd name="T13" fmla="*/ 47 h 50"/>
                  <a:gd name="T14" fmla="*/ 10 w 38"/>
                  <a:gd name="T15" fmla="*/ 50 h 50"/>
                  <a:gd name="T16" fmla="*/ 24 w 38"/>
                  <a:gd name="T17" fmla="*/ 50 h 50"/>
                  <a:gd name="T18" fmla="*/ 24 w 38"/>
                  <a:gd name="T19" fmla="*/ 48 h 50"/>
                  <a:gd name="T20" fmla="*/ 29 w 38"/>
                  <a:gd name="T21" fmla="*/ 34 h 50"/>
                  <a:gd name="T22" fmla="*/ 38 w 38"/>
                  <a:gd name="T23" fmla="*/ 17 h 50"/>
                  <a:gd name="T24" fmla="*/ 18 w 38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50">
                    <a:moveTo>
                      <a:pt x="18" y="0"/>
                    </a:moveTo>
                    <a:cubicBezTo>
                      <a:pt x="10" y="0"/>
                      <a:pt x="4" y="2"/>
                      <a:pt x="0" y="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4"/>
                      <a:pt x="11" y="13"/>
                      <a:pt x="14" y="13"/>
                    </a:cubicBezTo>
                    <a:cubicBezTo>
                      <a:pt x="19" y="13"/>
                      <a:pt x="22" y="15"/>
                      <a:pt x="22" y="19"/>
                    </a:cubicBezTo>
                    <a:cubicBezTo>
                      <a:pt x="22" y="23"/>
                      <a:pt x="19" y="26"/>
                      <a:pt x="16" y="30"/>
                    </a:cubicBezTo>
                    <a:cubicBezTo>
                      <a:pt x="11" y="36"/>
                      <a:pt x="9" y="42"/>
                      <a:pt x="9" y="47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3"/>
                      <a:pt x="25" y="39"/>
                      <a:pt x="29" y="34"/>
                    </a:cubicBezTo>
                    <a:cubicBezTo>
                      <a:pt x="33" y="30"/>
                      <a:pt x="38" y="25"/>
                      <a:pt x="38" y="17"/>
                    </a:cubicBezTo>
                    <a:cubicBezTo>
                      <a:pt x="38" y="8"/>
                      <a:pt x="32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27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78187" y="1072643"/>
            <a:ext cx="8964679" cy="2397985"/>
            <a:chOff x="2310661" y="1428203"/>
            <a:chExt cx="8964679" cy="2397985"/>
          </a:xfrm>
        </p:grpSpPr>
        <p:grpSp>
          <p:nvGrpSpPr>
            <p:cNvPr id="2" name="Group 1"/>
            <p:cNvGrpSpPr/>
            <p:nvPr/>
          </p:nvGrpSpPr>
          <p:grpSpPr>
            <a:xfrm>
              <a:off x="3386236" y="2114680"/>
              <a:ext cx="6813529" cy="1711508"/>
              <a:chOff x="2497122" y="-41553"/>
              <a:chExt cx="3813645" cy="1711508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487298" y="-41553"/>
                <a:ext cx="1833292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AR" sz="4800" b="1" dirty="0" smtClean="0">
                    <a:solidFill>
                      <a:srgbClr val="00B0F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90%</a:t>
                </a:r>
                <a:endParaRPr lang="es-AR" sz="4800" b="1" dirty="0">
                  <a:solidFill>
                    <a:srgbClr val="00B0F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497122" y="844979"/>
                <a:ext cx="3813645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AR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 los Adultos Argentinos Conectados*</a:t>
                </a:r>
                <a:endParaRPr lang="es-A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665553" y="1208290"/>
                <a:ext cx="3476783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AR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ya compró </a:t>
                </a:r>
                <a:r>
                  <a:rPr lang="es-AR" sz="2400" b="1" dirty="0" smtClean="0">
                    <a:solidFill>
                      <a:srgbClr val="00B0F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ONLINE</a:t>
                </a:r>
                <a:r>
                  <a:rPr lang="es-AR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alguna vez</a:t>
                </a:r>
                <a:endParaRPr lang="es-A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24" name="23 CuadroTexto"/>
            <p:cNvSpPr txBox="1"/>
            <p:nvPr/>
          </p:nvSpPr>
          <p:spPr>
            <a:xfrm>
              <a:off x="2310661" y="1428203"/>
              <a:ext cx="8964679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 Argentina</a:t>
              </a:r>
              <a:endParaRPr lang="es-MX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44" y="710763"/>
            <a:ext cx="2469094" cy="4608975"/>
          </a:xfrm>
          <a:prstGeom prst="rect">
            <a:avLst/>
          </a:prstGeom>
        </p:spPr>
      </p:pic>
      <p:sp>
        <p:nvSpPr>
          <p:cNvPr id="25" name="24 Triángulo isósceles"/>
          <p:cNvSpPr/>
          <p:nvPr/>
        </p:nvSpPr>
        <p:spPr>
          <a:xfrm rot="10800000">
            <a:off x="5842575" y="3669771"/>
            <a:ext cx="1435903" cy="406009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56" tIns="45378" rIns="90756" bIns="45378" rtlCol="0" anchor="t"/>
          <a:lstStyle/>
          <a:p>
            <a:pPr algn="ctr"/>
            <a:endParaRPr lang="es-AR" sz="1400" b="0" dirty="0" err="1">
              <a:solidFill>
                <a:prstClr val="white"/>
              </a:solidFill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5043982" y="4127325"/>
            <a:ext cx="3033088" cy="1192413"/>
          </a:xfrm>
          <a:prstGeom prst="rect">
            <a:avLst/>
          </a:prstGeom>
          <a:noFill/>
        </p:spPr>
        <p:txBody>
          <a:bodyPr wrap="square" lIns="90756" tIns="45378" rIns="90756" bIns="45378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5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17,8</a:t>
            </a:r>
          </a:p>
          <a:p>
            <a:pPr algn="ctr"/>
            <a:r>
              <a:rPr lang="es-AR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Millones de personas</a:t>
            </a:r>
            <a:endParaRPr lang="es-AR" sz="9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09408" y="6297239"/>
            <a:ext cx="56364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*80%  de la población Argentina es usuaria de internet. Fuente </a:t>
            </a:r>
            <a:r>
              <a:rPr lang="es-MX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Worldstat</a:t>
            </a:r>
            <a:r>
              <a:rPr lang="es-MX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r>
              <a:rPr lang="es-MX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adultos usuarios de internet son 19.7 millones de personas.</a:t>
            </a:r>
            <a:endParaRPr lang="es-MX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972147" y="4038567"/>
            <a:ext cx="2735044" cy="1369928"/>
            <a:chOff x="9133512" y="3949810"/>
            <a:chExt cx="2735044" cy="1369928"/>
          </a:xfrm>
        </p:grpSpPr>
        <p:sp>
          <p:nvSpPr>
            <p:cNvPr id="6" name="5 Rectángulo"/>
            <p:cNvSpPr/>
            <p:nvPr/>
          </p:nvSpPr>
          <p:spPr>
            <a:xfrm>
              <a:off x="9133512" y="4919628"/>
              <a:ext cx="2735044" cy="400110"/>
            </a:xfrm>
            <a:prstGeom prst="rect">
              <a:avLst/>
            </a:prstGeom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AR" sz="2000" b="1" dirty="0">
                  <a:solidFill>
                    <a:srgbClr val="EC128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</a:t>
              </a:r>
              <a:r>
                <a:rPr lang="es-AR" sz="2000" b="1" dirty="0" smtClean="0">
                  <a:solidFill>
                    <a:srgbClr val="EC128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ás </a:t>
              </a:r>
              <a:r>
                <a:rPr lang="es-AR" sz="2000" b="1" dirty="0">
                  <a:solidFill>
                    <a:srgbClr val="EC128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que en </a:t>
              </a:r>
              <a:r>
                <a:rPr lang="es-AR" sz="2000" b="1" dirty="0" smtClean="0">
                  <a:solidFill>
                    <a:srgbClr val="EC128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2015!</a:t>
              </a:r>
              <a:endParaRPr lang="es-AR" sz="2000" b="1" dirty="0">
                <a:solidFill>
                  <a:srgbClr val="EC12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982302" y="3949810"/>
              <a:ext cx="1037463" cy="969818"/>
              <a:chOff x="9554238" y="2604381"/>
              <a:chExt cx="1037463" cy="969818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9588060" y="2604381"/>
                <a:ext cx="969818" cy="969818"/>
              </a:xfrm>
              <a:prstGeom prst="ellipse">
                <a:avLst/>
              </a:prstGeom>
              <a:solidFill>
                <a:srgbClr val="EC1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600" b="1" dirty="0"/>
              </a:p>
            </p:txBody>
          </p:sp>
          <p:sp>
            <p:nvSpPr>
              <p:cNvPr id="15" name="5 Rectángulo"/>
              <p:cNvSpPr/>
              <p:nvPr/>
            </p:nvSpPr>
            <p:spPr>
              <a:xfrm>
                <a:off x="9554238" y="2881541"/>
                <a:ext cx="1037463" cy="415498"/>
              </a:xfrm>
              <a:prstGeom prst="rect">
                <a:avLst/>
              </a:prstGeom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AR" sz="21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+17%</a:t>
                </a:r>
                <a:endParaRPr lang="es-AR" sz="2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7260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5843" y="1144745"/>
            <a:ext cx="5410294" cy="1767043"/>
            <a:chOff x="3033482" y="-97088"/>
            <a:chExt cx="3028231" cy="1767043"/>
          </a:xfrm>
        </p:grpSpPr>
        <p:sp>
          <p:nvSpPr>
            <p:cNvPr id="64" name="TextBox 63"/>
            <p:cNvSpPr txBox="1"/>
            <p:nvPr/>
          </p:nvSpPr>
          <p:spPr>
            <a:xfrm>
              <a:off x="3903699" y="-97088"/>
              <a:ext cx="128779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00B0F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90%</a:t>
              </a:r>
              <a:endParaRPr lang="es-AR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18317" y="754441"/>
              <a:ext cx="26585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 los Adultos Argentinos Conectados*</a:t>
              </a:r>
              <a:endParaRPr lang="es-A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33482" y="1208290"/>
              <a:ext cx="30282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ya compró </a:t>
              </a:r>
              <a:r>
                <a:rPr lang="es-AR" sz="2400" b="1" dirty="0" smtClean="0">
                  <a:solidFill>
                    <a:srgbClr val="00B0F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ONLINE</a:t>
              </a:r>
              <a:r>
                <a:rPr lang="es-AR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alguna vez</a:t>
              </a:r>
              <a:endParaRPr lang="es-A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5" name="24 Triángulo isósceles"/>
          <p:cNvSpPr/>
          <p:nvPr/>
        </p:nvSpPr>
        <p:spPr>
          <a:xfrm rot="10800000">
            <a:off x="2173039" y="3035910"/>
            <a:ext cx="1435903" cy="406009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56" tIns="45378" rIns="90756" bIns="45378" rtlCol="0" anchor="t"/>
          <a:lstStyle/>
          <a:p>
            <a:pPr algn="ctr"/>
            <a:endParaRPr lang="es-AR" sz="1400" b="0" dirty="0" err="1">
              <a:solidFill>
                <a:prstClr val="white"/>
              </a:solidFill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1374446" y="3568485"/>
            <a:ext cx="3033088" cy="1192413"/>
          </a:xfrm>
          <a:prstGeom prst="rect">
            <a:avLst/>
          </a:prstGeom>
          <a:noFill/>
        </p:spPr>
        <p:txBody>
          <a:bodyPr wrap="square" lIns="90756" tIns="45378" rIns="90756" bIns="45378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48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17,8</a:t>
            </a:r>
          </a:p>
          <a:p>
            <a:pPr algn="ctr"/>
            <a:r>
              <a:rPr lang="es-A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Millones de personas</a:t>
            </a:r>
            <a:endParaRPr lang="es-AR" sz="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09408" y="6297239"/>
            <a:ext cx="56364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*80%  de la población Argentina es usuaria de internet. Fuente </a:t>
            </a:r>
            <a:r>
              <a:rPr lang="es-MX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Worldstat</a:t>
            </a:r>
            <a:r>
              <a:rPr lang="es-MX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r>
              <a:rPr lang="es-MX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adultos usuarios de internet son 19.7 millones de personas.</a:t>
            </a:r>
            <a:endParaRPr lang="es-MX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24 Triángulo isósceles"/>
          <p:cNvSpPr/>
          <p:nvPr/>
        </p:nvSpPr>
        <p:spPr>
          <a:xfrm rot="5400000">
            <a:off x="5279301" y="2490689"/>
            <a:ext cx="1435903" cy="406009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56" tIns="45378" rIns="90756" bIns="45378" rtlCol="0" anchor="t"/>
          <a:lstStyle/>
          <a:p>
            <a:pPr algn="ctr"/>
            <a:endParaRPr lang="es-AR" sz="1400" b="0" dirty="0" err="1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98369" y="1031694"/>
            <a:ext cx="5636894" cy="1767043"/>
            <a:chOff x="3059283" y="-97088"/>
            <a:chExt cx="3155063" cy="1767043"/>
          </a:xfrm>
        </p:grpSpPr>
        <p:sp>
          <p:nvSpPr>
            <p:cNvPr id="18" name="TextBox 17"/>
            <p:cNvSpPr txBox="1"/>
            <p:nvPr/>
          </p:nvSpPr>
          <p:spPr>
            <a:xfrm>
              <a:off x="3954776" y="-97088"/>
              <a:ext cx="136407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EC128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63%</a:t>
              </a:r>
              <a:endParaRPr lang="es-AR" sz="4800" b="1" dirty="0">
                <a:solidFill>
                  <a:srgbClr val="EC12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76701" y="754441"/>
              <a:ext cx="232022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 los Adultos Argentinos Conectados*</a:t>
              </a:r>
              <a:endParaRPr lang="es-A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59283" y="1208290"/>
              <a:ext cx="315506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compró </a:t>
              </a:r>
              <a:r>
                <a:rPr lang="es-AR" sz="2400" b="1" dirty="0" smtClean="0">
                  <a:solidFill>
                    <a:srgbClr val="EC128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 los últimos 6 meses</a:t>
              </a:r>
              <a:endParaRPr lang="es-AR" sz="2400" b="1" dirty="0">
                <a:solidFill>
                  <a:srgbClr val="EC12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1" name="24 Triángulo isósceles"/>
          <p:cNvSpPr/>
          <p:nvPr/>
        </p:nvSpPr>
        <p:spPr>
          <a:xfrm rot="10800000">
            <a:off x="8498865" y="3035910"/>
            <a:ext cx="1435903" cy="406009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56" tIns="45378" rIns="90756" bIns="45378" rtlCol="0" anchor="t"/>
          <a:lstStyle/>
          <a:p>
            <a:pPr algn="ctr"/>
            <a:endParaRPr lang="es-AR" sz="1400" b="0" dirty="0" err="1">
              <a:solidFill>
                <a:prstClr val="white"/>
              </a:solidFill>
            </a:endParaRPr>
          </a:p>
        </p:txBody>
      </p:sp>
      <p:sp>
        <p:nvSpPr>
          <p:cNvPr id="22" name="TextBox 29"/>
          <p:cNvSpPr txBox="1"/>
          <p:nvPr/>
        </p:nvSpPr>
        <p:spPr>
          <a:xfrm>
            <a:off x="7700272" y="3568485"/>
            <a:ext cx="3033088" cy="1192413"/>
          </a:xfrm>
          <a:prstGeom prst="rect">
            <a:avLst/>
          </a:prstGeom>
          <a:noFill/>
        </p:spPr>
        <p:txBody>
          <a:bodyPr wrap="square" lIns="90756" tIns="45378" rIns="90756" bIns="45378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4800" b="1" dirty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11,2</a:t>
            </a:r>
          </a:p>
          <a:p>
            <a:pPr algn="ctr"/>
            <a:r>
              <a:rPr lang="es-AR" sz="2000" b="1" dirty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Millones de personas</a:t>
            </a:r>
          </a:p>
        </p:txBody>
      </p:sp>
    </p:spTree>
    <p:extLst>
      <p:ext uri="{BB962C8B-B14F-4D97-AF65-F5344CB8AC3E}">
        <p14:creationId xmlns:p14="http://schemas.microsoft.com/office/powerpoint/2010/main" val="2111177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Marcador de contenid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061590"/>
              </p:ext>
            </p:extLst>
          </p:nvPr>
        </p:nvGraphicFramePr>
        <p:xfrm>
          <a:off x="6315534" y="762742"/>
          <a:ext cx="5079540" cy="468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Rectángulo 18"/>
          <p:cNvSpPr/>
          <p:nvPr/>
        </p:nvSpPr>
        <p:spPr>
          <a:xfrm>
            <a:off x="9285641" y="3681517"/>
            <a:ext cx="2254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200" dirty="0" smtClean="0">
                <a:solidFill>
                  <a:srgbClr val="C500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40%</a:t>
            </a:r>
            <a:endParaRPr lang="es-MX" sz="3200" dirty="0">
              <a:solidFill>
                <a:srgbClr val="C5001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s-MX" b="1" dirty="0" smtClean="0">
                <a:solidFill>
                  <a:srgbClr val="7171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Ocasionales</a:t>
            </a:r>
          </a:p>
          <a:p>
            <a:pPr algn="r"/>
            <a:r>
              <a:rPr lang="es-MX" sz="1400" dirty="0" smtClean="0">
                <a:solidFill>
                  <a:srgbClr val="7171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2 y 6 meses</a:t>
            </a:r>
            <a:endParaRPr lang="es-AR" sz="1400" dirty="0">
              <a:solidFill>
                <a:srgbClr val="7171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Forma libre 27"/>
          <p:cNvSpPr/>
          <p:nvPr/>
        </p:nvSpPr>
        <p:spPr>
          <a:xfrm flipV="1">
            <a:off x="7559480" y="2215279"/>
            <a:ext cx="585025" cy="460276"/>
          </a:xfrm>
          <a:custGeom>
            <a:avLst/>
            <a:gdLst>
              <a:gd name="connsiteX0" fmla="*/ 922020 w 922020"/>
              <a:gd name="connsiteY0" fmla="*/ 0 h 891540"/>
              <a:gd name="connsiteX1" fmla="*/ 922020 w 922020"/>
              <a:gd name="connsiteY1" fmla="*/ 891540 h 891540"/>
              <a:gd name="connsiteX2" fmla="*/ 853440 w 922020"/>
              <a:gd name="connsiteY2" fmla="*/ 891540 h 891540"/>
              <a:gd name="connsiteX3" fmla="*/ 0 w 922020"/>
              <a:gd name="connsiteY3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020" h="891540">
                <a:moveTo>
                  <a:pt x="922020" y="0"/>
                </a:moveTo>
                <a:lnTo>
                  <a:pt x="922020" y="891540"/>
                </a:lnTo>
                <a:lnTo>
                  <a:pt x="853440" y="891540"/>
                </a:lnTo>
                <a:lnTo>
                  <a:pt x="0" y="891540"/>
                </a:lnTo>
              </a:path>
            </a:pathLst>
          </a:custGeom>
          <a:noFill/>
          <a:ln w="6350">
            <a:solidFill>
              <a:schemeClr val="tx1"/>
            </a:solidFill>
            <a:prstDash val="lgDash"/>
            <a:headEnd type="diamond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FF"/>
              </a:solidFill>
            </a:endParaRPr>
          </a:p>
        </p:txBody>
      </p:sp>
      <p:sp>
        <p:nvSpPr>
          <p:cNvPr id="49" name="Forma libre 27"/>
          <p:cNvSpPr/>
          <p:nvPr/>
        </p:nvSpPr>
        <p:spPr>
          <a:xfrm rot="16200000" flipH="1">
            <a:off x="9666378" y="2452614"/>
            <a:ext cx="349748" cy="468766"/>
          </a:xfrm>
          <a:custGeom>
            <a:avLst/>
            <a:gdLst>
              <a:gd name="connsiteX0" fmla="*/ 922020 w 922020"/>
              <a:gd name="connsiteY0" fmla="*/ 0 h 891540"/>
              <a:gd name="connsiteX1" fmla="*/ 922020 w 922020"/>
              <a:gd name="connsiteY1" fmla="*/ 891540 h 891540"/>
              <a:gd name="connsiteX2" fmla="*/ 853440 w 922020"/>
              <a:gd name="connsiteY2" fmla="*/ 891540 h 891540"/>
              <a:gd name="connsiteX3" fmla="*/ 0 w 922020"/>
              <a:gd name="connsiteY3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020" h="891540">
                <a:moveTo>
                  <a:pt x="922020" y="0"/>
                </a:moveTo>
                <a:lnTo>
                  <a:pt x="922020" y="891540"/>
                </a:lnTo>
                <a:lnTo>
                  <a:pt x="853440" y="891540"/>
                </a:lnTo>
                <a:lnTo>
                  <a:pt x="0" y="891540"/>
                </a:lnTo>
              </a:path>
            </a:pathLst>
          </a:custGeom>
          <a:noFill/>
          <a:ln w="6350">
            <a:solidFill>
              <a:schemeClr val="tx1"/>
            </a:solidFill>
            <a:prstDash val="lgDash"/>
            <a:headEnd type="diamond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FF"/>
              </a:solidFill>
            </a:endParaRPr>
          </a:p>
        </p:txBody>
      </p:sp>
      <p:sp>
        <p:nvSpPr>
          <p:cNvPr id="50" name="Rectángulo 18"/>
          <p:cNvSpPr/>
          <p:nvPr/>
        </p:nvSpPr>
        <p:spPr>
          <a:xfrm>
            <a:off x="5320175" y="1623007"/>
            <a:ext cx="22393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200" dirty="0" smtClean="0">
                <a:solidFill>
                  <a:srgbClr val="3EB1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39%</a:t>
            </a:r>
            <a:endParaRPr lang="es-MX" sz="3200" dirty="0">
              <a:solidFill>
                <a:srgbClr val="3EB1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s-MX" b="1" dirty="0" smtClean="0">
                <a:solidFill>
                  <a:srgbClr val="7171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Regulares</a:t>
            </a:r>
          </a:p>
          <a:p>
            <a:pPr algn="r"/>
            <a:r>
              <a:rPr lang="es-MX" sz="1400" dirty="0" smtClean="0">
                <a:solidFill>
                  <a:srgbClr val="7171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vez por mes</a:t>
            </a:r>
            <a:endParaRPr lang="es-AR" sz="1400" dirty="0">
              <a:solidFill>
                <a:srgbClr val="7171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Forma libre 27"/>
          <p:cNvSpPr/>
          <p:nvPr/>
        </p:nvSpPr>
        <p:spPr>
          <a:xfrm rot="16200000" flipH="1">
            <a:off x="7419091" y="3453323"/>
            <a:ext cx="783915" cy="400992"/>
          </a:xfrm>
          <a:custGeom>
            <a:avLst/>
            <a:gdLst>
              <a:gd name="connsiteX0" fmla="*/ 922020 w 922020"/>
              <a:gd name="connsiteY0" fmla="*/ 0 h 891540"/>
              <a:gd name="connsiteX1" fmla="*/ 922020 w 922020"/>
              <a:gd name="connsiteY1" fmla="*/ 891540 h 891540"/>
              <a:gd name="connsiteX2" fmla="*/ 853440 w 922020"/>
              <a:gd name="connsiteY2" fmla="*/ 891540 h 891540"/>
              <a:gd name="connsiteX3" fmla="*/ 0 w 922020"/>
              <a:gd name="connsiteY3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020" h="891540">
                <a:moveTo>
                  <a:pt x="922020" y="0"/>
                </a:moveTo>
                <a:lnTo>
                  <a:pt x="922020" y="891540"/>
                </a:lnTo>
                <a:lnTo>
                  <a:pt x="853440" y="891540"/>
                </a:lnTo>
                <a:lnTo>
                  <a:pt x="0" y="891540"/>
                </a:lnTo>
              </a:path>
            </a:pathLst>
          </a:custGeom>
          <a:noFill/>
          <a:ln w="6350">
            <a:solidFill>
              <a:schemeClr val="tx1"/>
            </a:solidFill>
            <a:prstDash val="lgDash"/>
            <a:headEnd type="diamond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FF"/>
              </a:solidFill>
            </a:endParaRPr>
          </a:p>
        </p:txBody>
      </p:sp>
      <p:sp>
        <p:nvSpPr>
          <p:cNvPr id="54" name="Rectángulo 18"/>
          <p:cNvSpPr/>
          <p:nvPr/>
        </p:nvSpPr>
        <p:spPr>
          <a:xfrm>
            <a:off x="5267886" y="3598569"/>
            <a:ext cx="22199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200" dirty="0" smtClean="0">
                <a:solidFill>
                  <a:srgbClr val="7A22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11%</a:t>
            </a:r>
            <a:endParaRPr lang="es-MX" sz="3200" dirty="0">
              <a:solidFill>
                <a:srgbClr val="7A22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s-MX" b="1" dirty="0" smtClean="0">
                <a:solidFill>
                  <a:srgbClr val="7171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Cotidianos</a:t>
            </a:r>
          </a:p>
          <a:p>
            <a:pPr algn="r"/>
            <a:r>
              <a:rPr lang="es-MX" sz="1400" dirty="0" smtClean="0">
                <a:solidFill>
                  <a:srgbClr val="7171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vez por semana</a:t>
            </a:r>
            <a:endParaRPr lang="es-AR" sz="1400" dirty="0">
              <a:solidFill>
                <a:srgbClr val="7171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Forma libre 27"/>
          <p:cNvSpPr/>
          <p:nvPr/>
        </p:nvSpPr>
        <p:spPr>
          <a:xfrm flipH="1">
            <a:off x="9253259" y="3719972"/>
            <a:ext cx="1121393" cy="447119"/>
          </a:xfrm>
          <a:custGeom>
            <a:avLst/>
            <a:gdLst>
              <a:gd name="connsiteX0" fmla="*/ 922020 w 922020"/>
              <a:gd name="connsiteY0" fmla="*/ 0 h 891540"/>
              <a:gd name="connsiteX1" fmla="*/ 922020 w 922020"/>
              <a:gd name="connsiteY1" fmla="*/ 891540 h 891540"/>
              <a:gd name="connsiteX2" fmla="*/ 853440 w 922020"/>
              <a:gd name="connsiteY2" fmla="*/ 891540 h 891540"/>
              <a:gd name="connsiteX3" fmla="*/ 0 w 922020"/>
              <a:gd name="connsiteY3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020" h="891540">
                <a:moveTo>
                  <a:pt x="922020" y="0"/>
                </a:moveTo>
                <a:lnTo>
                  <a:pt x="922020" y="891540"/>
                </a:lnTo>
                <a:lnTo>
                  <a:pt x="853440" y="891540"/>
                </a:lnTo>
                <a:lnTo>
                  <a:pt x="0" y="891540"/>
                </a:lnTo>
              </a:path>
            </a:pathLst>
          </a:custGeom>
          <a:noFill/>
          <a:ln w="6350">
            <a:solidFill>
              <a:schemeClr val="tx1"/>
            </a:solidFill>
            <a:prstDash val="lgDash"/>
            <a:headEnd type="diamond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FF"/>
              </a:solidFill>
            </a:endParaRPr>
          </a:p>
        </p:txBody>
      </p:sp>
      <p:sp>
        <p:nvSpPr>
          <p:cNvPr id="56" name="Rectángulo 18"/>
          <p:cNvSpPr/>
          <p:nvPr/>
        </p:nvSpPr>
        <p:spPr>
          <a:xfrm>
            <a:off x="8946181" y="1495686"/>
            <a:ext cx="30190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200" dirty="0" smtClean="0">
                <a:solidFill>
                  <a:srgbClr val="F791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10%</a:t>
            </a:r>
            <a:endParaRPr lang="es-MX" sz="3200" dirty="0">
              <a:solidFill>
                <a:srgbClr val="F7911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s-MX" b="1" dirty="0" smtClean="0">
                <a:solidFill>
                  <a:srgbClr val="7171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Excepcionales</a:t>
            </a:r>
          </a:p>
          <a:p>
            <a:pPr algn="r"/>
            <a:r>
              <a:rPr lang="es-MX" sz="1400" dirty="0" smtClean="0">
                <a:solidFill>
                  <a:srgbClr val="7171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o dos veces al año</a:t>
            </a:r>
            <a:endParaRPr lang="es-AR" sz="1400" dirty="0">
              <a:solidFill>
                <a:srgbClr val="7171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6455" y="1770202"/>
            <a:ext cx="4092700" cy="3356405"/>
            <a:chOff x="869284" y="2025010"/>
            <a:chExt cx="4092700" cy="3356405"/>
          </a:xfrm>
        </p:grpSpPr>
        <p:sp>
          <p:nvSpPr>
            <p:cNvPr id="23" name="TextBox 22"/>
            <p:cNvSpPr txBox="1"/>
            <p:nvPr/>
          </p:nvSpPr>
          <p:spPr>
            <a:xfrm>
              <a:off x="869284" y="4118911"/>
              <a:ext cx="1665369" cy="1261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C5001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67%</a:t>
              </a:r>
              <a:r>
                <a:rPr lang="es-A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Son </a:t>
              </a:r>
              <a:endParaRPr lang="es-AR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es-A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Mujeres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560" y="2025010"/>
              <a:ext cx="1080000" cy="108228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087003" y="4119531"/>
              <a:ext cx="1641686" cy="1261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C5001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57%</a:t>
              </a:r>
            </a:p>
            <a:p>
              <a:pPr algn="ctr"/>
              <a:r>
                <a:rPr lang="es-A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Son Millenials</a:t>
              </a:r>
              <a:endParaRPr lang="es-A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309" y="2060912"/>
              <a:ext cx="1080000" cy="1080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984" y="2061113"/>
              <a:ext cx="1080000" cy="1082288"/>
            </a:xfrm>
            <a:prstGeom prst="rect">
              <a:avLst/>
            </a:prstGeom>
          </p:spPr>
        </p:pic>
        <p:cxnSp>
          <p:nvCxnSpPr>
            <p:cNvPr id="31" name="30 Conector recto de flecha"/>
            <p:cNvCxnSpPr/>
            <p:nvPr/>
          </p:nvCxnSpPr>
          <p:spPr>
            <a:xfrm>
              <a:off x="1684418" y="3272582"/>
              <a:ext cx="0" cy="80210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/>
            <p:nvPr/>
          </p:nvCxnSpPr>
          <p:spPr>
            <a:xfrm>
              <a:off x="3903712" y="3265180"/>
              <a:ext cx="0" cy="80210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124"/>
          <p:cNvSpPr txBox="1"/>
          <p:nvPr/>
        </p:nvSpPr>
        <p:spPr>
          <a:xfrm>
            <a:off x="1279139" y="159184"/>
            <a:ext cx="935858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AR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¿Quiénes son estos compradores?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2937480" y="6220746"/>
            <a:ext cx="7887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u="sng" dirty="0" smtClean="0"/>
              <a:t>Compradores</a:t>
            </a:r>
            <a:r>
              <a:rPr lang="es-AR" sz="1000" b="1" dirty="0" smtClean="0"/>
              <a:t>: aquellos que realizaron una compra en los últimos 6 meses (63% total población)</a:t>
            </a:r>
          </a:p>
          <a:p>
            <a:r>
              <a:rPr lang="es-AR" sz="1000" dirty="0" smtClean="0"/>
              <a:t>Cotidiano</a:t>
            </a:r>
            <a:r>
              <a:rPr lang="es-AR" sz="1000" dirty="0"/>
              <a:t>: Varias veces por semana, 1 vez por semana/ Regular: 1 vez cada 15 días, 1 vez por mes/ Ocasional: 1 vez cada 2 o 3 meses, 1 vez cada 6 meses/ Excepcional: Menos que 1 vez cada 6 meses.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06909" y="4707739"/>
            <a:ext cx="1735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general, </a:t>
            </a:r>
          </a:p>
          <a:p>
            <a:pPr algn="ctr"/>
            <a:r>
              <a:rPr lang="es-AR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 compradores </a:t>
            </a:r>
          </a:p>
          <a:p>
            <a:pPr algn="ctr"/>
            <a:r>
              <a:rPr lang="es-A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s-AR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abituales y frecuentes</a:t>
            </a:r>
            <a:endParaRPr lang="es-AR" sz="14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47497" y="4317119"/>
            <a:ext cx="1735346" cy="1735346"/>
            <a:chOff x="7425629" y="4317119"/>
            <a:chExt cx="1735346" cy="1735346"/>
          </a:xfrm>
        </p:grpSpPr>
        <p:sp>
          <p:nvSpPr>
            <p:cNvPr id="8" name="Oval Callout 7"/>
            <p:cNvSpPr/>
            <p:nvPr/>
          </p:nvSpPr>
          <p:spPr>
            <a:xfrm>
              <a:off x="7454439" y="4317119"/>
              <a:ext cx="1678182" cy="1735346"/>
            </a:xfrm>
            <a:prstGeom prst="wedgeEllipseCallout">
              <a:avLst>
                <a:gd name="adj1" fmla="val 12710"/>
                <a:gd name="adj2" fmla="val -61740"/>
              </a:avLst>
            </a:prstGeom>
            <a:solidFill>
              <a:srgbClr val="EC1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25629" y="4707739"/>
              <a:ext cx="173534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 general,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son compradores </a:t>
              </a:r>
            </a:p>
            <a:p>
              <a:pPr algn="ctr"/>
              <a:r>
                <a:rPr lang="es-AR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</a:t>
              </a:r>
              <a:r>
                <a:rPr lang="es-AR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abituales y frecuentes</a:t>
              </a:r>
              <a:endParaRPr lang="es-AR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4302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  <p:bldP spid="47" grpId="0"/>
      <p:bldP spid="48" grpId="0" animBg="1"/>
      <p:bldP spid="49" grpId="0" animBg="1"/>
      <p:bldP spid="50" grpId="0"/>
      <p:bldP spid="53" grpId="0" animBg="1"/>
      <p:bldP spid="54" grpId="0"/>
      <p:bldP spid="55" grpId="0" animBg="1"/>
      <p:bldP spid="56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674467" y="1120543"/>
            <a:ext cx="68430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A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los últimos 6 meses, compraron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9456" y="1792984"/>
            <a:ext cx="3033088" cy="2613891"/>
            <a:chOff x="1988656" y="3057236"/>
            <a:chExt cx="3033088" cy="2613891"/>
          </a:xfrm>
        </p:grpSpPr>
        <p:sp>
          <p:nvSpPr>
            <p:cNvPr id="2" name="Oval 1"/>
            <p:cNvSpPr/>
            <p:nvPr/>
          </p:nvSpPr>
          <p:spPr>
            <a:xfrm>
              <a:off x="2198255" y="3057236"/>
              <a:ext cx="2613891" cy="26138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TextBox 29"/>
            <p:cNvSpPr txBox="1"/>
            <p:nvPr/>
          </p:nvSpPr>
          <p:spPr>
            <a:xfrm>
              <a:off x="1988656" y="3637895"/>
              <a:ext cx="3033088" cy="1192413"/>
            </a:xfrm>
            <a:prstGeom prst="rect">
              <a:avLst/>
            </a:prstGeom>
            <a:noFill/>
          </p:spPr>
          <p:txBody>
            <a:bodyPr wrap="square" lIns="90756" tIns="45378" rIns="90756" bIns="45378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5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2.8</a:t>
              </a:r>
            </a:p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CATEGORÍAS</a:t>
              </a:r>
              <a:endParaRPr lang="es-AR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33455" y="4556097"/>
            <a:ext cx="33250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A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promedio</a:t>
            </a:r>
          </a:p>
        </p:txBody>
      </p:sp>
    </p:spTree>
    <p:extLst>
      <p:ext uri="{BB962C8B-B14F-4D97-AF65-F5344CB8AC3E}">
        <p14:creationId xmlns:p14="http://schemas.microsoft.com/office/powerpoint/2010/main" val="25232165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11668125" y="6324600"/>
            <a:ext cx="523875" cy="250825"/>
          </a:xfrm>
        </p:spPr>
        <p:txBody>
          <a:bodyPr/>
          <a:lstStyle/>
          <a:p>
            <a:pPr>
              <a:defRPr/>
            </a:pPr>
            <a:fld id="{5A3EAD75-11D5-4383-84CD-1CF2D0E93732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  <p:graphicFrame>
        <p:nvGraphicFramePr>
          <p:cNvPr id="9" name="48 Gráfico"/>
          <p:cNvGraphicFramePr/>
          <p:nvPr>
            <p:extLst>
              <p:ext uri="{D42A27DB-BD31-4B8C-83A1-F6EECF244321}">
                <p14:modId xmlns:p14="http://schemas.microsoft.com/office/powerpoint/2010/main" val="4142352645"/>
              </p:ext>
            </p:extLst>
          </p:nvPr>
        </p:nvGraphicFramePr>
        <p:xfrm>
          <a:off x="1335285" y="1223574"/>
          <a:ext cx="8388263" cy="430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00093" y="5821390"/>
            <a:ext cx="6441086" cy="22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698" tIns="36698" rIns="36698" bIns="36698">
            <a:spAutoFit/>
          </a:bodyPr>
          <a:lstStyle/>
          <a:p>
            <a:pPr marL="349538" indent="-349538"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998" dirty="0">
                <a:solidFill>
                  <a:srgbClr val="333333"/>
                </a:solidFill>
                <a:cs typeface="Arial" charset="0"/>
              </a:rPr>
              <a:t>Base: Total Entrevistados </a:t>
            </a:r>
            <a:r>
              <a:rPr lang="es-ES" sz="998" dirty="0" smtClean="0">
                <a:solidFill>
                  <a:srgbClr val="333333"/>
                </a:solidFill>
                <a:cs typeface="Arial" charset="0"/>
              </a:rPr>
              <a:t>(800 casos</a:t>
            </a:r>
            <a:r>
              <a:rPr lang="es-ES" sz="998" dirty="0">
                <a:solidFill>
                  <a:srgbClr val="333333"/>
                </a:solidFill>
                <a:cs typeface="Arial" charset="0"/>
              </a:rPr>
              <a:t>)</a:t>
            </a:r>
            <a:endParaRPr lang="es-ES_tradnl" sz="998" dirty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12" name="TextBox 124"/>
          <p:cNvSpPr txBox="1"/>
          <p:nvPr/>
        </p:nvSpPr>
        <p:spPr>
          <a:xfrm>
            <a:off x="601133" y="192506"/>
            <a:ext cx="1098973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AR" sz="35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¿Qué </a:t>
            </a:r>
            <a:r>
              <a:rPr lang="es-AR" sz="35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desventajas perciben a la compra online?</a:t>
            </a:r>
            <a:endParaRPr lang="es-AR" sz="3500" dirty="0">
              <a:solidFill>
                <a:prstClr val="black">
                  <a:lumMod val="75000"/>
                  <a:lumOff val="2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0390" y="2791979"/>
            <a:ext cx="3640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0" dirty="0" smtClean="0">
              <a:latin typeface="+mn-lt"/>
            </a:endParaRPr>
          </a:p>
        </p:txBody>
      </p:sp>
      <p:cxnSp>
        <p:nvCxnSpPr>
          <p:cNvPr id="13" name="Conector recto 17"/>
          <p:cNvCxnSpPr/>
          <p:nvPr/>
        </p:nvCxnSpPr>
        <p:spPr>
          <a:xfrm>
            <a:off x="2336162" y="2287325"/>
            <a:ext cx="656894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908859" y="6433809"/>
            <a:ext cx="6096000" cy="2339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MX" sz="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 ¿Cuáles </a:t>
            </a:r>
            <a:r>
              <a:rPr lang="es-MX" sz="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dirías que son las principales desventajas de comprar online? (RM)</a:t>
            </a:r>
            <a:endParaRPr lang="es-AR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386743" y="1871523"/>
            <a:ext cx="2281382" cy="1584444"/>
            <a:chOff x="979054" y="4387273"/>
            <a:chExt cx="2281382" cy="1584444"/>
          </a:xfrm>
        </p:grpSpPr>
        <p:sp>
          <p:nvSpPr>
            <p:cNvPr id="4" name="Oval Callout 3"/>
            <p:cNvSpPr/>
            <p:nvPr/>
          </p:nvSpPr>
          <p:spPr>
            <a:xfrm>
              <a:off x="979055" y="4387273"/>
              <a:ext cx="2281381" cy="1584444"/>
            </a:xfrm>
            <a:prstGeom prst="wedgeEllipseCallout">
              <a:avLst>
                <a:gd name="adj1" fmla="val -57675"/>
                <a:gd name="adj2" fmla="val -62832"/>
              </a:avLst>
            </a:prstGeom>
            <a:solidFill>
              <a:srgbClr val="EC1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79054" y="4588857"/>
              <a:ext cx="2281381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Aún hay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espacio para </a:t>
              </a:r>
              <a:r>
                <a:rPr lang="es-AR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mejorar las </a:t>
              </a:r>
              <a:r>
                <a:rPr lang="es-AR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presentaciones </a:t>
              </a:r>
              <a:r>
                <a:rPr lang="es-AR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 productos y el proceso de </a:t>
              </a:r>
              <a:r>
                <a:rPr lang="es-AR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logística</a:t>
              </a:r>
              <a:endParaRPr lang="es-A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86742" y="3918807"/>
            <a:ext cx="2281382" cy="1584444"/>
            <a:chOff x="979054" y="4387273"/>
            <a:chExt cx="2281382" cy="1584444"/>
          </a:xfrm>
        </p:grpSpPr>
        <p:sp>
          <p:nvSpPr>
            <p:cNvPr id="21" name="Oval Callout 20"/>
            <p:cNvSpPr/>
            <p:nvPr/>
          </p:nvSpPr>
          <p:spPr>
            <a:xfrm>
              <a:off x="979055" y="4387273"/>
              <a:ext cx="2281381" cy="1584444"/>
            </a:xfrm>
            <a:prstGeom prst="wedgeEllipseCallout">
              <a:avLst>
                <a:gd name="adj1" fmla="val -40267"/>
                <a:gd name="adj2" fmla="val -59335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79054" y="4696578"/>
              <a:ext cx="228138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 desconfianza </a:t>
              </a:r>
              <a:endParaRPr lang="es-AR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 </a:t>
              </a:r>
              <a:r>
                <a:rPr lang="es-AR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 sitios y métodos de pago disminuye vs el año pasado</a:t>
              </a:r>
              <a:r>
                <a:rPr lang="es-AR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s-A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73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4"/>
          <p:cNvSpPr txBox="1"/>
          <p:nvPr/>
        </p:nvSpPr>
        <p:spPr>
          <a:xfrm>
            <a:off x="601133" y="192506"/>
            <a:ext cx="1098973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AR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los tracciona a comprar Online?</a:t>
            </a:r>
          </a:p>
        </p:txBody>
      </p:sp>
      <p:graphicFrame>
        <p:nvGraphicFramePr>
          <p:cNvPr id="130" name="Chart 129"/>
          <p:cNvGraphicFramePr/>
          <p:nvPr>
            <p:extLst>
              <p:ext uri="{D42A27DB-BD31-4B8C-83A1-F6EECF244321}">
                <p14:modId xmlns:p14="http://schemas.microsoft.com/office/powerpoint/2010/main" val="261395759"/>
              </p:ext>
            </p:extLst>
          </p:nvPr>
        </p:nvGraphicFramePr>
        <p:xfrm>
          <a:off x="747829" y="1282740"/>
          <a:ext cx="10319416" cy="336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68132"/>
              </p:ext>
            </p:extLst>
          </p:nvPr>
        </p:nvGraphicFramePr>
        <p:xfrm>
          <a:off x="1515803" y="4582524"/>
          <a:ext cx="899979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966"/>
                <a:gridCol w="1499966"/>
                <a:gridCol w="1499966"/>
                <a:gridCol w="1499966"/>
                <a:gridCol w="1499966"/>
                <a:gridCol w="14999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Cómodo para comprar </a:t>
                      </a:r>
                      <a:endParaRPr lang="es-A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Puedo comprar en cualquier momento </a:t>
                      </a:r>
                      <a:endParaRPr lang="es-A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Ahorro tiempo </a:t>
                      </a:r>
                      <a:endParaRPr lang="es-A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 fácil de realizar </a:t>
                      </a:r>
                      <a:endParaRPr lang="es-A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Puedo usar cualquier medio de pago </a:t>
                      </a:r>
                      <a:endParaRPr lang="es-A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Puedo comprar con cualquier medio de pago </a:t>
                      </a:r>
                    </a:p>
                    <a:p>
                      <a:pPr algn="ctr"/>
                      <a:endParaRPr lang="es-A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 rot="5400000">
            <a:off x="4109335" y="2114874"/>
            <a:ext cx="321034" cy="6267676"/>
          </a:xfrm>
          <a:prstGeom prst="rightBrace">
            <a:avLst>
              <a:gd name="adj1" fmla="val 8333"/>
              <a:gd name="adj2" fmla="val 49765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2615392" y="5493237"/>
            <a:ext cx="3308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EF52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85% (Es cómodo)</a:t>
            </a:r>
          </a:p>
          <a:p>
            <a:pPr algn="ctr"/>
            <a:r>
              <a:rPr lang="es-AR" sz="1600" dirty="0" smtClean="0">
                <a:solidFill>
                  <a:srgbClr val="EF52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 al 2015</a:t>
            </a:r>
            <a:endParaRPr lang="es-AR" sz="1600" dirty="0">
              <a:solidFill>
                <a:srgbClr val="EF52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6353749"/>
            <a:ext cx="6096000" cy="375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¿Indique el principal motivo por el cual compra online? (RU)</a:t>
            </a:r>
            <a:endParaRPr lang="es-AR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¿Indique por qué otros motivos compra online? (RM)</a:t>
            </a:r>
            <a:endParaRPr lang="es-AR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50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3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7113" y="1956038"/>
            <a:ext cx="3220833" cy="3057966"/>
            <a:chOff x="707113" y="1608566"/>
            <a:chExt cx="3220833" cy="3057966"/>
          </a:xfrm>
        </p:grpSpPr>
        <p:sp>
          <p:nvSpPr>
            <p:cNvPr id="71" name="TextBox 70"/>
            <p:cNvSpPr txBox="1"/>
            <p:nvPr/>
          </p:nvSpPr>
          <p:spPr>
            <a:xfrm>
              <a:off x="950197" y="1608566"/>
              <a:ext cx="2734665" cy="400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 Hombres</a:t>
              </a:r>
              <a:endParaRPr lang="es-A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07113" y="3743202"/>
              <a:ext cx="3220833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Compran Tecnología, accesorios para autos, software y deportes.</a:t>
              </a:r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529" y="2238044"/>
              <a:ext cx="1080000" cy="10800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04012" y="1956038"/>
            <a:ext cx="3220833" cy="3057966"/>
            <a:chOff x="4504012" y="1608566"/>
            <a:chExt cx="3220833" cy="3057966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428" y="2236901"/>
              <a:ext cx="1080000" cy="1082287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4747096" y="1608566"/>
              <a:ext cx="2734665" cy="400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Las Mujeres</a:t>
              </a:r>
              <a:endParaRPr lang="es-A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04012" y="3743202"/>
              <a:ext cx="3220833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Compran Turismo y </a:t>
              </a:r>
              <a:r>
                <a:rPr lang="es-A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</a:t>
              </a:r>
              <a:r>
                <a:rPr lang="es-A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ntradas a espectáculos.</a:t>
              </a:r>
              <a:endParaRPr lang="es-A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18762" y="1956038"/>
            <a:ext cx="3220833" cy="3196466"/>
            <a:chOff x="8218762" y="1608566"/>
            <a:chExt cx="3220833" cy="3196466"/>
          </a:xfrm>
        </p:grpSpPr>
        <p:grpSp>
          <p:nvGrpSpPr>
            <p:cNvPr id="136" name="135 Grupo"/>
            <p:cNvGrpSpPr/>
            <p:nvPr/>
          </p:nvGrpSpPr>
          <p:grpSpPr>
            <a:xfrm>
              <a:off x="8710716" y="2236800"/>
              <a:ext cx="2236925" cy="1082489"/>
              <a:chOff x="8480701" y="2193643"/>
              <a:chExt cx="2236925" cy="1082489"/>
            </a:xfrm>
          </p:grpSpPr>
          <p:pic>
            <p:nvPicPr>
              <p:cNvPr id="13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0701" y="2193643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132" name="Pictur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7626" y="2193844"/>
                <a:ext cx="1080000" cy="1082288"/>
              </a:xfrm>
              <a:prstGeom prst="rect">
                <a:avLst/>
              </a:prstGeom>
            </p:spPr>
          </p:pic>
        </p:grpSp>
        <p:sp>
          <p:nvSpPr>
            <p:cNvPr id="133" name="TextBox 74"/>
            <p:cNvSpPr txBox="1"/>
            <p:nvPr/>
          </p:nvSpPr>
          <p:spPr>
            <a:xfrm>
              <a:off x="8218762" y="3604703"/>
              <a:ext cx="322083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</a:t>
              </a:r>
              <a:r>
                <a:rPr lang="es-A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ompran Cosmética, Indumentaria y equipos de audio y telefonía</a:t>
              </a:r>
              <a:endParaRPr lang="es-A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5" name="TextBox 73"/>
            <p:cNvSpPr txBox="1"/>
            <p:nvPr/>
          </p:nvSpPr>
          <p:spPr>
            <a:xfrm>
              <a:off x="8461846" y="1608566"/>
              <a:ext cx="2734665" cy="400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 Millenials</a:t>
              </a:r>
              <a:endParaRPr lang="es-A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" name="Title 4"/>
          <p:cNvSpPr txBox="1">
            <a:spLocks/>
          </p:cNvSpPr>
          <p:nvPr/>
        </p:nvSpPr>
        <p:spPr>
          <a:xfrm>
            <a:off x="856628" y="401653"/>
            <a:ext cx="10515600" cy="99996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s-A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¿Quién compra qué?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3743" y="6464146"/>
            <a:ext cx="6096000" cy="2339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MX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 ¿Cuáles </a:t>
            </a:r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las siguientes categorías compraste online en los últimos 6 meses? (RM)</a:t>
            </a:r>
            <a:endParaRPr lang="es-AR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548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26204" y="961498"/>
            <a:ext cx="9539592" cy="2387600"/>
          </a:xfrm>
        </p:spPr>
        <p:txBody>
          <a:bodyPr anchor="ctr"/>
          <a:lstStyle/>
          <a:p>
            <a:r>
              <a:rPr lang="es-AR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argentinos y el e-</a:t>
            </a:r>
            <a:r>
              <a:rPr lang="es-AR" sz="4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commerce</a:t>
            </a:r>
            <a:r>
              <a:rPr lang="es-AR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AR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AR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COMPRAMOS?</a:t>
            </a:r>
            <a:endParaRPr lang="es-A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33" y="2887796"/>
            <a:ext cx="5452533" cy="35161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83600" y="6002867"/>
            <a:ext cx="448733" cy="592667"/>
          </a:xfrm>
          <a:prstGeom prst="rect">
            <a:avLst/>
          </a:prstGeom>
          <a:solidFill>
            <a:srgbClr val="6A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6AB9E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37" y="377336"/>
            <a:ext cx="914324" cy="91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44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43" y="2897918"/>
            <a:ext cx="2072469" cy="218828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418" y="2931371"/>
            <a:ext cx="2072469" cy="218828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93" y="2931371"/>
            <a:ext cx="2072469" cy="218828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70780"/>
            <a:ext cx="9144000" cy="1482512"/>
          </a:xfrm>
        </p:spPr>
        <p:txBody>
          <a:bodyPr>
            <a:normAutofit/>
          </a:bodyPr>
          <a:lstStyle/>
          <a:p>
            <a:r>
              <a:rPr lang="es-A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camino a la compra</a:t>
            </a:r>
            <a:br>
              <a:rPr lang="es-A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AR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3" y="2985793"/>
            <a:ext cx="720000" cy="720000"/>
          </a:xfrm>
          <a:prstGeom prst="rect">
            <a:avLst/>
          </a:prstGeom>
        </p:spPr>
      </p:pic>
      <p:pic>
        <p:nvPicPr>
          <p:cNvPr id="25" name="Picture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3" y="4146700"/>
            <a:ext cx="720000" cy="721524"/>
          </a:xfrm>
          <a:prstGeom prst="rect">
            <a:avLst/>
          </a:prstGeom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07" y="2376123"/>
            <a:ext cx="720000" cy="720000"/>
          </a:xfrm>
          <a:prstGeom prst="rect">
            <a:avLst/>
          </a:prstGeom>
        </p:spPr>
      </p:pic>
      <p:pic>
        <p:nvPicPr>
          <p:cNvPr id="28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07" y="3533785"/>
            <a:ext cx="720000" cy="7215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06278" y="296691"/>
            <a:ext cx="10035158" cy="7594480"/>
            <a:chOff x="1306278" y="296691"/>
            <a:chExt cx="10035158" cy="7594480"/>
          </a:xfrm>
        </p:grpSpPr>
        <p:grpSp>
          <p:nvGrpSpPr>
            <p:cNvPr id="86" name="Group 85"/>
            <p:cNvGrpSpPr/>
            <p:nvPr/>
          </p:nvGrpSpPr>
          <p:grpSpPr>
            <a:xfrm>
              <a:off x="3211993" y="4748072"/>
              <a:ext cx="6929983" cy="899090"/>
              <a:chOff x="1528523" y="3940509"/>
              <a:chExt cx="8902236" cy="1154969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528523" y="3940509"/>
                <a:ext cx="3153072" cy="11549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AR" b="1" dirty="0" smtClean="0">
                    <a:solidFill>
                      <a:srgbClr val="2A80B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Antes de la Compra</a:t>
                </a:r>
                <a:endParaRPr lang="es-AR" b="1" dirty="0">
                  <a:solidFill>
                    <a:srgbClr val="2A80B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364380" y="3940509"/>
                <a:ext cx="3153071" cy="11549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AR" b="1" dirty="0" smtClean="0">
                    <a:solidFill>
                      <a:srgbClr val="855EA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Durante la Compra</a:t>
                </a:r>
                <a:endParaRPr lang="es-AR" b="1" dirty="0">
                  <a:solidFill>
                    <a:srgbClr val="855EA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277687" y="3940509"/>
                <a:ext cx="3153072" cy="11549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AR" b="1" dirty="0" smtClean="0">
                    <a:solidFill>
                      <a:srgbClr val="DD414E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Al Final de la Compra</a:t>
                </a:r>
                <a:endParaRPr lang="es-AR" b="1" dirty="0">
                  <a:solidFill>
                    <a:srgbClr val="DD414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8" name="Group 21"/>
            <p:cNvGrpSpPr/>
            <p:nvPr/>
          </p:nvGrpSpPr>
          <p:grpSpPr>
            <a:xfrm>
              <a:off x="5007796" y="2621454"/>
              <a:ext cx="1107629" cy="794888"/>
              <a:chOff x="652314" y="1958869"/>
              <a:chExt cx="2536648" cy="1820422"/>
            </a:xfrm>
          </p:grpSpPr>
          <p:pic>
            <p:nvPicPr>
              <p:cNvPr id="19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314" y="1958869"/>
                <a:ext cx="1584003" cy="1253625"/>
              </a:xfrm>
              <a:prstGeom prst="rect">
                <a:avLst/>
              </a:prstGeom>
            </p:spPr>
          </p:pic>
          <p:pic>
            <p:nvPicPr>
              <p:cNvPr id="20" name="Picture 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6749" y="2412344"/>
                <a:ext cx="1592213" cy="1366947"/>
              </a:xfrm>
              <a:prstGeom prst="rect">
                <a:avLst/>
              </a:prstGeom>
            </p:spPr>
          </p:pic>
        </p:grpSp>
        <p:grpSp>
          <p:nvGrpSpPr>
            <p:cNvPr id="21" name="Group 28"/>
            <p:cNvGrpSpPr/>
            <p:nvPr/>
          </p:nvGrpSpPr>
          <p:grpSpPr>
            <a:xfrm>
              <a:off x="2784872" y="4534072"/>
              <a:ext cx="967708" cy="706975"/>
              <a:chOff x="3644723" y="2588423"/>
              <a:chExt cx="1891007" cy="1381507"/>
            </a:xfrm>
          </p:grpSpPr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3925738" y="2588423"/>
                <a:ext cx="1286925" cy="1099734"/>
              </a:xfrm>
              <a:custGeom>
                <a:avLst/>
                <a:gdLst>
                  <a:gd name="T0" fmla="*/ 2671 w 3795"/>
                  <a:gd name="T1" fmla="*/ 7 h 3243"/>
                  <a:gd name="T2" fmla="*/ 2465 w 3795"/>
                  <a:gd name="T3" fmla="*/ 53 h 3243"/>
                  <a:gd name="T4" fmla="*/ 2297 w 3795"/>
                  <a:gd name="T5" fmla="*/ 135 h 3243"/>
                  <a:gd name="T6" fmla="*/ 2159 w 3795"/>
                  <a:gd name="T7" fmla="*/ 235 h 3243"/>
                  <a:gd name="T8" fmla="*/ 2055 w 3795"/>
                  <a:gd name="T9" fmla="*/ 344 h 3243"/>
                  <a:gd name="T10" fmla="*/ 1951 w 3795"/>
                  <a:gd name="T11" fmla="*/ 489 h 3243"/>
                  <a:gd name="T12" fmla="*/ 1903 w 3795"/>
                  <a:gd name="T13" fmla="*/ 579 h 3243"/>
                  <a:gd name="T14" fmla="*/ 1822 w 3795"/>
                  <a:gd name="T15" fmla="*/ 445 h 3243"/>
                  <a:gd name="T16" fmla="*/ 1691 w 3795"/>
                  <a:gd name="T17" fmla="*/ 290 h 3243"/>
                  <a:gd name="T18" fmla="*/ 1568 w 3795"/>
                  <a:gd name="T19" fmla="*/ 184 h 3243"/>
                  <a:gd name="T20" fmla="*/ 1417 w 3795"/>
                  <a:gd name="T21" fmla="*/ 90 h 3243"/>
                  <a:gd name="T22" fmla="*/ 1233 w 3795"/>
                  <a:gd name="T23" fmla="*/ 26 h 3243"/>
                  <a:gd name="T24" fmla="*/ 1020 w 3795"/>
                  <a:gd name="T25" fmla="*/ 0 h 3243"/>
                  <a:gd name="T26" fmla="*/ 839 w 3795"/>
                  <a:gd name="T27" fmla="*/ 14 h 3243"/>
                  <a:gd name="T28" fmla="*/ 627 w 3795"/>
                  <a:gd name="T29" fmla="*/ 75 h 3243"/>
                  <a:gd name="T30" fmla="*/ 444 w 3795"/>
                  <a:gd name="T31" fmla="*/ 177 h 3243"/>
                  <a:gd name="T32" fmla="*/ 293 w 3795"/>
                  <a:gd name="T33" fmla="*/ 315 h 3243"/>
                  <a:gd name="T34" fmla="*/ 172 w 3795"/>
                  <a:gd name="T35" fmla="*/ 481 h 3243"/>
                  <a:gd name="T36" fmla="*/ 82 w 3795"/>
                  <a:gd name="T37" fmla="*/ 668 h 3243"/>
                  <a:gd name="T38" fmla="*/ 26 w 3795"/>
                  <a:gd name="T39" fmla="*/ 871 h 3243"/>
                  <a:gd name="T40" fmla="*/ 0 w 3795"/>
                  <a:gd name="T41" fmla="*/ 1080 h 3243"/>
                  <a:gd name="T42" fmla="*/ 5 w 3795"/>
                  <a:gd name="T43" fmla="*/ 1224 h 3243"/>
                  <a:gd name="T44" fmla="*/ 46 w 3795"/>
                  <a:gd name="T45" fmla="*/ 1404 h 3243"/>
                  <a:gd name="T46" fmla="*/ 124 w 3795"/>
                  <a:gd name="T47" fmla="*/ 1587 h 3243"/>
                  <a:gd name="T48" fmla="*/ 233 w 3795"/>
                  <a:gd name="T49" fmla="*/ 1771 h 3243"/>
                  <a:gd name="T50" fmla="*/ 366 w 3795"/>
                  <a:gd name="T51" fmla="*/ 1951 h 3243"/>
                  <a:gd name="T52" fmla="*/ 603 w 3795"/>
                  <a:gd name="T53" fmla="*/ 2215 h 3243"/>
                  <a:gd name="T54" fmla="*/ 952 w 3795"/>
                  <a:gd name="T55" fmla="*/ 2543 h 3243"/>
                  <a:gd name="T56" fmla="*/ 1301 w 3795"/>
                  <a:gd name="T57" fmla="*/ 2824 h 3243"/>
                  <a:gd name="T58" fmla="*/ 1728 w 3795"/>
                  <a:gd name="T59" fmla="*/ 3129 h 3243"/>
                  <a:gd name="T60" fmla="*/ 1985 w 3795"/>
                  <a:gd name="T61" fmla="*/ 3192 h 3243"/>
                  <a:gd name="T62" fmla="*/ 2421 w 3795"/>
                  <a:gd name="T63" fmla="*/ 2889 h 3243"/>
                  <a:gd name="T64" fmla="*/ 2762 w 3795"/>
                  <a:gd name="T65" fmla="*/ 2621 h 3243"/>
                  <a:gd name="T66" fmla="*/ 3112 w 3795"/>
                  <a:gd name="T67" fmla="*/ 2306 h 3243"/>
                  <a:gd name="T68" fmla="*/ 3395 w 3795"/>
                  <a:gd name="T69" fmla="*/ 2001 h 3243"/>
                  <a:gd name="T70" fmla="*/ 3533 w 3795"/>
                  <a:gd name="T71" fmla="*/ 1820 h 3243"/>
                  <a:gd name="T72" fmla="*/ 3647 w 3795"/>
                  <a:gd name="T73" fmla="*/ 1636 h 3243"/>
                  <a:gd name="T74" fmla="*/ 3732 w 3795"/>
                  <a:gd name="T75" fmla="*/ 1452 h 3243"/>
                  <a:gd name="T76" fmla="*/ 3783 w 3795"/>
                  <a:gd name="T77" fmla="*/ 1270 h 3243"/>
                  <a:gd name="T78" fmla="*/ 3795 w 3795"/>
                  <a:gd name="T79" fmla="*/ 1133 h 3243"/>
                  <a:gd name="T80" fmla="*/ 3780 w 3795"/>
                  <a:gd name="T81" fmla="*/ 919 h 3243"/>
                  <a:gd name="T82" fmla="*/ 3729 w 3795"/>
                  <a:gd name="T83" fmla="*/ 712 h 3243"/>
                  <a:gd name="T84" fmla="*/ 3647 w 3795"/>
                  <a:gd name="T85" fmla="*/ 521 h 3243"/>
                  <a:gd name="T86" fmla="*/ 3535 w 3795"/>
                  <a:gd name="T87" fmla="*/ 349 h 3243"/>
                  <a:gd name="T88" fmla="*/ 3390 w 3795"/>
                  <a:gd name="T89" fmla="*/ 206 h 3243"/>
                  <a:gd name="T90" fmla="*/ 3218 w 3795"/>
                  <a:gd name="T91" fmla="*/ 95 h 3243"/>
                  <a:gd name="T92" fmla="*/ 3015 w 3795"/>
                  <a:gd name="T93" fmla="*/ 26 h 3243"/>
                  <a:gd name="T94" fmla="*/ 2787 w 3795"/>
                  <a:gd name="T95" fmla="*/ 0 h 3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95" h="3243">
                    <a:moveTo>
                      <a:pt x="2787" y="0"/>
                    </a:moveTo>
                    <a:lnTo>
                      <a:pt x="2787" y="0"/>
                    </a:lnTo>
                    <a:lnTo>
                      <a:pt x="2727" y="2"/>
                    </a:lnTo>
                    <a:lnTo>
                      <a:pt x="2671" y="7"/>
                    </a:lnTo>
                    <a:lnTo>
                      <a:pt x="2617" y="14"/>
                    </a:lnTo>
                    <a:lnTo>
                      <a:pt x="2564" y="26"/>
                    </a:lnTo>
                    <a:lnTo>
                      <a:pt x="2513" y="37"/>
                    </a:lnTo>
                    <a:lnTo>
                      <a:pt x="2465" y="53"/>
                    </a:lnTo>
                    <a:lnTo>
                      <a:pt x="2421" y="72"/>
                    </a:lnTo>
                    <a:lnTo>
                      <a:pt x="2377" y="90"/>
                    </a:lnTo>
                    <a:lnTo>
                      <a:pt x="2336" y="112"/>
                    </a:lnTo>
                    <a:lnTo>
                      <a:pt x="2297" y="135"/>
                    </a:lnTo>
                    <a:lnTo>
                      <a:pt x="2259" y="158"/>
                    </a:lnTo>
                    <a:lnTo>
                      <a:pt x="2224" y="184"/>
                    </a:lnTo>
                    <a:lnTo>
                      <a:pt x="2191" y="210"/>
                    </a:lnTo>
                    <a:lnTo>
                      <a:pt x="2159" y="235"/>
                    </a:lnTo>
                    <a:lnTo>
                      <a:pt x="2130" y="262"/>
                    </a:lnTo>
                    <a:lnTo>
                      <a:pt x="2103" y="290"/>
                    </a:lnTo>
                    <a:lnTo>
                      <a:pt x="2077" y="317"/>
                    </a:lnTo>
                    <a:lnTo>
                      <a:pt x="2055" y="344"/>
                    </a:lnTo>
                    <a:lnTo>
                      <a:pt x="2033" y="370"/>
                    </a:lnTo>
                    <a:lnTo>
                      <a:pt x="2012" y="397"/>
                    </a:lnTo>
                    <a:lnTo>
                      <a:pt x="1978" y="445"/>
                    </a:lnTo>
                    <a:lnTo>
                      <a:pt x="1951" y="489"/>
                    </a:lnTo>
                    <a:lnTo>
                      <a:pt x="1929" y="527"/>
                    </a:lnTo>
                    <a:lnTo>
                      <a:pt x="1915" y="556"/>
                    </a:lnTo>
                    <a:lnTo>
                      <a:pt x="1903" y="579"/>
                    </a:lnTo>
                    <a:lnTo>
                      <a:pt x="1903" y="579"/>
                    </a:lnTo>
                    <a:lnTo>
                      <a:pt x="1890" y="556"/>
                    </a:lnTo>
                    <a:lnTo>
                      <a:pt x="1875" y="527"/>
                    </a:lnTo>
                    <a:lnTo>
                      <a:pt x="1851" y="489"/>
                    </a:lnTo>
                    <a:lnTo>
                      <a:pt x="1822" y="445"/>
                    </a:lnTo>
                    <a:lnTo>
                      <a:pt x="1784" y="397"/>
                    </a:lnTo>
                    <a:lnTo>
                      <a:pt x="1742" y="344"/>
                    </a:lnTo>
                    <a:lnTo>
                      <a:pt x="1718" y="317"/>
                    </a:lnTo>
                    <a:lnTo>
                      <a:pt x="1691" y="290"/>
                    </a:lnTo>
                    <a:lnTo>
                      <a:pt x="1663" y="262"/>
                    </a:lnTo>
                    <a:lnTo>
                      <a:pt x="1633" y="235"/>
                    </a:lnTo>
                    <a:lnTo>
                      <a:pt x="1602" y="210"/>
                    </a:lnTo>
                    <a:lnTo>
                      <a:pt x="1568" y="184"/>
                    </a:lnTo>
                    <a:lnTo>
                      <a:pt x="1532" y="158"/>
                    </a:lnTo>
                    <a:lnTo>
                      <a:pt x="1495" y="135"/>
                    </a:lnTo>
                    <a:lnTo>
                      <a:pt x="1457" y="112"/>
                    </a:lnTo>
                    <a:lnTo>
                      <a:pt x="1417" y="90"/>
                    </a:lnTo>
                    <a:lnTo>
                      <a:pt x="1372" y="72"/>
                    </a:lnTo>
                    <a:lnTo>
                      <a:pt x="1328" y="53"/>
                    </a:lnTo>
                    <a:lnTo>
                      <a:pt x="1282" y="37"/>
                    </a:lnTo>
                    <a:lnTo>
                      <a:pt x="1233" y="26"/>
                    </a:lnTo>
                    <a:lnTo>
                      <a:pt x="1183" y="14"/>
                    </a:lnTo>
                    <a:lnTo>
                      <a:pt x="1130" y="7"/>
                    </a:lnTo>
                    <a:lnTo>
                      <a:pt x="1076" y="2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959" y="2"/>
                    </a:lnTo>
                    <a:lnTo>
                      <a:pt x="897" y="7"/>
                    </a:lnTo>
                    <a:lnTo>
                      <a:pt x="839" y="14"/>
                    </a:lnTo>
                    <a:lnTo>
                      <a:pt x="783" y="26"/>
                    </a:lnTo>
                    <a:lnTo>
                      <a:pt x="729" y="39"/>
                    </a:lnTo>
                    <a:lnTo>
                      <a:pt x="678" y="56"/>
                    </a:lnTo>
                    <a:lnTo>
                      <a:pt x="627" y="75"/>
                    </a:lnTo>
                    <a:lnTo>
                      <a:pt x="579" y="97"/>
                    </a:lnTo>
                    <a:lnTo>
                      <a:pt x="531" y="121"/>
                    </a:lnTo>
                    <a:lnTo>
                      <a:pt x="487" y="148"/>
                    </a:lnTo>
                    <a:lnTo>
                      <a:pt x="444" y="177"/>
                    </a:lnTo>
                    <a:lnTo>
                      <a:pt x="404" y="210"/>
                    </a:lnTo>
                    <a:lnTo>
                      <a:pt x="364" y="242"/>
                    </a:lnTo>
                    <a:lnTo>
                      <a:pt x="327" y="278"/>
                    </a:lnTo>
                    <a:lnTo>
                      <a:pt x="293" y="315"/>
                    </a:lnTo>
                    <a:lnTo>
                      <a:pt x="259" y="354"/>
                    </a:lnTo>
                    <a:lnTo>
                      <a:pt x="228" y="395"/>
                    </a:lnTo>
                    <a:lnTo>
                      <a:pt x="199" y="438"/>
                    </a:lnTo>
                    <a:lnTo>
                      <a:pt x="172" y="481"/>
                    </a:lnTo>
                    <a:lnTo>
                      <a:pt x="146" y="527"/>
                    </a:lnTo>
                    <a:lnTo>
                      <a:pt x="123" y="573"/>
                    </a:lnTo>
                    <a:lnTo>
                      <a:pt x="102" y="620"/>
                    </a:lnTo>
                    <a:lnTo>
                      <a:pt x="82" y="668"/>
                    </a:lnTo>
                    <a:lnTo>
                      <a:pt x="65" y="717"/>
                    </a:lnTo>
                    <a:lnTo>
                      <a:pt x="49" y="769"/>
                    </a:lnTo>
                    <a:lnTo>
                      <a:pt x="36" y="818"/>
                    </a:lnTo>
                    <a:lnTo>
                      <a:pt x="26" y="871"/>
                    </a:lnTo>
                    <a:lnTo>
                      <a:pt x="15" y="922"/>
                    </a:lnTo>
                    <a:lnTo>
                      <a:pt x="9" y="975"/>
                    </a:lnTo>
                    <a:lnTo>
                      <a:pt x="3" y="1028"/>
                    </a:lnTo>
                    <a:lnTo>
                      <a:pt x="0" y="1080"/>
                    </a:lnTo>
                    <a:lnTo>
                      <a:pt x="0" y="1133"/>
                    </a:lnTo>
                    <a:lnTo>
                      <a:pt x="0" y="1133"/>
                    </a:lnTo>
                    <a:lnTo>
                      <a:pt x="2" y="1178"/>
                    </a:lnTo>
                    <a:lnTo>
                      <a:pt x="5" y="1224"/>
                    </a:lnTo>
                    <a:lnTo>
                      <a:pt x="12" y="1268"/>
                    </a:lnTo>
                    <a:lnTo>
                      <a:pt x="20" y="1312"/>
                    </a:lnTo>
                    <a:lnTo>
                      <a:pt x="32" y="1358"/>
                    </a:lnTo>
                    <a:lnTo>
                      <a:pt x="46" y="1404"/>
                    </a:lnTo>
                    <a:lnTo>
                      <a:pt x="63" y="1449"/>
                    </a:lnTo>
                    <a:lnTo>
                      <a:pt x="82" y="1495"/>
                    </a:lnTo>
                    <a:lnTo>
                      <a:pt x="102" y="1541"/>
                    </a:lnTo>
                    <a:lnTo>
                      <a:pt x="124" y="1587"/>
                    </a:lnTo>
                    <a:lnTo>
                      <a:pt x="150" y="1633"/>
                    </a:lnTo>
                    <a:lnTo>
                      <a:pt x="175" y="1679"/>
                    </a:lnTo>
                    <a:lnTo>
                      <a:pt x="203" y="1725"/>
                    </a:lnTo>
                    <a:lnTo>
                      <a:pt x="233" y="1771"/>
                    </a:lnTo>
                    <a:lnTo>
                      <a:pt x="264" y="1815"/>
                    </a:lnTo>
                    <a:lnTo>
                      <a:pt x="298" y="1861"/>
                    </a:lnTo>
                    <a:lnTo>
                      <a:pt x="332" y="1905"/>
                    </a:lnTo>
                    <a:lnTo>
                      <a:pt x="366" y="1951"/>
                    </a:lnTo>
                    <a:lnTo>
                      <a:pt x="404" y="1996"/>
                    </a:lnTo>
                    <a:lnTo>
                      <a:pt x="441" y="2040"/>
                    </a:lnTo>
                    <a:lnTo>
                      <a:pt x="519" y="2128"/>
                    </a:lnTo>
                    <a:lnTo>
                      <a:pt x="603" y="2215"/>
                    </a:lnTo>
                    <a:lnTo>
                      <a:pt x="686" y="2301"/>
                    </a:lnTo>
                    <a:lnTo>
                      <a:pt x="775" y="2382"/>
                    </a:lnTo>
                    <a:lnTo>
                      <a:pt x="863" y="2464"/>
                    </a:lnTo>
                    <a:lnTo>
                      <a:pt x="952" y="2543"/>
                    </a:lnTo>
                    <a:lnTo>
                      <a:pt x="1040" y="2618"/>
                    </a:lnTo>
                    <a:lnTo>
                      <a:pt x="1129" y="2689"/>
                    </a:lnTo>
                    <a:lnTo>
                      <a:pt x="1216" y="2759"/>
                    </a:lnTo>
                    <a:lnTo>
                      <a:pt x="1301" y="2824"/>
                    </a:lnTo>
                    <a:lnTo>
                      <a:pt x="1382" y="2887"/>
                    </a:lnTo>
                    <a:lnTo>
                      <a:pt x="1462" y="2945"/>
                    </a:lnTo>
                    <a:lnTo>
                      <a:pt x="1606" y="3047"/>
                    </a:lnTo>
                    <a:lnTo>
                      <a:pt x="1728" y="3129"/>
                    </a:lnTo>
                    <a:lnTo>
                      <a:pt x="1822" y="3192"/>
                    </a:lnTo>
                    <a:lnTo>
                      <a:pt x="1903" y="3243"/>
                    </a:lnTo>
                    <a:lnTo>
                      <a:pt x="1903" y="3243"/>
                    </a:lnTo>
                    <a:lnTo>
                      <a:pt x="1985" y="3192"/>
                    </a:lnTo>
                    <a:lnTo>
                      <a:pt x="2079" y="3131"/>
                    </a:lnTo>
                    <a:lnTo>
                      <a:pt x="2200" y="3049"/>
                    </a:lnTo>
                    <a:lnTo>
                      <a:pt x="2343" y="2946"/>
                    </a:lnTo>
                    <a:lnTo>
                      <a:pt x="2421" y="2889"/>
                    </a:lnTo>
                    <a:lnTo>
                      <a:pt x="2503" y="2827"/>
                    </a:lnTo>
                    <a:lnTo>
                      <a:pt x="2586" y="2762"/>
                    </a:lnTo>
                    <a:lnTo>
                      <a:pt x="2673" y="2693"/>
                    </a:lnTo>
                    <a:lnTo>
                      <a:pt x="2762" y="2621"/>
                    </a:lnTo>
                    <a:lnTo>
                      <a:pt x="2850" y="2546"/>
                    </a:lnTo>
                    <a:lnTo>
                      <a:pt x="2939" y="2468"/>
                    </a:lnTo>
                    <a:lnTo>
                      <a:pt x="3025" y="2388"/>
                    </a:lnTo>
                    <a:lnTo>
                      <a:pt x="3112" y="2306"/>
                    </a:lnTo>
                    <a:lnTo>
                      <a:pt x="3197" y="2221"/>
                    </a:lnTo>
                    <a:lnTo>
                      <a:pt x="3279" y="2134"/>
                    </a:lnTo>
                    <a:lnTo>
                      <a:pt x="3357" y="2045"/>
                    </a:lnTo>
                    <a:lnTo>
                      <a:pt x="3395" y="2001"/>
                    </a:lnTo>
                    <a:lnTo>
                      <a:pt x="3431" y="1956"/>
                    </a:lnTo>
                    <a:lnTo>
                      <a:pt x="3466" y="1910"/>
                    </a:lnTo>
                    <a:lnTo>
                      <a:pt x="3500" y="1866"/>
                    </a:lnTo>
                    <a:lnTo>
                      <a:pt x="3533" y="1820"/>
                    </a:lnTo>
                    <a:lnTo>
                      <a:pt x="3563" y="1774"/>
                    </a:lnTo>
                    <a:lnTo>
                      <a:pt x="3594" y="1728"/>
                    </a:lnTo>
                    <a:lnTo>
                      <a:pt x="3621" y="1682"/>
                    </a:lnTo>
                    <a:lnTo>
                      <a:pt x="3647" y="1636"/>
                    </a:lnTo>
                    <a:lnTo>
                      <a:pt x="3672" y="1590"/>
                    </a:lnTo>
                    <a:lnTo>
                      <a:pt x="3695" y="1544"/>
                    </a:lnTo>
                    <a:lnTo>
                      <a:pt x="3715" y="1498"/>
                    </a:lnTo>
                    <a:lnTo>
                      <a:pt x="3732" y="1452"/>
                    </a:lnTo>
                    <a:lnTo>
                      <a:pt x="3749" y="1406"/>
                    </a:lnTo>
                    <a:lnTo>
                      <a:pt x="3763" y="1360"/>
                    </a:lnTo>
                    <a:lnTo>
                      <a:pt x="3775" y="1314"/>
                    </a:lnTo>
                    <a:lnTo>
                      <a:pt x="3783" y="1270"/>
                    </a:lnTo>
                    <a:lnTo>
                      <a:pt x="3790" y="1224"/>
                    </a:lnTo>
                    <a:lnTo>
                      <a:pt x="3795" y="1179"/>
                    </a:lnTo>
                    <a:lnTo>
                      <a:pt x="3795" y="1133"/>
                    </a:lnTo>
                    <a:lnTo>
                      <a:pt x="3795" y="1133"/>
                    </a:lnTo>
                    <a:lnTo>
                      <a:pt x="3795" y="1080"/>
                    </a:lnTo>
                    <a:lnTo>
                      <a:pt x="3792" y="1026"/>
                    </a:lnTo>
                    <a:lnTo>
                      <a:pt x="3786" y="973"/>
                    </a:lnTo>
                    <a:lnTo>
                      <a:pt x="3780" y="919"/>
                    </a:lnTo>
                    <a:lnTo>
                      <a:pt x="3769" y="866"/>
                    </a:lnTo>
                    <a:lnTo>
                      <a:pt x="3758" y="815"/>
                    </a:lnTo>
                    <a:lnTo>
                      <a:pt x="3744" y="763"/>
                    </a:lnTo>
                    <a:lnTo>
                      <a:pt x="3729" y="712"/>
                    </a:lnTo>
                    <a:lnTo>
                      <a:pt x="3712" y="663"/>
                    </a:lnTo>
                    <a:lnTo>
                      <a:pt x="3691" y="615"/>
                    </a:lnTo>
                    <a:lnTo>
                      <a:pt x="3671" y="567"/>
                    </a:lnTo>
                    <a:lnTo>
                      <a:pt x="3647" y="521"/>
                    </a:lnTo>
                    <a:lnTo>
                      <a:pt x="3621" y="475"/>
                    </a:lnTo>
                    <a:lnTo>
                      <a:pt x="3594" y="433"/>
                    </a:lnTo>
                    <a:lnTo>
                      <a:pt x="3565" y="390"/>
                    </a:lnTo>
                    <a:lnTo>
                      <a:pt x="3535" y="349"/>
                    </a:lnTo>
                    <a:lnTo>
                      <a:pt x="3500" y="312"/>
                    </a:lnTo>
                    <a:lnTo>
                      <a:pt x="3466" y="274"/>
                    </a:lnTo>
                    <a:lnTo>
                      <a:pt x="3429" y="239"/>
                    </a:lnTo>
                    <a:lnTo>
                      <a:pt x="3390" y="206"/>
                    </a:lnTo>
                    <a:lnTo>
                      <a:pt x="3349" y="176"/>
                    </a:lnTo>
                    <a:lnTo>
                      <a:pt x="3308" y="147"/>
                    </a:lnTo>
                    <a:lnTo>
                      <a:pt x="3264" y="119"/>
                    </a:lnTo>
                    <a:lnTo>
                      <a:pt x="3218" y="95"/>
                    </a:lnTo>
                    <a:lnTo>
                      <a:pt x="3170" y="73"/>
                    </a:lnTo>
                    <a:lnTo>
                      <a:pt x="3121" y="55"/>
                    </a:lnTo>
                    <a:lnTo>
                      <a:pt x="3070" y="39"/>
                    </a:lnTo>
                    <a:lnTo>
                      <a:pt x="3015" y="26"/>
                    </a:lnTo>
                    <a:lnTo>
                      <a:pt x="2961" y="14"/>
                    </a:lnTo>
                    <a:lnTo>
                      <a:pt x="2905" y="7"/>
                    </a:lnTo>
                    <a:lnTo>
                      <a:pt x="2847" y="2"/>
                    </a:lnTo>
                    <a:lnTo>
                      <a:pt x="2787" y="0"/>
                    </a:lnTo>
                    <a:lnTo>
                      <a:pt x="278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F779A9"/>
                  </a:solidFill>
                </a:endParaRPr>
              </a:p>
            </p:txBody>
          </p:sp>
          <p:pic>
            <p:nvPicPr>
              <p:cNvPr id="23" name="Picture 32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09" t="88995" r="9222"/>
              <a:stretch/>
            </p:blipFill>
            <p:spPr>
              <a:xfrm>
                <a:off x="3644723" y="3603071"/>
                <a:ext cx="1891007" cy="36685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3" name="Group 3"/>
            <p:cNvGrpSpPr/>
            <p:nvPr/>
          </p:nvGrpSpPr>
          <p:grpSpPr>
            <a:xfrm>
              <a:off x="2783933" y="2407342"/>
              <a:ext cx="1140097" cy="812138"/>
              <a:chOff x="3119734" y="3800168"/>
              <a:chExt cx="4319209" cy="3076749"/>
            </a:xfrm>
          </p:grpSpPr>
          <p:pic>
            <p:nvPicPr>
              <p:cNvPr id="34" name="Picture 5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5326" y="4902279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35" name="Picture 5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734" y="3800168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36" name="Picture 5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43" y="4262525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37" name="Picture 5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3351" y="4262525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38" name="Picture 5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8943" y="4904331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39" name="Picture 59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9734" y="5622279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40" name="Picture 60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734" y="615691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41" name="Picture 6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9734" y="5624331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42" name="Picture 62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734" y="4904331"/>
                <a:ext cx="720000" cy="720000"/>
              </a:xfrm>
              <a:prstGeom prst="rect">
                <a:avLst/>
              </a:prstGeom>
            </p:spPr>
          </p:pic>
        </p:grpSp>
        <p:pic>
          <p:nvPicPr>
            <p:cNvPr id="49" name="Picture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337" y="2285332"/>
              <a:ext cx="617197" cy="829164"/>
            </a:xfrm>
            <a:prstGeom prst="rect">
              <a:avLst/>
            </a:prstGeom>
          </p:spPr>
        </p:pic>
        <p:grpSp>
          <p:nvGrpSpPr>
            <p:cNvPr id="60" name="59 Grupo"/>
            <p:cNvGrpSpPr/>
            <p:nvPr/>
          </p:nvGrpSpPr>
          <p:grpSpPr>
            <a:xfrm>
              <a:off x="4431860" y="2101788"/>
              <a:ext cx="294323" cy="592013"/>
              <a:chOff x="3599640" y="1457020"/>
              <a:chExt cx="206544" cy="415451"/>
            </a:xfrm>
          </p:grpSpPr>
          <p:sp>
            <p:nvSpPr>
              <p:cNvPr id="58" name="Freeform 282"/>
              <p:cNvSpPr>
                <a:spLocks noEditPoints="1"/>
              </p:cNvSpPr>
              <p:nvPr/>
            </p:nvSpPr>
            <p:spPr bwMode="auto">
              <a:xfrm>
                <a:off x="3599640" y="1457020"/>
                <a:ext cx="206544" cy="415451"/>
              </a:xfrm>
              <a:custGeom>
                <a:avLst/>
                <a:gdLst>
                  <a:gd name="T0" fmla="*/ 14 w 37"/>
                  <a:gd name="T1" fmla="*/ 62 h 77"/>
                  <a:gd name="T2" fmla="*/ 5 w 37"/>
                  <a:gd name="T3" fmla="*/ 69 h 77"/>
                  <a:gd name="T4" fmla="*/ 18 w 37"/>
                  <a:gd name="T5" fmla="*/ 77 h 77"/>
                  <a:gd name="T6" fmla="*/ 30 w 37"/>
                  <a:gd name="T7" fmla="*/ 69 h 77"/>
                  <a:gd name="T8" fmla="*/ 21 w 37"/>
                  <a:gd name="T9" fmla="*/ 62 h 77"/>
                  <a:gd name="T10" fmla="*/ 36 w 37"/>
                  <a:gd name="T11" fmla="*/ 25 h 77"/>
                  <a:gd name="T12" fmla="*/ 37 w 37"/>
                  <a:gd name="T13" fmla="*/ 19 h 77"/>
                  <a:gd name="T14" fmla="*/ 19 w 37"/>
                  <a:gd name="T15" fmla="*/ 0 h 77"/>
                  <a:gd name="T16" fmla="*/ 0 w 37"/>
                  <a:gd name="T17" fmla="*/ 19 h 77"/>
                  <a:gd name="T18" fmla="*/ 1 w 37"/>
                  <a:gd name="T19" fmla="*/ 24 h 77"/>
                  <a:gd name="T20" fmla="*/ 14 w 37"/>
                  <a:gd name="T21" fmla="*/ 62 h 77"/>
                  <a:gd name="T22" fmla="*/ 25 w 37"/>
                  <a:gd name="T23" fmla="*/ 69 h 77"/>
                  <a:gd name="T24" fmla="*/ 18 w 37"/>
                  <a:gd name="T25" fmla="*/ 74 h 77"/>
                  <a:gd name="T26" fmla="*/ 10 w 37"/>
                  <a:gd name="T27" fmla="*/ 69 h 77"/>
                  <a:gd name="T28" fmla="*/ 16 w 37"/>
                  <a:gd name="T29" fmla="*/ 65 h 77"/>
                  <a:gd name="T30" fmla="*/ 17 w 37"/>
                  <a:gd name="T31" fmla="*/ 69 h 77"/>
                  <a:gd name="T32" fmla="*/ 19 w 37"/>
                  <a:gd name="T33" fmla="*/ 65 h 77"/>
                  <a:gd name="T34" fmla="*/ 25 w 37"/>
                  <a:gd name="T35" fmla="*/ 69 h 77"/>
                  <a:gd name="T36" fmla="*/ 19 w 37"/>
                  <a:gd name="T37" fmla="*/ 7 h 77"/>
                  <a:gd name="T38" fmla="*/ 30 w 37"/>
                  <a:gd name="T39" fmla="*/ 19 h 77"/>
                  <a:gd name="T40" fmla="*/ 19 w 37"/>
                  <a:gd name="T41" fmla="*/ 30 h 77"/>
                  <a:gd name="T42" fmla="*/ 7 w 37"/>
                  <a:gd name="T43" fmla="*/ 19 h 77"/>
                  <a:gd name="T44" fmla="*/ 19 w 37"/>
                  <a:gd name="T45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" h="77">
                    <a:moveTo>
                      <a:pt x="14" y="62"/>
                    </a:moveTo>
                    <a:cubicBezTo>
                      <a:pt x="9" y="63"/>
                      <a:pt x="5" y="66"/>
                      <a:pt x="5" y="69"/>
                    </a:cubicBezTo>
                    <a:cubicBezTo>
                      <a:pt x="5" y="74"/>
                      <a:pt x="11" y="77"/>
                      <a:pt x="18" y="77"/>
                    </a:cubicBezTo>
                    <a:cubicBezTo>
                      <a:pt x="24" y="77"/>
                      <a:pt x="30" y="74"/>
                      <a:pt x="30" y="69"/>
                    </a:cubicBezTo>
                    <a:cubicBezTo>
                      <a:pt x="30" y="66"/>
                      <a:pt x="26" y="63"/>
                      <a:pt x="21" y="62"/>
                    </a:cubicBezTo>
                    <a:cubicBezTo>
                      <a:pt x="26" y="50"/>
                      <a:pt x="34" y="30"/>
                      <a:pt x="36" y="25"/>
                    </a:cubicBezTo>
                    <a:cubicBezTo>
                      <a:pt x="37" y="23"/>
                      <a:pt x="37" y="21"/>
                      <a:pt x="37" y="19"/>
                    </a:cubicBezTo>
                    <a:cubicBezTo>
                      <a:pt x="37" y="8"/>
                      <a:pt x="29" y="0"/>
                      <a:pt x="19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21"/>
                      <a:pt x="0" y="22"/>
                      <a:pt x="1" y="24"/>
                    </a:cubicBezTo>
                    <a:cubicBezTo>
                      <a:pt x="2" y="28"/>
                      <a:pt x="10" y="50"/>
                      <a:pt x="14" y="62"/>
                    </a:cubicBezTo>
                    <a:close/>
                    <a:moveTo>
                      <a:pt x="25" y="69"/>
                    </a:moveTo>
                    <a:cubicBezTo>
                      <a:pt x="25" y="72"/>
                      <a:pt x="22" y="74"/>
                      <a:pt x="18" y="74"/>
                    </a:cubicBezTo>
                    <a:cubicBezTo>
                      <a:pt x="13" y="74"/>
                      <a:pt x="10" y="72"/>
                      <a:pt x="10" y="69"/>
                    </a:cubicBezTo>
                    <a:cubicBezTo>
                      <a:pt x="10" y="67"/>
                      <a:pt x="12" y="65"/>
                      <a:pt x="16" y="65"/>
                    </a:cubicBezTo>
                    <a:cubicBezTo>
                      <a:pt x="17" y="68"/>
                      <a:pt x="17" y="69"/>
                      <a:pt x="17" y="69"/>
                    </a:cubicBezTo>
                    <a:cubicBezTo>
                      <a:pt x="17" y="69"/>
                      <a:pt x="18" y="68"/>
                      <a:pt x="19" y="65"/>
                    </a:cubicBezTo>
                    <a:cubicBezTo>
                      <a:pt x="23" y="65"/>
                      <a:pt x="25" y="67"/>
                      <a:pt x="25" y="69"/>
                    </a:cubicBezTo>
                    <a:close/>
                    <a:moveTo>
                      <a:pt x="19" y="7"/>
                    </a:moveTo>
                    <a:cubicBezTo>
                      <a:pt x="25" y="7"/>
                      <a:pt x="30" y="12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ubicBezTo>
                      <a:pt x="12" y="30"/>
                      <a:pt x="7" y="25"/>
                      <a:pt x="7" y="19"/>
                    </a:cubicBezTo>
                    <a:cubicBezTo>
                      <a:pt x="7" y="12"/>
                      <a:pt x="12" y="7"/>
                      <a:pt x="19" y="7"/>
                    </a:cubicBezTo>
                    <a:close/>
                  </a:path>
                </a:pathLst>
              </a:custGeom>
              <a:solidFill>
                <a:srgbClr val="2773B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9" name="Oval 283"/>
              <p:cNvSpPr>
                <a:spLocks noChangeArrowheads="1"/>
              </p:cNvSpPr>
              <p:nvPr/>
            </p:nvSpPr>
            <p:spPr bwMode="auto">
              <a:xfrm>
                <a:off x="3654510" y="1509278"/>
                <a:ext cx="93883" cy="94064"/>
              </a:xfrm>
              <a:prstGeom prst="ellipse">
                <a:avLst/>
              </a:prstGeom>
              <a:solidFill>
                <a:srgbClr val="2773B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pic>
          <p:nvPicPr>
            <p:cNvPr id="63" name="Picture 1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528" y="2269914"/>
              <a:ext cx="638103" cy="638103"/>
            </a:xfrm>
            <a:prstGeom prst="rect">
              <a:avLst/>
            </a:prstGeom>
          </p:spPr>
        </p:pic>
        <p:pic>
          <p:nvPicPr>
            <p:cNvPr id="64" name="Picture 5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7868" y="2750762"/>
              <a:ext cx="901701" cy="900697"/>
            </a:xfrm>
            <a:prstGeom prst="rect">
              <a:avLst/>
            </a:prstGeom>
          </p:spPr>
        </p:pic>
        <p:grpSp>
          <p:nvGrpSpPr>
            <p:cNvPr id="65" name="Group 24"/>
            <p:cNvGrpSpPr/>
            <p:nvPr/>
          </p:nvGrpSpPr>
          <p:grpSpPr>
            <a:xfrm>
              <a:off x="6371903" y="2271760"/>
              <a:ext cx="647659" cy="637085"/>
              <a:chOff x="1247384" y="3744836"/>
              <a:chExt cx="1189022" cy="1169610"/>
            </a:xfrm>
          </p:grpSpPr>
          <p:sp>
            <p:nvSpPr>
              <p:cNvPr id="66" name="Oval 25"/>
              <p:cNvSpPr/>
              <p:nvPr/>
            </p:nvSpPr>
            <p:spPr>
              <a:xfrm>
                <a:off x="1286892" y="3764932"/>
                <a:ext cx="1149514" cy="1149514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E5E5E5"/>
                  </a:solidFill>
                </a:endParaRPr>
              </a:p>
            </p:txBody>
          </p:sp>
          <p:pic>
            <p:nvPicPr>
              <p:cNvPr id="67" name="Picture 2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7384" y="3744836"/>
                <a:ext cx="1149514" cy="1149514"/>
              </a:xfrm>
              <a:prstGeom prst="rect">
                <a:avLst/>
              </a:prstGeom>
            </p:spPr>
          </p:pic>
        </p:grpSp>
        <p:grpSp>
          <p:nvGrpSpPr>
            <p:cNvPr id="68" name="Group 32"/>
            <p:cNvGrpSpPr/>
            <p:nvPr/>
          </p:nvGrpSpPr>
          <p:grpSpPr>
            <a:xfrm>
              <a:off x="7458428" y="4406138"/>
              <a:ext cx="638776" cy="640804"/>
              <a:chOff x="-259009" y="3493086"/>
              <a:chExt cx="1172714" cy="1176437"/>
            </a:xfrm>
          </p:grpSpPr>
          <p:sp>
            <p:nvSpPr>
              <p:cNvPr id="69" name="Oval 33"/>
              <p:cNvSpPr/>
              <p:nvPr/>
            </p:nvSpPr>
            <p:spPr>
              <a:xfrm>
                <a:off x="-235809" y="3520009"/>
                <a:ext cx="1149514" cy="1149514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E5E5E5"/>
                  </a:solidFill>
                </a:endParaRPr>
              </a:p>
            </p:txBody>
          </p:sp>
          <p:sp>
            <p:nvSpPr>
              <p:cNvPr id="70" name="Oval 34"/>
              <p:cNvSpPr/>
              <p:nvPr/>
            </p:nvSpPr>
            <p:spPr>
              <a:xfrm>
                <a:off x="-259009" y="3493086"/>
                <a:ext cx="1149514" cy="1149514"/>
              </a:xfrm>
              <a:prstGeom prst="ellipse">
                <a:avLst/>
              </a:prstGeom>
              <a:solidFill>
                <a:srgbClr val="3AAB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E5E5E5"/>
                  </a:solidFill>
                </a:endParaRPr>
              </a:p>
            </p:txBody>
          </p:sp>
          <p:grpSp>
            <p:nvGrpSpPr>
              <p:cNvPr id="71" name="Group 35"/>
              <p:cNvGrpSpPr/>
              <p:nvPr/>
            </p:nvGrpSpPr>
            <p:grpSpPr>
              <a:xfrm>
                <a:off x="-159329" y="3742389"/>
                <a:ext cx="950155" cy="650911"/>
                <a:chOff x="4277363" y="2238537"/>
                <a:chExt cx="3087598" cy="2115182"/>
              </a:xfrm>
            </p:grpSpPr>
            <p:pic>
              <p:nvPicPr>
                <p:cNvPr id="72" name="Picture 36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7363" y="2238537"/>
                  <a:ext cx="3087598" cy="2115182"/>
                </a:xfrm>
                <a:prstGeom prst="rect">
                  <a:avLst/>
                </a:prstGeom>
              </p:spPr>
            </p:pic>
            <p:grpSp>
              <p:nvGrpSpPr>
                <p:cNvPr id="73" name="Group 37"/>
                <p:cNvGrpSpPr/>
                <p:nvPr/>
              </p:nvGrpSpPr>
              <p:grpSpPr>
                <a:xfrm>
                  <a:off x="5085308" y="2371411"/>
                  <a:ext cx="1466217" cy="1391833"/>
                  <a:chOff x="5085308" y="2371411"/>
                  <a:chExt cx="1466217" cy="1391833"/>
                </a:xfrm>
              </p:grpSpPr>
              <p:grpSp>
                <p:nvGrpSpPr>
                  <p:cNvPr id="74" name="Group 38"/>
                  <p:cNvGrpSpPr/>
                  <p:nvPr/>
                </p:nvGrpSpPr>
                <p:grpSpPr>
                  <a:xfrm>
                    <a:off x="5085308" y="2904623"/>
                    <a:ext cx="511294" cy="498051"/>
                    <a:chOff x="3443541" y="2297471"/>
                    <a:chExt cx="378093" cy="368300"/>
                  </a:xfrm>
                </p:grpSpPr>
                <p:sp>
                  <p:nvSpPr>
                    <p:cNvPr id="84" name="Freeform 15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443541" y="2297471"/>
                      <a:ext cx="378093" cy="368300"/>
                    </a:xfrm>
                    <a:custGeom>
                      <a:avLst/>
                      <a:gdLst>
                        <a:gd name="T0" fmla="*/ 56 w 112"/>
                        <a:gd name="T1" fmla="*/ 0 h 112"/>
                        <a:gd name="T2" fmla="*/ 0 w 112"/>
                        <a:gd name="T3" fmla="*/ 56 h 112"/>
                        <a:gd name="T4" fmla="*/ 56 w 112"/>
                        <a:gd name="T5" fmla="*/ 112 h 112"/>
                        <a:gd name="T6" fmla="*/ 112 w 112"/>
                        <a:gd name="T7" fmla="*/ 56 h 112"/>
                        <a:gd name="T8" fmla="*/ 56 w 112"/>
                        <a:gd name="T9" fmla="*/ 0 h 112"/>
                        <a:gd name="T10" fmla="*/ 56 w 112"/>
                        <a:gd name="T11" fmla="*/ 105 h 112"/>
                        <a:gd name="T12" fmla="*/ 7 w 112"/>
                        <a:gd name="T13" fmla="*/ 56 h 112"/>
                        <a:gd name="T14" fmla="*/ 56 w 112"/>
                        <a:gd name="T15" fmla="*/ 6 h 112"/>
                        <a:gd name="T16" fmla="*/ 105 w 112"/>
                        <a:gd name="T17" fmla="*/ 56 h 112"/>
                        <a:gd name="T18" fmla="*/ 56 w 112"/>
                        <a:gd name="T19" fmla="*/ 105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2" h="112">
                          <a:moveTo>
                            <a:pt x="56" y="0"/>
                          </a:moveTo>
                          <a:cubicBezTo>
                            <a:pt x="25" y="0"/>
                            <a:pt x="0" y="25"/>
                            <a:pt x="0" y="56"/>
                          </a:cubicBezTo>
                          <a:cubicBezTo>
                            <a:pt x="0" y="87"/>
                            <a:pt x="25" y="112"/>
                            <a:pt x="56" y="112"/>
                          </a:cubicBezTo>
                          <a:cubicBezTo>
                            <a:pt x="87" y="112"/>
                            <a:pt x="112" y="87"/>
                            <a:pt x="112" y="56"/>
                          </a:cubicBezTo>
                          <a:cubicBezTo>
                            <a:pt x="112" y="25"/>
                            <a:pt x="87" y="0"/>
                            <a:pt x="56" y="0"/>
                          </a:cubicBezTo>
                          <a:close/>
                          <a:moveTo>
                            <a:pt x="56" y="105"/>
                          </a:moveTo>
                          <a:cubicBezTo>
                            <a:pt x="29" y="105"/>
                            <a:pt x="7" y="83"/>
                            <a:pt x="7" y="56"/>
                          </a:cubicBezTo>
                          <a:cubicBezTo>
                            <a:pt x="7" y="29"/>
                            <a:pt x="29" y="6"/>
                            <a:pt x="56" y="6"/>
                          </a:cubicBezTo>
                          <a:cubicBezTo>
                            <a:pt x="83" y="6"/>
                            <a:pt x="105" y="29"/>
                            <a:pt x="105" y="56"/>
                          </a:cubicBezTo>
                          <a:cubicBezTo>
                            <a:pt x="105" y="83"/>
                            <a:pt x="83" y="105"/>
                            <a:pt x="56" y="105"/>
                          </a:cubicBezTo>
                          <a:close/>
                        </a:path>
                      </a:pathLst>
                    </a:custGeom>
                    <a:solidFill>
                      <a:srgbClr val="DFA030"/>
                    </a:solidFill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/>
                    </a:p>
                  </p:txBody>
                </p:sp>
                <p:sp>
                  <p:nvSpPr>
                    <p:cNvPr id="85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3551492" y="2376846"/>
                      <a:ext cx="154823" cy="209550"/>
                    </a:xfrm>
                    <a:custGeom>
                      <a:avLst/>
                      <a:gdLst>
                        <a:gd name="T0" fmla="*/ 27 w 46"/>
                        <a:gd name="T1" fmla="*/ 7 h 64"/>
                        <a:gd name="T2" fmla="*/ 34 w 46"/>
                        <a:gd name="T3" fmla="*/ 10 h 64"/>
                        <a:gd name="T4" fmla="*/ 38 w 46"/>
                        <a:gd name="T5" fmla="*/ 17 h 64"/>
                        <a:gd name="T6" fmla="*/ 38 w 46"/>
                        <a:gd name="T7" fmla="*/ 18 h 64"/>
                        <a:gd name="T8" fmla="*/ 46 w 46"/>
                        <a:gd name="T9" fmla="*/ 18 h 64"/>
                        <a:gd name="T10" fmla="*/ 46 w 46"/>
                        <a:gd name="T11" fmla="*/ 17 h 64"/>
                        <a:gd name="T12" fmla="*/ 40 w 46"/>
                        <a:gd name="T13" fmla="*/ 5 h 64"/>
                        <a:gd name="T14" fmla="*/ 27 w 46"/>
                        <a:gd name="T15" fmla="*/ 0 h 64"/>
                        <a:gd name="T16" fmla="*/ 11 w 46"/>
                        <a:gd name="T17" fmla="*/ 9 h 64"/>
                        <a:gd name="T18" fmla="*/ 5 w 46"/>
                        <a:gd name="T19" fmla="*/ 23 h 64"/>
                        <a:gd name="T20" fmla="*/ 0 w 46"/>
                        <a:gd name="T21" fmla="*/ 23 h 64"/>
                        <a:gd name="T22" fmla="*/ 0 w 46"/>
                        <a:gd name="T23" fmla="*/ 30 h 64"/>
                        <a:gd name="T24" fmla="*/ 4 w 46"/>
                        <a:gd name="T25" fmla="*/ 30 h 64"/>
                        <a:gd name="T26" fmla="*/ 4 w 46"/>
                        <a:gd name="T27" fmla="*/ 32 h 64"/>
                        <a:gd name="T28" fmla="*/ 4 w 46"/>
                        <a:gd name="T29" fmla="*/ 34 h 64"/>
                        <a:gd name="T30" fmla="*/ 0 w 46"/>
                        <a:gd name="T31" fmla="*/ 34 h 64"/>
                        <a:gd name="T32" fmla="*/ 0 w 46"/>
                        <a:gd name="T33" fmla="*/ 41 h 64"/>
                        <a:gd name="T34" fmla="*/ 5 w 46"/>
                        <a:gd name="T35" fmla="*/ 41 h 64"/>
                        <a:gd name="T36" fmla="*/ 10 w 46"/>
                        <a:gd name="T37" fmla="*/ 55 h 64"/>
                        <a:gd name="T38" fmla="*/ 27 w 46"/>
                        <a:gd name="T39" fmla="*/ 64 h 64"/>
                        <a:gd name="T40" fmla="*/ 40 w 46"/>
                        <a:gd name="T41" fmla="*/ 59 h 64"/>
                        <a:gd name="T42" fmla="*/ 46 w 46"/>
                        <a:gd name="T43" fmla="*/ 46 h 64"/>
                        <a:gd name="T44" fmla="*/ 46 w 46"/>
                        <a:gd name="T45" fmla="*/ 45 h 64"/>
                        <a:gd name="T46" fmla="*/ 38 w 46"/>
                        <a:gd name="T47" fmla="*/ 45 h 64"/>
                        <a:gd name="T48" fmla="*/ 38 w 46"/>
                        <a:gd name="T49" fmla="*/ 46 h 64"/>
                        <a:gd name="T50" fmla="*/ 34 w 46"/>
                        <a:gd name="T51" fmla="*/ 54 h 64"/>
                        <a:gd name="T52" fmla="*/ 27 w 46"/>
                        <a:gd name="T53" fmla="*/ 57 h 64"/>
                        <a:gd name="T54" fmla="*/ 16 w 46"/>
                        <a:gd name="T55" fmla="*/ 50 h 64"/>
                        <a:gd name="T56" fmla="*/ 13 w 46"/>
                        <a:gd name="T57" fmla="*/ 41 h 64"/>
                        <a:gd name="T58" fmla="*/ 31 w 46"/>
                        <a:gd name="T59" fmla="*/ 41 h 64"/>
                        <a:gd name="T60" fmla="*/ 31 w 46"/>
                        <a:gd name="T61" fmla="*/ 34 h 64"/>
                        <a:gd name="T62" fmla="*/ 12 w 46"/>
                        <a:gd name="T63" fmla="*/ 34 h 64"/>
                        <a:gd name="T64" fmla="*/ 12 w 46"/>
                        <a:gd name="T65" fmla="*/ 30 h 64"/>
                        <a:gd name="T66" fmla="*/ 34 w 46"/>
                        <a:gd name="T67" fmla="*/ 30 h 64"/>
                        <a:gd name="T68" fmla="*/ 34 w 46"/>
                        <a:gd name="T69" fmla="*/ 23 h 64"/>
                        <a:gd name="T70" fmla="*/ 13 w 46"/>
                        <a:gd name="T71" fmla="*/ 23 h 64"/>
                        <a:gd name="T72" fmla="*/ 16 w 46"/>
                        <a:gd name="T73" fmla="*/ 14 h 64"/>
                        <a:gd name="T74" fmla="*/ 27 w 46"/>
                        <a:gd name="T75" fmla="*/ 7 h 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6" h="64">
                          <a:moveTo>
                            <a:pt x="27" y="7"/>
                          </a:moveTo>
                          <a:cubicBezTo>
                            <a:pt x="29" y="7"/>
                            <a:pt x="32" y="8"/>
                            <a:pt x="34" y="10"/>
                          </a:cubicBezTo>
                          <a:cubicBezTo>
                            <a:pt x="36" y="11"/>
                            <a:pt x="37" y="14"/>
                            <a:pt x="38" y="17"/>
                          </a:cubicBezTo>
                          <a:cubicBezTo>
                            <a:pt x="38" y="18"/>
                            <a:pt x="38" y="18"/>
                            <a:pt x="38" y="18"/>
                          </a:cubicBezTo>
                          <a:cubicBezTo>
                            <a:pt x="46" y="18"/>
                            <a:pt x="46" y="18"/>
                            <a:pt x="46" y="18"/>
                          </a:cubicBezTo>
                          <a:cubicBezTo>
                            <a:pt x="46" y="17"/>
                            <a:pt x="46" y="17"/>
                            <a:pt x="46" y="17"/>
                          </a:cubicBezTo>
                          <a:cubicBezTo>
                            <a:pt x="45" y="12"/>
                            <a:pt x="43" y="8"/>
                            <a:pt x="40" y="5"/>
                          </a:cubicBezTo>
                          <a:cubicBezTo>
                            <a:pt x="36" y="2"/>
                            <a:pt x="32" y="0"/>
                            <a:pt x="27" y="0"/>
                          </a:cubicBezTo>
                          <a:cubicBezTo>
                            <a:pt x="20" y="0"/>
                            <a:pt x="15" y="3"/>
                            <a:pt x="11" y="9"/>
                          </a:cubicBezTo>
                          <a:cubicBezTo>
                            <a:pt x="8" y="13"/>
                            <a:pt x="6" y="18"/>
                            <a:pt x="5" y="23"/>
                          </a:cubicBezTo>
                          <a:cubicBezTo>
                            <a:pt x="0" y="23"/>
                            <a:pt x="0" y="23"/>
                            <a:pt x="0" y="23"/>
                          </a:cubicBez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4" y="30"/>
                            <a:pt x="4" y="30"/>
                            <a:pt x="4" y="30"/>
                          </a:cubicBezTo>
                          <a:cubicBezTo>
                            <a:pt x="4" y="30"/>
                            <a:pt x="4" y="31"/>
                            <a:pt x="4" y="32"/>
                          </a:cubicBezTo>
                          <a:cubicBezTo>
                            <a:pt x="4" y="34"/>
                            <a:pt x="4" y="34"/>
                            <a:pt x="4" y="34"/>
                          </a:cubicBezTo>
                          <a:cubicBezTo>
                            <a:pt x="0" y="34"/>
                            <a:pt x="0" y="34"/>
                            <a:pt x="0" y="34"/>
                          </a:cubicBezTo>
                          <a:cubicBezTo>
                            <a:pt x="0" y="41"/>
                            <a:pt x="0" y="41"/>
                            <a:pt x="0" y="41"/>
                          </a:cubicBezTo>
                          <a:cubicBezTo>
                            <a:pt x="5" y="41"/>
                            <a:pt x="5" y="41"/>
                            <a:pt x="5" y="41"/>
                          </a:cubicBezTo>
                          <a:cubicBezTo>
                            <a:pt x="6" y="46"/>
                            <a:pt x="8" y="51"/>
                            <a:pt x="10" y="55"/>
                          </a:cubicBezTo>
                          <a:cubicBezTo>
                            <a:pt x="14" y="61"/>
                            <a:pt x="20" y="64"/>
                            <a:pt x="27" y="64"/>
                          </a:cubicBezTo>
                          <a:cubicBezTo>
                            <a:pt x="32" y="64"/>
                            <a:pt x="36" y="62"/>
                            <a:pt x="40" y="59"/>
                          </a:cubicBezTo>
                          <a:cubicBezTo>
                            <a:pt x="43" y="55"/>
                            <a:pt x="45" y="51"/>
                            <a:pt x="46" y="46"/>
                          </a:cubicBezTo>
                          <a:cubicBezTo>
                            <a:pt x="46" y="45"/>
                            <a:pt x="46" y="45"/>
                            <a:pt x="46" y="45"/>
                          </a:cubicBezTo>
                          <a:cubicBezTo>
                            <a:pt x="38" y="45"/>
                            <a:pt x="38" y="45"/>
                            <a:pt x="38" y="45"/>
                          </a:cubicBezTo>
                          <a:cubicBezTo>
                            <a:pt x="38" y="46"/>
                            <a:pt x="38" y="46"/>
                            <a:pt x="38" y="46"/>
                          </a:cubicBezTo>
                          <a:cubicBezTo>
                            <a:pt x="37" y="49"/>
                            <a:pt x="36" y="52"/>
                            <a:pt x="34" y="54"/>
                          </a:cubicBezTo>
                          <a:cubicBezTo>
                            <a:pt x="32" y="56"/>
                            <a:pt x="30" y="57"/>
                            <a:pt x="27" y="57"/>
                          </a:cubicBezTo>
                          <a:cubicBezTo>
                            <a:pt x="22" y="57"/>
                            <a:pt x="19" y="55"/>
                            <a:pt x="16" y="50"/>
                          </a:cubicBezTo>
                          <a:cubicBezTo>
                            <a:pt x="15" y="47"/>
                            <a:pt x="14" y="44"/>
                            <a:pt x="13" y="41"/>
                          </a:cubicBezTo>
                          <a:cubicBezTo>
                            <a:pt x="31" y="41"/>
                            <a:pt x="31" y="41"/>
                            <a:pt x="31" y="41"/>
                          </a:cubicBezTo>
                          <a:cubicBezTo>
                            <a:pt x="31" y="34"/>
                            <a:pt x="31" y="34"/>
                            <a:pt x="31" y="34"/>
                          </a:cubicBezTo>
                          <a:cubicBezTo>
                            <a:pt x="12" y="34"/>
                            <a:pt x="12" y="34"/>
                            <a:pt x="12" y="34"/>
                          </a:cubicBezTo>
                          <a:cubicBezTo>
                            <a:pt x="12" y="30"/>
                            <a:pt x="12" y="30"/>
                            <a:pt x="12" y="30"/>
                          </a:cubicBezTo>
                          <a:cubicBezTo>
                            <a:pt x="34" y="30"/>
                            <a:pt x="34" y="30"/>
                            <a:pt x="34" y="30"/>
                          </a:cubicBezTo>
                          <a:cubicBezTo>
                            <a:pt x="34" y="23"/>
                            <a:pt x="34" y="23"/>
                            <a:pt x="34" y="23"/>
                          </a:cubicBezTo>
                          <a:cubicBezTo>
                            <a:pt x="13" y="23"/>
                            <a:pt x="13" y="23"/>
                            <a:pt x="13" y="23"/>
                          </a:cubicBezTo>
                          <a:cubicBezTo>
                            <a:pt x="14" y="19"/>
                            <a:pt x="15" y="16"/>
                            <a:pt x="16" y="14"/>
                          </a:cubicBezTo>
                          <a:cubicBezTo>
                            <a:pt x="19" y="9"/>
                            <a:pt x="22" y="7"/>
                            <a:pt x="27" y="7"/>
                          </a:cubicBezTo>
                          <a:close/>
                        </a:path>
                      </a:pathLst>
                    </a:custGeom>
                    <a:solidFill>
                      <a:srgbClr val="DFA030"/>
                    </a:solidFill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/>
                    </a:p>
                  </p:txBody>
                </p:sp>
              </p:grpSp>
              <p:grpSp>
                <p:nvGrpSpPr>
                  <p:cNvPr id="75" name="Group 39"/>
                  <p:cNvGrpSpPr/>
                  <p:nvPr/>
                </p:nvGrpSpPr>
                <p:grpSpPr>
                  <a:xfrm>
                    <a:off x="5496250" y="2371411"/>
                    <a:ext cx="509091" cy="498051"/>
                    <a:chOff x="2730755" y="2297471"/>
                    <a:chExt cx="376464" cy="368300"/>
                  </a:xfrm>
                </p:grpSpPr>
                <p:sp>
                  <p:nvSpPr>
                    <p:cNvPr id="82" name="Freeform 16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730755" y="2297471"/>
                      <a:ext cx="376464" cy="368300"/>
                    </a:xfrm>
                    <a:custGeom>
                      <a:avLst/>
                      <a:gdLst>
                        <a:gd name="T0" fmla="*/ 56 w 112"/>
                        <a:gd name="T1" fmla="*/ 0 h 112"/>
                        <a:gd name="T2" fmla="*/ 0 w 112"/>
                        <a:gd name="T3" fmla="*/ 56 h 112"/>
                        <a:gd name="T4" fmla="*/ 56 w 112"/>
                        <a:gd name="T5" fmla="*/ 112 h 112"/>
                        <a:gd name="T6" fmla="*/ 112 w 112"/>
                        <a:gd name="T7" fmla="*/ 56 h 112"/>
                        <a:gd name="T8" fmla="*/ 56 w 112"/>
                        <a:gd name="T9" fmla="*/ 0 h 112"/>
                        <a:gd name="T10" fmla="*/ 56 w 112"/>
                        <a:gd name="T11" fmla="*/ 105 h 112"/>
                        <a:gd name="T12" fmla="*/ 6 w 112"/>
                        <a:gd name="T13" fmla="*/ 56 h 112"/>
                        <a:gd name="T14" fmla="*/ 56 w 112"/>
                        <a:gd name="T15" fmla="*/ 6 h 112"/>
                        <a:gd name="T16" fmla="*/ 105 w 112"/>
                        <a:gd name="T17" fmla="*/ 56 h 112"/>
                        <a:gd name="T18" fmla="*/ 56 w 112"/>
                        <a:gd name="T19" fmla="*/ 105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2" h="112">
                          <a:moveTo>
                            <a:pt x="56" y="0"/>
                          </a:moveTo>
                          <a:cubicBezTo>
                            <a:pt x="25" y="0"/>
                            <a:pt x="0" y="25"/>
                            <a:pt x="0" y="56"/>
                          </a:cubicBezTo>
                          <a:cubicBezTo>
                            <a:pt x="0" y="87"/>
                            <a:pt x="25" y="112"/>
                            <a:pt x="56" y="112"/>
                          </a:cubicBezTo>
                          <a:cubicBezTo>
                            <a:pt x="87" y="112"/>
                            <a:pt x="112" y="87"/>
                            <a:pt x="112" y="56"/>
                          </a:cubicBezTo>
                          <a:cubicBezTo>
                            <a:pt x="112" y="25"/>
                            <a:pt x="87" y="0"/>
                            <a:pt x="56" y="0"/>
                          </a:cubicBezTo>
                          <a:close/>
                          <a:moveTo>
                            <a:pt x="56" y="105"/>
                          </a:moveTo>
                          <a:cubicBezTo>
                            <a:pt x="29" y="105"/>
                            <a:pt x="6" y="83"/>
                            <a:pt x="6" y="56"/>
                          </a:cubicBezTo>
                          <a:cubicBezTo>
                            <a:pt x="6" y="29"/>
                            <a:pt x="29" y="6"/>
                            <a:pt x="56" y="6"/>
                          </a:cubicBezTo>
                          <a:cubicBezTo>
                            <a:pt x="83" y="6"/>
                            <a:pt x="105" y="29"/>
                            <a:pt x="105" y="56"/>
                          </a:cubicBezTo>
                          <a:cubicBezTo>
                            <a:pt x="105" y="83"/>
                            <a:pt x="83" y="105"/>
                            <a:pt x="56" y="105"/>
                          </a:cubicBezTo>
                          <a:close/>
                        </a:path>
                      </a:pathLst>
                    </a:custGeom>
                    <a:solidFill>
                      <a:srgbClr val="8EBA69"/>
                    </a:solidFill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/>
                    </a:p>
                  </p:txBody>
                </p:sp>
                <p:sp>
                  <p:nvSpPr>
                    <p:cNvPr id="83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2851405" y="2370496"/>
                      <a:ext cx="125488" cy="219075"/>
                    </a:xfrm>
                    <a:custGeom>
                      <a:avLst/>
                      <a:gdLst>
                        <a:gd name="T0" fmla="*/ 20 w 37"/>
                        <a:gd name="T1" fmla="*/ 29 h 67"/>
                        <a:gd name="T2" fmla="*/ 12 w 37"/>
                        <a:gd name="T3" fmla="*/ 26 h 67"/>
                        <a:gd name="T4" fmla="*/ 10 w 37"/>
                        <a:gd name="T5" fmla="*/ 20 h 67"/>
                        <a:gd name="T6" fmla="*/ 13 w 37"/>
                        <a:gd name="T7" fmla="*/ 15 h 67"/>
                        <a:gd name="T8" fmla="*/ 20 w 37"/>
                        <a:gd name="T9" fmla="*/ 13 h 67"/>
                        <a:gd name="T10" fmla="*/ 26 w 37"/>
                        <a:gd name="T11" fmla="*/ 15 h 67"/>
                        <a:gd name="T12" fmla="*/ 29 w 37"/>
                        <a:gd name="T13" fmla="*/ 21 h 67"/>
                        <a:gd name="T14" fmla="*/ 29 w 37"/>
                        <a:gd name="T15" fmla="*/ 22 h 67"/>
                        <a:gd name="T16" fmla="*/ 37 w 37"/>
                        <a:gd name="T17" fmla="*/ 22 h 67"/>
                        <a:gd name="T18" fmla="*/ 37 w 37"/>
                        <a:gd name="T19" fmla="*/ 21 h 67"/>
                        <a:gd name="T20" fmla="*/ 32 w 37"/>
                        <a:gd name="T21" fmla="*/ 10 h 67"/>
                        <a:gd name="T22" fmla="*/ 23 w 37"/>
                        <a:gd name="T23" fmla="*/ 7 h 67"/>
                        <a:gd name="T24" fmla="*/ 23 w 37"/>
                        <a:gd name="T25" fmla="*/ 0 h 67"/>
                        <a:gd name="T26" fmla="*/ 15 w 37"/>
                        <a:gd name="T27" fmla="*/ 0 h 67"/>
                        <a:gd name="T28" fmla="*/ 15 w 37"/>
                        <a:gd name="T29" fmla="*/ 7 h 67"/>
                        <a:gd name="T30" fmla="*/ 7 w 37"/>
                        <a:gd name="T31" fmla="*/ 10 h 67"/>
                        <a:gd name="T32" fmla="*/ 2 w 37"/>
                        <a:gd name="T33" fmla="*/ 21 h 67"/>
                        <a:gd name="T34" fmla="*/ 6 w 37"/>
                        <a:gd name="T35" fmla="*/ 30 h 67"/>
                        <a:gd name="T36" fmla="*/ 17 w 37"/>
                        <a:gd name="T37" fmla="*/ 35 h 67"/>
                        <a:gd name="T38" fmla="*/ 27 w 37"/>
                        <a:gd name="T39" fmla="*/ 39 h 67"/>
                        <a:gd name="T40" fmla="*/ 29 w 37"/>
                        <a:gd name="T41" fmla="*/ 45 h 67"/>
                        <a:gd name="T42" fmla="*/ 27 w 37"/>
                        <a:gd name="T43" fmla="*/ 51 h 67"/>
                        <a:gd name="T44" fmla="*/ 19 w 37"/>
                        <a:gd name="T45" fmla="*/ 54 h 67"/>
                        <a:gd name="T46" fmla="*/ 11 w 37"/>
                        <a:gd name="T47" fmla="*/ 51 h 67"/>
                        <a:gd name="T48" fmla="*/ 8 w 37"/>
                        <a:gd name="T49" fmla="*/ 44 h 67"/>
                        <a:gd name="T50" fmla="*/ 8 w 37"/>
                        <a:gd name="T51" fmla="*/ 44 h 67"/>
                        <a:gd name="T52" fmla="*/ 1 w 37"/>
                        <a:gd name="T53" fmla="*/ 44 h 67"/>
                        <a:gd name="T54" fmla="*/ 0 w 37"/>
                        <a:gd name="T55" fmla="*/ 46 h 67"/>
                        <a:gd name="T56" fmla="*/ 6 w 37"/>
                        <a:gd name="T57" fmla="*/ 55 h 67"/>
                        <a:gd name="T58" fmla="*/ 15 w 37"/>
                        <a:gd name="T59" fmla="*/ 60 h 67"/>
                        <a:gd name="T60" fmla="*/ 15 w 37"/>
                        <a:gd name="T61" fmla="*/ 67 h 67"/>
                        <a:gd name="T62" fmla="*/ 23 w 37"/>
                        <a:gd name="T63" fmla="*/ 67 h 67"/>
                        <a:gd name="T64" fmla="*/ 23 w 37"/>
                        <a:gd name="T65" fmla="*/ 60 h 67"/>
                        <a:gd name="T66" fmla="*/ 32 w 37"/>
                        <a:gd name="T67" fmla="*/ 56 h 67"/>
                        <a:gd name="T68" fmla="*/ 37 w 37"/>
                        <a:gd name="T69" fmla="*/ 44 h 67"/>
                        <a:gd name="T70" fmla="*/ 33 w 37"/>
                        <a:gd name="T71" fmla="*/ 35 h 67"/>
                        <a:gd name="T72" fmla="*/ 20 w 37"/>
                        <a:gd name="T73" fmla="*/ 29 h 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37" h="67">
                          <a:moveTo>
                            <a:pt x="20" y="29"/>
                          </a:moveTo>
                          <a:cubicBezTo>
                            <a:pt x="17" y="28"/>
                            <a:pt x="14" y="27"/>
                            <a:pt x="12" y="26"/>
                          </a:cubicBezTo>
                          <a:cubicBezTo>
                            <a:pt x="11" y="24"/>
                            <a:pt x="10" y="23"/>
                            <a:pt x="10" y="20"/>
                          </a:cubicBezTo>
                          <a:cubicBezTo>
                            <a:pt x="10" y="18"/>
                            <a:pt x="11" y="16"/>
                            <a:pt x="13" y="15"/>
                          </a:cubicBezTo>
                          <a:cubicBezTo>
                            <a:pt x="14" y="14"/>
                            <a:pt x="17" y="13"/>
                            <a:pt x="20" y="13"/>
                          </a:cubicBezTo>
                          <a:cubicBezTo>
                            <a:pt x="22" y="13"/>
                            <a:pt x="25" y="13"/>
                            <a:pt x="26" y="15"/>
                          </a:cubicBezTo>
                          <a:cubicBezTo>
                            <a:pt x="28" y="16"/>
                            <a:pt x="28" y="18"/>
                            <a:pt x="29" y="21"/>
                          </a:cubicBezTo>
                          <a:cubicBezTo>
                            <a:pt x="29" y="22"/>
                            <a:pt x="29" y="22"/>
                            <a:pt x="29" y="22"/>
                          </a:cubicBezTo>
                          <a:cubicBezTo>
                            <a:pt x="37" y="22"/>
                            <a:pt x="37" y="22"/>
                            <a:pt x="37" y="22"/>
                          </a:cubicBezTo>
                          <a:cubicBezTo>
                            <a:pt x="37" y="21"/>
                            <a:pt x="37" y="21"/>
                            <a:pt x="37" y="21"/>
                          </a:cubicBezTo>
                          <a:cubicBezTo>
                            <a:pt x="36" y="16"/>
                            <a:pt x="35" y="13"/>
                            <a:pt x="32" y="10"/>
                          </a:cubicBezTo>
                          <a:cubicBezTo>
                            <a:pt x="29" y="8"/>
                            <a:pt x="26" y="7"/>
                            <a:pt x="23" y="7"/>
                          </a:cubicBezTo>
                          <a:cubicBezTo>
                            <a:pt x="23" y="0"/>
                            <a:pt x="23" y="0"/>
                            <a:pt x="23" y="0"/>
                          </a:cubicBezTo>
                          <a:cubicBezTo>
                            <a:pt x="15" y="0"/>
                            <a:pt x="15" y="0"/>
                            <a:pt x="15" y="0"/>
                          </a:cubicBezTo>
                          <a:cubicBezTo>
                            <a:pt x="15" y="7"/>
                            <a:pt x="15" y="7"/>
                            <a:pt x="15" y="7"/>
                          </a:cubicBezTo>
                          <a:cubicBezTo>
                            <a:pt x="12" y="7"/>
                            <a:pt x="9" y="9"/>
                            <a:pt x="7" y="10"/>
                          </a:cubicBezTo>
                          <a:cubicBezTo>
                            <a:pt x="4" y="13"/>
                            <a:pt x="2" y="16"/>
                            <a:pt x="2" y="21"/>
                          </a:cubicBezTo>
                          <a:cubicBezTo>
                            <a:pt x="2" y="24"/>
                            <a:pt x="4" y="27"/>
                            <a:pt x="6" y="30"/>
                          </a:cubicBezTo>
                          <a:cubicBezTo>
                            <a:pt x="9" y="32"/>
                            <a:pt x="12" y="34"/>
                            <a:pt x="17" y="35"/>
                          </a:cubicBezTo>
                          <a:cubicBezTo>
                            <a:pt x="22" y="36"/>
                            <a:pt x="25" y="37"/>
                            <a:pt x="27" y="39"/>
                          </a:cubicBezTo>
                          <a:cubicBezTo>
                            <a:pt x="29" y="40"/>
                            <a:pt x="29" y="42"/>
                            <a:pt x="29" y="45"/>
                          </a:cubicBezTo>
                          <a:cubicBezTo>
                            <a:pt x="29" y="47"/>
                            <a:pt x="29" y="50"/>
                            <a:pt x="27" y="51"/>
                          </a:cubicBezTo>
                          <a:cubicBezTo>
                            <a:pt x="25" y="53"/>
                            <a:pt x="22" y="54"/>
                            <a:pt x="19" y="54"/>
                          </a:cubicBezTo>
                          <a:cubicBezTo>
                            <a:pt x="15" y="54"/>
                            <a:pt x="13" y="53"/>
                            <a:pt x="11" y="51"/>
                          </a:cubicBezTo>
                          <a:cubicBezTo>
                            <a:pt x="9" y="50"/>
                            <a:pt x="8" y="47"/>
                            <a:pt x="8" y="44"/>
                          </a:cubicBezTo>
                          <a:cubicBezTo>
                            <a:pt x="8" y="44"/>
                            <a:pt x="8" y="44"/>
                            <a:pt x="8" y="44"/>
                          </a:cubicBezTo>
                          <a:cubicBezTo>
                            <a:pt x="1" y="44"/>
                            <a:pt x="1" y="44"/>
                            <a:pt x="1" y="44"/>
                          </a:cubicBezTo>
                          <a:cubicBezTo>
                            <a:pt x="0" y="46"/>
                            <a:pt x="0" y="46"/>
                            <a:pt x="0" y="46"/>
                          </a:cubicBezTo>
                          <a:cubicBezTo>
                            <a:pt x="0" y="49"/>
                            <a:pt x="2" y="53"/>
                            <a:pt x="6" y="55"/>
                          </a:cubicBezTo>
                          <a:cubicBezTo>
                            <a:pt x="8" y="58"/>
                            <a:pt x="11" y="59"/>
                            <a:pt x="15" y="60"/>
                          </a:cubicBezTo>
                          <a:cubicBezTo>
                            <a:pt x="15" y="67"/>
                            <a:pt x="15" y="67"/>
                            <a:pt x="15" y="67"/>
                          </a:cubicBezTo>
                          <a:cubicBezTo>
                            <a:pt x="23" y="67"/>
                            <a:pt x="23" y="67"/>
                            <a:pt x="23" y="67"/>
                          </a:cubicBezTo>
                          <a:cubicBezTo>
                            <a:pt x="23" y="60"/>
                            <a:pt x="23" y="60"/>
                            <a:pt x="23" y="60"/>
                          </a:cubicBezTo>
                          <a:cubicBezTo>
                            <a:pt x="26" y="59"/>
                            <a:pt x="30" y="58"/>
                            <a:pt x="32" y="56"/>
                          </a:cubicBezTo>
                          <a:cubicBezTo>
                            <a:pt x="35" y="53"/>
                            <a:pt x="37" y="49"/>
                            <a:pt x="37" y="44"/>
                          </a:cubicBezTo>
                          <a:cubicBezTo>
                            <a:pt x="37" y="41"/>
                            <a:pt x="36" y="37"/>
                            <a:pt x="33" y="35"/>
                          </a:cubicBezTo>
                          <a:cubicBezTo>
                            <a:pt x="30" y="32"/>
                            <a:pt x="26" y="30"/>
                            <a:pt x="20" y="29"/>
                          </a:cubicBezTo>
                          <a:close/>
                        </a:path>
                      </a:pathLst>
                    </a:custGeom>
                    <a:solidFill>
                      <a:srgbClr val="8EBA69"/>
                    </a:solidFill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/>
                    </a:p>
                  </p:txBody>
                </p:sp>
              </p:grpSp>
              <p:grpSp>
                <p:nvGrpSpPr>
                  <p:cNvPr id="76" name="Group 40"/>
                  <p:cNvGrpSpPr/>
                  <p:nvPr/>
                </p:nvGrpSpPr>
                <p:grpSpPr>
                  <a:xfrm>
                    <a:off x="6040231" y="2762938"/>
                    <a:ext cx="511294" cy="498051"/>
                    <a:chOff x="4149979" y="2297471"/>
                    <a:chExt cx="378093" cy="368300"/>
                  </a:xfrm>
                </p:grpSpPr>
                <p:sp>
                  <p:nvSpPr>
                    <p:cNvPr id="80" name="Freeform 16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149979" y="2297471"/>
                      <a:ext cx="378093" cy="368300"/>
                    </a:xfrm>
                    <a:custGeom>
                      <a:avLst/>
                      <a:gdLst>
                        <a:gd name="T0" fmla="*/ 56 w 112"/>
                        <a:gd name="T1" fmla="*/ 0 h 112"/>
                        <a:gd name="T2" fmla="*/ 0 w 112"/>
                        <a:gd name="T3" fmla="*/ 56 h 112"/>
                        <a:gd name="T4" fmla="*/ 56 w 112"/>
                        <a:gd name="T5" fmla="*/ 112 h 112"/>
                        <a:gd name="T6" fmla="*/ 112 w 112"/>
                        <a:gd name="T7" fmla="*/ 56 h 112"/>
                        <a:gd name="T8" fmla="*/ 56 w 112"/>
                        <a:gd name="T9" fmla="*/ 0 h 112"/>
                        <a:gd name="T10" fmla="*/ 56 w 112"/>
                        <a:gd name="T11" fmla="*/ 105 h 112"/>
                        <a:gd name="T12" fmla="*/ 7 w 112"/>
                        <a:gd name="T13" fmla="*/ 56 h 112"/>
                        <a:gd name="T14" fmla="*/ 56 w 112"/>
                        <a:gd name="T15" fmla="*/ 6 h 112"/>
                        <a:gd name="T16" fmla="*/ 106 w 112"/>
                        <a:gd name="T17" fmla="*/ 56 h 112"/>
                        <a:gd name="T18" fmla="*/ 56 w 112"/>
                        <a:gd name="T19" fmla="*/ 105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2" h="112">
                          <a:moveTo>
                            <a:pt x="56" y="0"/>
                          </a:moveTo>
                          <a:cubicBezTo>
                            <a:pt x="25" y="0"/>
                            <a:pt x="0" y="25"/>
                            <a:pt x="0" y="56"/>
                          </a:cubicBezTo>
                          <a:cubicBezTo>
                            <a:pt x="0" y="87"/>
                            <a:pt x="25" y="112"/>
                            <a:pt x="56" y="112"/>
                          </a:cubicBezTo>
                          <a:cubicBezTo>
                            <a:pt x="87" y="112"/>
                            <a:pt x="112" y="87"/>
                            <a:pt x="112" y="56"/>
                          </a:cubicBezTo>
                          <a:cubicBezTo>
                            <a:pt x="112" y="25"/>
                            <a:pt x="87" y="0"/>
                            <a:pt x="56" y="0"/>
                          </a:cubicBezTo>
                          <a:close/>
                          <a:moveTo>
                            <a:pt x="56" y="105"/>
                          </a:moveTo>
                          <a:cubicBezTo>
                            <a:pt x="29" y="105"/>
                            <a:pt x="7" y="83"/>
                            <a:pt x="7" y="56"/>
                          </a:cubicBezTo>
                          <a:cubicBezTo>
                            <a:pt x="7" y="29"/>
                            <a:pt x="29" y="6"/>
                            <a:pt x="56" y="6"/>
                          </a:cubicBezTo>
                          <a:cubicBezTo>
                            <a:pt x="84" y="6"/>
                            <a:pt x="106" y="29"/>
                            <a:pt x="106" y="56"/>
                          </a:cubicBezTo>
                          <a:cubicBezTo>
                            <a:pt x="106" y="83"/>
                            <a:pt x="84" y="105"/>
                            <a:pt x="56" y="105"/>
                          </a:cubicBezTo>
                          <a:close/>
                        </a:path>
                      </a:pathLst>
                    </a:custGeom>
                    <a:solidFill>
                      <a:srgbClr val="F1724F"/>
                    </a:solidFill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/>
                    </a:p>
                  </p:txBody>
                </p:sp>
                <p:sp>
                  <p:nvSpPr>
                    <p:cNvPr id="81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4272216" y="2370496"/>
                      <a:ext cx="130377" cy="200025"/>
                    </a:xfrm>
                    <a:custGeom>
                      <a:avLst/>
                      <a:gdLst>
                        <a:gd name="T0" fmla="*/ 18 w 39"/>
                        <a:gd name="T1" fmla="*/ 44 h 61"/>
                        <a:gd name="T2" fmla="*/ 19 w 39"/>
                        <a:gd name="T3" fmla="*/ 35 h 61"/>
                        <a:gd name="T4" fmla="*/ 31 w 39"/>
                        <a:gd name="T5" fmla="*/ 35 h 61"/>
                        <a:gd name="T6" fmla="*/ 31 w 39"/>
                        <a:gd name="T7" fmla="*/ 28 h 61"/>
                        <a:gd name="T8" fmla="*/ 18 w 39"/>
                        <a:gd name="T9" fmla="*/ 28 h 61"/>
                        <a:gd name="T10" fmla="*/ 17 w 39"/>
                        <a:gd name="T11" fmla="*/ 19 h 61"/>
                        <a:gd name="T12" fmla="*/ 26 w 39"/>
                        <a:gd name="T13" fmla="*/ 8 h 61"/>
                        <a:gd name="T14" fmla="*/ 36 w 39"/>
                        <a:gd name="T15" fmla="*/ 11 h 61"/>
                        <a:gd name="T16" fmla="*/ 37 w 39"/>
                        <a:gd name="T17" fmla="*/ 12 h 61"/>
                        <a:gd name="T18" fmla="*/ 37 w 39"/>
                        <a:gd name="T19" fmla="*/ 3 h 61"/>
                        <a:gd name="T20" fmla="*/ 37 w 39"/>
                        <a:gd name="T21" fmla="*/ 3 h 61"/>
                        <a:gd name="T22" fmla="*/ 26 w 39"/>
                        <a:gd name="T23" fmla="*/ 0 h 61"/>
                        <a:gd name="T24" fmla="*/ 8 w 39"/>
                        <a:gd name="T25" fmla="*/ 19 h 61"/>
                        <a:gd name="T26" fmla="*/ 9 w 39"/>
                        <a:gd name="T27" fmla="*/ 28 h 61"/>
                        <a:gd name="T28" fmla="*/ 0 w 39"/>
                        <a:gd name="T29" fmla="*/ 28 h 61"/>
                        <a:gd name="T30" fmla="*/ 0 w 39"/>
                        <a:gd name="T31" fmla="*/ 35 h 61"/>
                        <a:gd name="T32" fmla="*/ 10 w 39"/>
                        <a:gd name="T33" fmla="*/ 35 h 61"/>
                        <a:gd name="T34" fmla="*/ 10 w 39"/>
                        <a:gd name="T35" fmla="*/ 40 h 61"/>
                        <a:gd name="T36" fmla="*/ 0 w 39"/>
                        <a:gd name="T37" fmla="*/ 55 h 61"/>
                        <a:gd name="T38" fmla="*/ 0 w 39"/>
                        <a:gd name="T39" fmla="*/ 56 h 61"/>
                        <a:gd name="T40" fmla="*/ 0 w 39"/>
                        <a:gd name="T41" fmla="*/ 61 h 61"/>
                        <a:gd name="T42" fmla="*/ 39 w 39"/>
                        <a:gd name="T43" fmla="*/ 61 h 61"/>
                        <a:gd name="T44" fmla="*/ 39 w 39"/>
                        <a:gd name="T45" fmla="*/ 53 h 61"/>
                        <a:gd name="T46" fmla="*/ 13 w 39"/>
                        <a:gd name="T47" fmla="*/ 53 h 61"/>
                        <a:gd name="T48" fmla="*/ 18 w 39"/>
                        <a:gd name="T49" fmla="*/ 44 h 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39" h="61">
                          <a:moveTo>
                            <a:pt x="18" y="44"/>
                          </a:moveTo>
                          <a:cubicBezTo>
                            <a:pt x="19" y="41"/>
                            <a:pt x="19" y="38"/>
                            <a:pt x="19" y="35"/>
                          </a:cubicBezTo>
                          <a:cubicBezTo>
                            <a:pt x="31" y="35"/>
                            <a:pt x="31" y="35"/>
                            <a:pt x="31" y="35"/>
                          </a:cubicBezTo>
                          <a:cubicBezTo>
                            <a:pt x="31" y="28"/>
                            <a:pt x="31" y="28"/>
                            <a:pt x="31" y="28"/>
                          </a:cubicBezTo>
                          <a:cubicBezTo>
                            <a:pt x="18" y="28"/>
                            <a:pt x="18" y="28"/>
                            <a:pt x="18" y="28"/>
                          </a:cubicBezTo>
                          <a:cubicBezTo>
                            <a:pt x="17" y="25"/>
                            <a:pt x="17" y="22"/>
                            <a:pt x="17" y="19"/>
                          </a:cubicBezTo>
                          <a:cubicBezTo>
                            <a:pt x="17" y="14"/>
                            <a:pt x="19" y="8"/>
                            <a:pt x="26" y="8"/>
                          </a:cubicBezTo>
                          <a:cubicBezTo>
                            <a:pt x="30" y="8"/>
                            <a:pt x="34" y="10"/>
                            <a:pt x="36" y="11"/>
                          </a:cubicBezTo>
                          <a:cubicBezTo>
                            <a:pt x="37" y="12"/>
                            <a:pt x="37" y="12"/>
                            <a:pt x="37" y="12"/>
                          </a:cubicBezTo>
                          <a:cubicBezTo>
                            <a:pt x="37" y="3"/>
                            <a:pt x="37" y="3"/>
                            <a:pt x="37" y="3"/>
                          </a:cubicBezTo>
                          <a:cubicBezTo>
                            <a:pt x="37" y="3"/>
                            <a:pt x="37" y="3"/>
                            <a:pt x="37" y="3"/>
                          </a:cubicBezTo>
                          <a:cubicBezTo>
                            <a:pt x="35" y="2"/>
                            <a:pt x="32" y="0"/>
                            <a:pt x="26" y="0"/>
                          </a:cubicBezTo>
                          <a:cubicBezTo>
                            <a:pt x="15" y="0"/>
                            <a:pt x="8" y="8"/>
                            <a:pt x="8" y="19"/>
                          </a:cubicBezTo>
                          <a:cubicBezTo>
                            <a:pt x="8" y="22"/>
                            <a:pt x="8" y="25"/>
                            <a:pt x="9" y="28"/>
                          </a:cubicBezTo>
                          <a:cubicBezTo>
                            <a:pt x="0" y="28"/>
                            <a:pt x="0" y="28"/>
                            <a:pt x="0" y="28"/>
                          </a:cubicBezTo>
                          <a:cubicBezTo>
                            <a:pt x="0" y="35"/>
                            <a:pt x="0" y="35"/>
                            <a:pt x="0" y="35"/>
                          </a:cubicBezTo>
                          <a:cubicBezTo>
                            <a:pt x="10" y="35"/>
                            <a:pt x="10" y="35"/>
                            <a:pt x="10" y="35"/>
                          </a:cubicBezTo>
                          <a:cubicBezTo>
                            <a:pt x="10" y="37"/>
                            <a:pt x="10" y="38"/>
                            <a:pt x="10" y="40"/>
                          </a:cubicBezTo>
                          <a:cubicBezTo>
                            <a:pt x="10" y="47"/>
                            <a:pt x="6" y="52"/>
                            <a:pt x="0" y="55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0" y="61"/>
                            <a:pt x="0" y="61"/>
                          </a:cubicBezTo>
                          <a:cubicBezTo>
                            <a:pt x="39" y="61"/>
                            <a:pt x="39" y="61"/>
                            <a:pt x="39" y="61"/>
                          </a:cubicBezTo>
                          <a:cubicBezTo>
                            <a:pt x="39" y="53"/>
                            <a:pt x="39" y="53"/>
                            <a:pt x="39" y="53"/>
                          </a:cubicBezTo>
                          <a:cubicBezTo>
                            <a:pt x="13" y="53"/>
                            <a:pt x="13" y="53"/>
                            <a:pt x="13" y="53"/>
                          </a:cubicBezTo>
                          <a:cubicBezTo>
                            <a:pt x="16" y="51"/>
                            <a:pt x="18" y="48"/>
                            <a:pt x="18" y="44"/>
                          </a:cubicBezTo>
                          <a:close/>
                        </a:path>
                      </a:pathLst>
                    </a:custGeom>
                    <a:solidFill>
                      <a:srgbClr val="F1724F"/>
                    </a:solidFill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/>
                    </a:p>
                  </p:txBody>
                </p:sp>
              </p:grpSp>
              <p:grpSp>
                <p:nvGrpSpPr>
                  <p:cNvPr id="77" name="Group 42"/>
                  <p:cNvGrpSpPr/>
                  <p:nvPr/>
                </p:nvGrpSpPr>
                <p:grpSpPr>
                  <a:xfrm>
                    <a:off x="5645719" y="3265193"/>
                    <a:ext cx="511294" cy="498051"/>
                    <a:chOff x="4853241" y="2287946"/>
                    <a:chExt cx="378093" cy="368300"/>
                  </a:xfrm>
                </p:grpSpPr>
                <p:sp>
                  <p:nvSpPr>
                    <p:cNvPr id="78" name="Freeform 16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853241" y="2287946"/>
                      <a:ext cx="378093" cy="368300"/>
                    </a:xfrm>
                    <a:custGeom>
                      <a:avLst/>
                      <a:gdLst>
                        <a:gd name="T0" fmla="*/ 56 w 112"/>
                        <a:gd name="T1" fmla="*/ 0 h 112"/>
                        <a:gd name="T2" fmla="*/ 0 w 112"/>
                        <a:gd name="T3" fmla="*/ 56 h 112"/>
                        <a:gd name="T4" fmla="*/ 56 w 112"/>
                        <a:gd name="T5" fmla="*/ 112 h 112"/>
                        <a:gd name="T6" fmla="*/ 112 w 112"/>
                        <a:gd name="T7" fmla="*/ 56 h 112"/>
                        <a:gd name="T8" fmla="*/ 56 w 112"/>
                        <a:gd name="T9" fmla="*/ 0 h 112"/>
                        <a:gd name="T10" fmla="*/ 56 w 112"/>
                        <a:gd name="T11" fmla="*/ 105 h 112"/>
                        <a:gd name="T12" fmla="*/ 7 w 112"/>
                        <a:gd name="T13" fmla="*/ 56 h 112"/>
                        <a:gd name="T14" fmla="*/ 56 w 112"/>
                        <a:gd name="T15" fmla="*/ 6 h 112"/>
                        <a:gd name="T16" fmla="*/ 105 w 112"/>
                        <a:gd name="T17" fmla="*/ 56 h 112"/>
                        <a:gd name="T18" fmla="*/ 56 w 112"/>
                        <a:gd name="T19" fmla="*/ 105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2" h="112">
                          <a:moveTo>
                            <a:pt x="56" y="0"/>
                          </a:moveTo>
                          <a:cubicBezTo>
                            <a:pt x="25" y="0"/>
                            <a:pt x="0" y="25"/>
                            <a:pt x="0" y="56"/>
                          </a:cubicBezTo>
                          <a:cubicBezTo>
                            <a:pt x="0" y="87"/>
                            <a:pt x="25" y="112"/>
                            <a:pt x="56" y="112"/>
                          </a:cubicBezTo>
                          <a:cubicBezTo>
                            <a:pt x="87" y="112"/>
                            <a:pt x="112" y="87"/>
                            <a:pt x="112" y="56"/>
                          </a:cubicBezTo>
                          <a:cubicBezTo>
                            <a:pt x="112" y="25"/>
                            <a:pt x="87" y="0"/>
                            <a:pt x="56" y="0"/>
                          </a:cubicBezTo>
                          <a:close/>
                          <a:moveTo>
                            <a:pt x="56" y="105"/>
                          </a:moveTo>
                          <a:cubicBezTo>
                            <a:pt x="29" y="105"/>
                            <a:pt x="7" y="83"/>
                            <a:pt x="7" y="56"/>
                          </a:cubicBezTo>
                          <a:cubicBezTo>
                            <a:pt x="7" y="29"/>
                            <a:pt x="29" y="6"/>
                            <a:pt x="56" y="6"/>
                          </a:cubicBezTo>
                          <a:cubicBezTo>
                            <a:pt x="83" y="6"/>
                            <a:pt x="105" y="29"/>
                            <a:pt x="105" y="56"/>
                          </a:cubicBezTo>
                          <a:cubicBezTo>
                            <a:pt x="105" y="83"/>
                            <a:pt x="83" y="105"/>
                            <a:pt x="56" y="105"/>
                          </a:cubicBezTo>
                          <a:close/>
                        </a:path>
                      </a:pathLst>
                    </a:custGeom>
                    <a:solidFill>
                      <a:srgbClr val="518CD6"/>
                    </a:solidFill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/>
                    </a:p>
                  </p:txBody>
                </p:sp>
                <p:sp>
                  <p:nvSpPr>
                    <p:cNvPr id="79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4961192" y="2380021"/>
                      <a:ext cx="156452" cy="196850"/>
                    </a:xfrm>
                    <a:custGeom>
                      <a:avLst/>
                      <a:gdLst>
                        <a:gd name="T0" fmla="*/ 36 w 46"/>
                        <a:gd name="T1" fmla="*/ 0 h 60"/>
                        <a:gd name="T2" fmla="*/ 25 w 46"/>
                        <a:gd name="T3" fmla="*/ 20 h 60"/>
                        <a:gd name="T4" fmla="*/ 23 w 46"/>
                        <a:gd name="T5" fmla="*/ 25 h 60"/>
                        <a:gd name="T6" fmla="*/ 21 w 46"/>
                        <a:gd name="T7" fmla="*/ 21 h 60"/>
                        <a:gd name="T8" fmla="*/ 9 w 46"/>
                        <a:gd name="T9" fmla="*/ 0 h 60"/>
                        <a:gd name="T10" fmla="*/ 0 w 46"/>
                        <a:gd name="T11" fmla="*/ 0 h 60"/>
                        <a:gd name="T12" fmla="*/ 16 w 46"/>
                        <a:gd name="T13" fmla="*/ 28 h 60"/>
                        <a:gd name="T14" fmla="*/ 3 w 46"/>
                        <a:gd name="T15" fmla="*/ 28 h 60"/>
                        <a:gd name="T16" fmla="*/ 3 w 46"/>
                        <a:gd name="T17" fmla="*/ 35 h 60"/>
                        <a:gd name="T18" fmla="*/ 19 w 46"/>
                        <a:gd name="T19" fmla="*/ 35 h 60"/>
                        <a:gd name="T20" fmla="*/ 19 w 46"/>
                        <a:gd name="T21" fmla="*/ 40 h 60"/>
                        <a:gd name="T22" fmla="*/ 3 w 46"/>
                        <a:gd name="T23" fmla="*/ 40 h 60"/>
                        <a:gd name="T24" fmla="*/ 3 w 46"/>
                        <a:gd name="T25" fmla="*/ 47 h 60"/>
                        <a:gd name="T26" fmla="*/ 19 w 46"/>
                        <a:gd name="T27" fmla="*/ 47 h 60"/>
                        <a:gd name="T28" fmla="*/ 19 w 46"/>
                        <a:gd name="T29" fmla="*/ 60 h 60"/>
                        <a:gd name="T30" fmla="*/ 27 w 46"/>
                        <a:gd name="T31" fmla="*/ 60 h 60"/>
                        <a:gd name="T32" fmla="*/ 27 w 46"/>
                        <a:gd name="T33" fmla="*/ 47 h 60"/>
                        <a:gd name="T34" fmla="*/ 43 w 46"/>
                        <a:gd name="T35" fmla="*/ 47 h 60"/>
                        <a:gd name="T36" fmla="*/ 43 w 46"/>
                        <a:gd name="T37" fmla="*/ 40 h 60"/>
                        <a:gd name="T38" fmla="*/ 27 w 46"/>
                        <a:gd name="T39" fmla="*/ 40 h 60"/>
                        <a:gd name="T40" fmla="*/ 27 w 46"/>
                        <a:gd name="T41" fmla="*/ 35 h 60"/>
                        <a:gd name="T42" fmla="*/ 43 w 46"/>
                        <a:gd name="T43" fmla="*/ 35 h 60"/>
                        <a:gd name="T44" fmla="*/ 43 w 46"/>
                        <a:gd name="T45" fmla="*/ 28 h 60"/>
                        <a:gd name="T46" fmla="*/ 30 w 46"/>
                        <a:gd name="T47" fmla="*/ 28 h 60"/>
                        <a:gd name="T48" fmla="*/ 46 w 46"/>
                        <a:gd name="T49" fmla="*/ 0 h 60"/>
                        <a:gd name="T50" fmla="*/ 36 w 46"/>
                        <a:gd name="T51" fmla="*/ 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6" h="60">
                          <a:moveTo>
                            <a:pt x="36" y="0"/>
                          </a:moveTo>
                          <a:cubicBezTo>
                            <a:pt x="25" y="20"/>
                            <a:pt x="25" y="20"/>
                            <a:pt x="25" y="20"/>
                          </a:cubicBezTo>
                          <a:cubicBezTo>
                            <a:pt x="24" y="22"/>
                            <a:pt x="23" y="24"/>
                            <a:pt x="23" y="25"/>
                          </a:cubicBezTo>
                          <a:cubicBezTo>
                            <a:pt x="22" y="24"/>
                            <a:pt x="21" y="22"/>
                            <a:pt x="21" y="21"/>
                          </a:cubicBezTo>
                          <a:cubicBezTo>
                            <a:pt x="9" y="0"/>
                            <a:pt x="9" y="0"/>
                            <a:pt x="9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6" y="28"/>
                            <a:pt x="16" y="28"/>
                            <a:pt x="16" y="28"/>
                          </a:cubicBezTo>
                          <a:cubicBezTo>
                            <a:pt x="3" y="28"/>
                            <a:pt x="3" y="28"/>
                            <a:pt x="3" y="28"/>
                          </a:cubicBezTo>
                          <a:cubicBezTo>
                            <a:pt x="3" y="35"/>
                            <a:pt x="3" y="35"/>
                            <a:pt x="3" y="35"/>
                          </a:cubicBezTo>
                          <a:cubicBezTo>
                            <a:pt x="19" y="35"/>
                            <a:pt x="19" y="35"/>
                            <a:pt x="19" y="35"/>
                          </a:cubicBezTo>
                          <a:cubicBezTo>
                            <a:pt x="19" y="40"/>
                            <a:pt x="19" y="40"/>
                            <a:pt x="19" y="40"/>
                          </a:cubicBezTo>
                          <a:cubicBezTo>
                            <a:pt x="3" y="40"/>
                            <a:pt x="3" y="40"/>
                            <a:pt x="3" y="40"/>
                          </a:cubicBezTo>
                          <a:cubicBezTo>
                            <a:pt x="3" y="47"/>
                            <a:pt x="3" y="47"/>
                            <a:pt x="3" y="47"/>
                          </a:cubicBezTo>
                          <a:cubicBezTo>
                            <a:pt x="19" y="47"/>
                            <a:pt x="19" y="47"/>
                            <a:pt x="19" y="47"/>
                          </a:cubicBezTo>
                          <a:cubicBezTo>
                            <a:pt x="19" y="60"/>
                            <a:pt x="19" y="60"/>
                            <a:pt x="19" y="60"/>
                          </a:cubicBezTo>
                          <a:cubicBezTo>
                            <a:pt x="27" y="60"/>
                            <a:pt x="27" y="60"/>
                            <a:pt x="27" y="60"/>
                          </a:cubicBezTo>
                          <a:cubicBezTo>
                            <a:pt x="27" y="47"/>
                            <a:pt x="27" y="47"/>
                            <a:pt x="27" y="47"/>
                          </a:cubicBezTo>
                          <a:cubicBezTo>
                            <a:pt x="43" y="47"/>
                            <a:pt x="43" y="47"/>
                            <a:pt x="43" y="47"/>
                          </a:cubicBezTo>
                          <a:cubicBezTo>
                            <a:pt x="43" y="40"/>
                            <a:pt x="43" y="40"/>
                            <a:pt x="43" y="40"/>
                          </a:cubicBezTo>
                          <a:cubicBezTo>
                            <a:pt x="27" y="40"/>
                            <a:pt x="27" y="40"/>
                            <a:pt x="27" y="40"/>
                          </a:cubicBezTo>
                          <a:cubicBezTo>
                            <a:pt x="27" y="35"/>
                            <a:pt x="27" y="35"/>
                            <a:pt x="27" y="35"/>
                          </a:cubicBezTo>
                          <a:cubicBezTo>
                            <a:pt x="43" y="35"/>
                            <a:pt x="43" y="35"/>
                            <a:pt x="43" y="35"/>
                          </a:cubicBezTo>
                          <a:cubicBezTo>
                            <a:pt x="43" y="28"/>
                            <a:pt x="43" y="28"/>
                            <a:pt x="43" y="28"/>
                          </a:cubicBezTo>
                          <a:cubicBezTo>
                            <a:pt x="30" y="28"/>
                            <a:pt x="30" y="28"/>
                            <a:pt x="30" y="28"/>
                          </a:cubicBezTo>
                          <a:cubicBezTo>
                            <a:pt x="46" y="0"/>
                            <a:pt x="46" y="0"/>
                            <a:pt x="46" y="0"/>
                          </a:cubicBez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518CD6"/>
                    </a:solidFill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MX"/>
                    </a:p>
                  </p:txBody>
                </p:sp>
              </p:grpSp>
            </p:grpSp>
          </p:grpSp>
        </p:grpSp>
        <p:cxnSp>
          <p:nvCxnSpPr>
            <p:cNvPr id="88" name="87 Conector recto"/>
            <p:cNvCxnSpPr/>
            <p:nvPr/>
          </p:nvCxnSpPr>
          <p:spPr>
            <a:xfrm flipV="1">
              <a:off x="1734224" y="2979689"/>
              <a:ext cx="1119352" cy="29954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 flipH="1" flipV="1">
              <a:off x="1901632" y="3732683"/>
              <a:ext cx="1040524" cy="75674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>
              <a:off x="1807794" y="3541997"/>
              <a:ext cx="1755228" cy="47822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flipH="1">
              <a:off x="3788993" y="2490961"/>
              <a:ext cx="672667" cy="1155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Conector recto"/>
            <p:cNvCxnSpPr/>
            <p:nvPr/>
          </p:nvCxnSpPr>
          <p:spPr>
            <a:xfrm flipH="1" flipV="1">
              <a:off x="3783739" y="2963898"/>
              <a:ext cx="362610" cy="28380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99 Conector recto"/>
            <p:cNvCxnSpPr/>
            <p:nvPr/>
          </p:nvCxnSpPr>
          <p:spPr>
            <a:xfrm flipH="1" flipV="1">
              <a:off x="4682373" y="2422644"/>
              <a:ext cx="321808" cy="15945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102 Conector recto"/>
            <p:cNvCxnSpPr>
              <a:endCxn id="19" idx="1"/>
            </p:cNvCxnSpPr>
            <p:nvPr/>
          </p:nvCxnSpPr>
          <p:spPr>
            <a:xfrm flipV="1">
              <a:off x="2127085" y="2895152"/>
              <a:ext cx="2880711" cy="51826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 flipH="1" flipV="1">
              <a:off x="5605048" y="3345748"/>
              <a:ext cx="340479" cy="27884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112 Conector recto"/>
            <p:cNvCxnSpPr/>
            <p:nvPr/>
          </p:nvCxnSpPr>
          <p:spPr>
            <a:xfrm flipH="1">
              <a:off x="3610318" y="4534072"/>
              <a:ext cx="426095" cy="27439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113 Conector recto"/>
            <p:cNvCxnSpPr/>
            <p:nvPr/>
          </p:nvCxnSpPr>
          <p:spPr>
            <a:xfrm flipH="1" flipV="1">
              <a:off x="3069010" y="3120464"/>
              <a:ext cx="178698" cy="139851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117 Conector recto"/>
            <p:cNvCxnSpPr/>
            <p:nvPr/>
          </p:nvCxnSpPr>
          <p:spPr>
            <a:xfrm flipH="1">
              <a:off x="5926914" y="2728925"/>
              <a:ext cx="395070" cy="896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120 Arco"/>
            <p:cNvSpPr/>
            <p:nvPr/>
          </p:nvSpPr>
          <p:spPr>
            <a:xfrm rot="18634391">
              <a:off x="1189786" y="1754812"/>
              <a:ext cx="6252851" cy="6019868"/>
            </a:xfrm>
            <a:prstGeom prst="arc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2" name="121 Arco"/>
            <p:cNvSpPr/>
            <p:nvPr/>
          </p:nvSpPr>
          <p:spPr>
            <a:xfrm rot="3097758" flipV="1">
              <a:off x="3312250" y="-318390"/>
              <a:ext cx="5426499" cy="6656661"/>
            </a:xfrm>
            <a:prstGeom prst="arc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23" name="122 Conector recto"/>
            <p:cNvCxnSpPr/>
            <p:nvPr/>
          </p:nvCxnSpPr>
          <p:spPr>
            <a:xfrm flipH="1" flipV="1">
              <a:off x="8292674" y="2958969"/>
              <a:ext cx="293315" cy="34633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24 Conector recto"/>
            <p:cNvCxnSpPr/>
            <p:nvPr/>
          </p:nvCxnSpPr>
          <p:spPr>
            <a:xfrm flipV="1">
              <a:off x="9050345" y="2810153"/>
              <a:ext cx="111607" cy="47559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127 Conector recto"/>
            <p:cNvCxnSpPr/>
            <p:nvPr/>
          </p:nvCxnSpPr>
          <p:spPr>
            <a:xfrm flipH="1" flipV="1">
              <a:off x="7026180" y="2496216"/>
              <a:ext cx="588676" cy="26453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130 Arco"/>
            <p:cNvSpPr/>
            <p:nvPr/>
          </p:nvSpPr>
          <p:spPr>
            <a:xfrm rot="19333054">
              <a:off x="5887907" y="1698886"/>
              <a:ext cx="5453529" cy="5250329"/>
            </a:xfrm>
            <a:prstGeom prst="arc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32" name="131 Conector recto"/>
            <p:cNvCxnSpPr/>
            <p:nvPr/>
          </p:nvCxnSpPr>
          <p:spPr>
            <a:xfrm flipH="1">
              <a:off x="7789537" y="3897645"/>
              <a:ext cx="362607" cy="472966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9 Arco"/>
          <p:cNvSpPr/>
          <p:nvPr/>
        </p:nvSpPr>
        <p:spPr>
          <a:xfrm rot="2700000" flipV="1">
            <a:off x="4576952" y="2961594"/>
            <a:ext cx="1596376" cy="143739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9" name="10 Arco"/>
          <p:cNvSpPr/>
          <p:nvPr/>
        </p:nvSpPr>
        <p:spPr>
          <a:xfrm rot="18900000">
            <a:off x="6940970" y="3317311"/>
            <a:ext cx="1596376" cy="143739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06" name="104 Conector recto"/>
          <p:cNvCxnSpPr/>
          <p:nvPr/>
        </p:nvCxnSpPr>
        <p:spPr>
          <a:xfrm flipH="1" flipV="1">
            <a:off x="7220488" y="4138228"/>
            <a:ext cx="340479" cy="27884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336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7" grpId="0" animBg="1"/>
      <p:bldP spid="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514" y="3940510"/>
            <a:ext cx="3153072" cy="1154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rgbClr val="2A80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Antes de la Compra</a:t>
            </a:r>
            <a:endParaRPr lang="es-AR" b="1" dirty="0">
              <a:solidFill>
                <a:srgbClr val="2A80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34" y="2093677"/>
            <a:ext cx="2072469" cy="21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36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5090" y="150957"/>
            <a:ext cx="8720164" cy="760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r>
              <a:rPr lang="es-AR" sz="2800" dirty="0" smtClean="0">
                <a:solidFill>
                  <a:srgbClr val="3E45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el momento de </a:t>
            </a:r>
            <a:r>
              <a:rPr lang="es-AR" sz="2800" dirty="0" smtClean="0">
                <a:solidFill>
                  <a:srgbClr val="C500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búsqueda de información</a:t>
            </a:r>
            <a:r>
              <a:rPr lang="es-AR" sz="2800" dirty="0" smtClean="0">
                <a:solidFill>
                  <a:srgbClr val="3E45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s-AR" sz="2800" dirty="0">
              <a:solidFill>
                <a:srgbClr val="3E454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645" y="3255483"/>
            <a:ext cx="2880680" cy="7609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s-AR" sz="4000" b="1" dirty="0" smtClean="0">
                <a:solidFill>
                  <a:srgbClr val="F791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90%</a:t>
            </a:r>
          </a:p>
          <a:p>
            <a:pPr algn="ctr"/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 Buscadores</a:t>
            </a:r>
            <a:endParaRPr lang="es-AR" sz="2000" dirty="0" smtClean="0">
              <a:solidFill>
                <a:srgbClr val="C5001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99985" y="3097932"/>
            <a:ext cx="2880680" cy="7609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s-AR" sz="4000" b="1" dirty="0" smtClean="0">
                <a:solidFill>
                  <a:srgbClr val="F791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53%</a:t>
            </a:r>
          </a:p>
          <a:p>
            <a:pPr algn="ctr"/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 a la Web del Fabricante </a:t>
            </a:r>
            <a:endParaRPr lang="es-AR" sz="4000" dirty="0">
              <a:solidFill>
                <a:srgbClr val="3EB1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18691" y="4352876"/>
            <a:ext cx="2880680" cy="7609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s-AR" sz="4000" b="1" dirty="0" smtClean="0">
                <a:solidFill>
                  <a:srgbClr val="F791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54%</a:t>
            </a:r>
          </a:p>
          <a:p>
            <a:pPr algn="ctr"/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 a la Web Minorista/del </a:t>
            </a:r>
            <a:r>
              <a:rPr lang="es-A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retailer</a:t>
            </a:r>
            <a:endParaRPr lang="es-A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AR" sz="4000" dirty="0">
              <a:solidFill>
                <a:srgbClr val="F7911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54802" y="4238267"/>
            <a:ext cx="2880680" cy="11134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s-AR" sz="4000" b="1" dirty="0" smtClean="0">
                <a:solidFill>
                  <a:srgbClr val="F791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50%</a:t>
            </a:r>
          </a:p>
          <a:p>
            <a:pPr algn="ctr"/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 sitios especializados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-715685" y="1594586"/>
            <a:ext cx="8720164" cy="760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s-AR" sz="3000" b="1" dirty="0" smtClean="0">
                <a:solidFill>
                  <a:srgbClr val="F791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Buscaron?</a:t>
            </a:r>
            <a:endParaRPr lang="es-AR" sz="3000" b="1" dirty="0">
              <a:solidFill>
                <a:srgbClr val="F7911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-664765" y="1903815"/>
            <a:ext cx="8720164" cy="760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s-AR" sz="2000" dirty="0" smtClean="0">
                <a:solidFill>
                  <a:srgbClr val="3E45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búsqueda fue principalmente online</a:t>
            </a:r>
            <a:endParaRPr lang="es-AR" sz="2000" dirty="0">
              <a:solidFill>
                <a:srgbClr val="3E454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50" y="1317679"/>
            <a:ext cx="2981435" cy="200020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290990" y="1986409"/>
            <a:ext cx="18120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dirty="0" smtClean="0"/>
              <a:t>www.tienda</a:t>
            </a:r>
            <a:endParaRPr lang="es-AR" sz="900" dirty="0"/>
          </a:p>
        </p:txBody>
      </p:sp>
      <p:sp>
        <p:nvSpPr>
          <p:cNvPr id="51" name="50 Arco"/>
          <p:cNvSpPr/>
          <p:nvPr/>
        </p:nvSpPr>
        <p:spPr>
          <a:xfrm rot="2700000" flipV="1">
            <a:off x="6746545" y="-1153724"/>
            <a:ext cx="4180225" cy="230761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7207639" y="3124806"/>
            <a:ext cx="2880680" cy="11134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s-AR" sz="4000" b="1" dirty="0" smtClean="0">
                <a:solidFill>
                  <a:srgbClr val="F791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47%</a:t>
            </a:r>
          </a:p>
          <a:p>
            <a:pPr algn="ctr"/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 en redes Sociales</a:t>
            </a:r>
          </a:p>
          <a:p>
            <a:pPr algn="ctr"/>
            <a:endParaRPr lang="es-AR" sz="4000" dirty="0">
              <a:solidFill>
                <a:srgbClr val="EF52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319" y="-37397"/>
            <a:ext cx="2072469" cy="2188283"/>
          </a:xfrm>
          <a:prstGeom prst="rect">
            <a:avLst/>
          </a:prstGeom>
        </p:spPr>
      </p:pic>
      <p:sp>
        <p:nvSpPr>
          <p:cNvPr id="46" name="9 Arco"/>
          <p:cNvSpPr/>
          <p:nvPr/>
        </p:nvSpPr>
        <p:spPr>
          <a:xfrm rot="2700000" flipH="1">
            <a:off x="11393812" y="553716"/>
            <a:ext cx="1596376" cy="143739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" name="9 Arco"/>
          <p:cNvSpPr/>
          <p:nvPr/>
        </p:nvSpPr>
        <p:spPr>
          <a:xfrm rot="18900000" flipH="1">
            <a:off x="10726357" y="-818864"/>
            <a:ext cx="1596376" cy="143739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angle 20"/>
          <p:cNvSpPr/>
          <p:nvPr/>
        </p:nvSpPr>
        <p:spPr>
          <a:xfrm>
            <a:off x="3248819" y="6371865"/>
            <a:ext cx="6096000" cy="3754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2806065" algn="ctr"/>
              </a:tabLst>
            </a:pPr>
            <a:r>
              <a:rPr lang="es-MX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¿Cuáles </a:t>
            </a:r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estos sitios o apps usaste para realizar la búsqueda la última vez que compraste [INSERTAR CATEGORIA P9)? </a:t>
            </a:r>
            <a:r>
              <a:rPr lang="es-MX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</a:t>
            </a:r>
            <a:endParaRPr lang="es-AR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731225" y="4129751"/>
            <a:ext cx="1968136" cy="1968134"/>
          </a:xfrm>
          <a:prstGeom prst="ellipse">
            <a:avLst/>
          </a:prstGeom>
          <a:solidFill>
            <a:srgbClr val="EC1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618010" y="4763022"/>
            <a:ext cx="2185854" cy="756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s-A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AR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32%</a:t>
            </a:r>
          </a:p>
          <a:p>
            <a:pPr algn="ctr"/>
            <a:r>
              <a:rPr lang="es-AR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También buscó </a:t>
            </a:r>
            <a:r>
              <a:rPr lang="es-AR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 offline</a:t>
            </a:r>
            <a:r>
              <a:rPr lang="es-AR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s-AR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76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31" grpId="0"/>
      <p:bldP spid="32" grpId="0"/>
      <p:bldP spid="37" grpId="0"/>
      <p:bldP spid="52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35138" y="156601"/>
            <a:ext cx="7662307" cy="760413"/>
          </a:xfrm>
        </p:spPr>
        <p:txBody>
          <a:bodyPr>
            <a:noAutofit/>
          </a:bodyPr>
          <a:lstStyle/>
          <a:p>
            <a:pPr algn="ctr"/>
            <a:r>
              <a:rPr lang="es-A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</a:t>
            </a:r>
            <a:r>
              <a:rPr lang="es-A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 buscaron?</a:t>
            </a:r>
            <a:endParaRPr lang="es-AR" sz="4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50 Arco"/>
          <p:cNvSpPr/>
          <p:nvPr/>
        </p:nvSpPr>
        <p:spPr>
          <a:xfrm rot="3371497" flipV="1">
            <a:off x="7440213" y="-2006087"/>
            <a:ext cx="3648309" cy="3567671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3" name="Group 59"/>
          <p:cNvGrpSpPr/>
          <p:nvPr/>
        </p:nvGrpSpPr>
        <p:grpSpPr>
          <a:xfrm>
            <a:off x="235330" y="2039968"/>
            <a:ext cx="2536648" cy="2476152"/>
            <a:chOff x="235330" y="2039968"/>
            <a:chExt cx="2536648" cy="2476152"/>
          </a:xfrm>
        </p:grpSpPr>
        <p:pic>
          <p:nvPicPr>
            <p:cNvPr id="24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40" y="2039968"/>
              <a:ext cx="1641698" cy="1409432"/>
            </a:xfrm>
            <a:prstGeom prst="rect">
              <a:avLst/>
            </a:prstGeom>
          </p:spPr>
        </p:pic>
        <p:sp>
          <p:nvSpPr>
            <p:cNvPr id="25" name="Rectangle 6"/>
            <p:cNvSpPr/>
            <p:nvPr/>
          </p:nvSpPr>
          <p:spPr>
            <a:xfrm>
              <a:off x="235330" y="3500457"/>
              <a:ext cx="253664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5001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73%</a:t>
              </a:r>
            </a:p>
            <a:p>
              <a:pPr algn="ctr"/>
              <a:r>
                <a:rPr lang="es-A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Precio</a:t>
              </a:r>
              <a:r>
                <a:rPr lang="es-A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s-A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promociones.</a:t>
              </a:r>
              <a:endParaRPr lang="es-A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Group 62"/>
          <p:cNvGrpSpPr/>
          <p:nvPr/>
        </p:nvGrpSpPr>
        <p:grpSpPr>
          <a:xfrm>
            <a:off x="7184011" y="1978125"/>
            <a:ext cx="2536648" cy="3091992"/>
            <a:chOff x="7184011" y="1978125"/>
            <a:chExt cx="2536648" cy="3091992"/>
          </a:xfrm>
        </p:grpSpPr>
        <p:sp>
          <p:nvSpPr>
            <p:cNvPr id="27" name="Rectangle 9"/>
            <p:cNvSpPr/>
            <p:nvPr/>
          </p:nvSpPr>
          <p:spPr>
            <a:xfrm>
              <a:off x="7184011" y="3500457"/>
              <a:ext cx="253664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3EB1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40%</a:t>
              </a:r>
            </a:p>
            <a:p>
              <a:pPr algn="ctr"/>
              <a:r>
                <a:rPr lang="es-A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Información de </a:t>
              </a:r>
              <a:r>
                <a:rPr lang="es-A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 tienda: teléfono, dirección, ubicación en el </a:t>
              </a:r>
              <a:r>
                <a:rPr lang="es-A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mapa.</a:t>
              </a:r>
              <a:endParaRPr lang="es-A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8" name="Group 37"/>
            <p:cNvGrpSpPr/>
            <p:nvPr/>
          </p:nvGrpSpPr>
          <p:grpSpPr>
            <a:xfrm>
              <a:off x="7742696" y="1978125"/>
              <a:ext cx="1419277" cy="1316167"/>
              <a:chOff x="10058925" y="1978125"/>
              <a:chExt cx="1419277" cy="1316167"/>
            </a:xfrm>
          </p:grpSpPr>
          <p:sp>
            <p:nvSpPr>
              <p:cNvPr id="29" name="Freeform 277"/>
              <p:cNvSpPr>
                <a:spLocks/>
              </p:cNvSpPr>
              <p:nvPr/>
            </p:nvSpPr>
            <p:spPr bwMode="auto">
              <a:xfrm>
                <a:off x="11081002" y="2826642"/>
                <a:ext cx="287059" cy="96422"/>
              </a:xfrm>
              <a:custGeom>
                <a:avLst/>
                <a:gdLst>
                  <a:gd name="T0" fmla="*/ 28 w 28"/>
                  <a:gd name="T1" fmla="*/ 10 h 10"/>
                  <a:gd name="T2" fmla="*/ 25 w 28"/>
                  <a:gd name="T3" fmla="*/ 0 h 10"/>
                  <a:gd name="T4" fmla="*/ 0 w 28"/>
                  <a:gd name="T5" fmla="*/ 10 h 10"/>
                  <a:gd name="T6" fmla="*/ 28 w 28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0">
                    <a:moveTo>
                      <a:pt x="28" y="1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"/>
                      <a:pt x="10" y="4"/>
                      <a:pt x="0" y="10"/>
                    </a:cubicBez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79BC6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0" name="Freeform 278"/>
              <p:cNvSpPr>
                <a:spLocks/>
              </p:cNvSpPr>
              <p:nvPr/>
            </p:nvSpPr>
            <p:spPr bwMode="auto">
              <a:xfrm>
                <a:off x="10661563" y="2966456"/>
                <a:ext cx="816639" cy="327836"/>
              </a:xfrm>
              <a:custGeom>
                <a:avLst/>
                <a:gdLst>
                  <a:gd name="T0" fmla="*/ 71 w 80"/>
                  <a:gd name="T1" fmla="*/ 0 h 33"/>
                  <a:gd name="T2" fmla="*/ 35 w 80"/>
                  <a:gd name="T3" fmla="*/ 0 h 33"/>
                  <a:gd name="T4" fmla="*/ 0 w 80"/>
                  <a:gd name="T5" fmla="*/ 33 h 33"/>
                  <a:gd name="T6" fmla="*/ 80 w 80"/>
                  <a:gd name="T7" fmla="*/ 33 h 33"/>
                  <a:gd name="T8" fmla="*/ 71 w 80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3">
                    <a:moveTo>
                      <a:pt x="71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23" y="7"/>
                      <a:pt x="11" y="18"/>
                      <a:pt x="0" y="33"/>
                    </a:cubicBezTo>
                    <a:cubicBezTo>
                      <a:pt x="80" y="33"/>
                      <a:pt x="80" y="33"/>
                      <a:pt x="80" y="33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79BC6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4" name="Freeform 279"/>
              <p:cNvSpPr>
                <a:spLocks/>
              </p:cNvSpPr>
              <p:nvPr/>
            </p:nvSpPr>
            <p:spPr bwMode="auto">
              <a:xfrm>
                <a:off x="10232485" y="2436133"/>
                <a:ext cx="559274" cy="197667"/>
              </a:xfrm>
              <a:custGeom>
                <a:avLst/>
                <a:gdLst>
                  <a:gd name="T0" fmla="*/ 55 w 55"/>
                  <a:gd name="T1" fmla="*/ 11 h 20"/>
                  <a:gd name="T2" fmla="*/ 51 w 55"/>
                  <a:gd name="T3" fmla="*/ 0 h 20"/>
                  <a:gd name="T4" fmla="*/ 6 w 55"/>
                  <a:gd name="T5" fmla="*/ 0 h 20"/>
                  <a:gd name="T6" fmla="*/ 0 w 55"/>
                  <a:gd name="T7" fmla="*/ 20 h 20"/>
                  <a:gd name="T8" fmla="*/ 45 w 55"/>
                  <a:gd name="T9" fmla="*/ 20 h 20"/>
                  <a:gd name="T10" fmla="*/ 55 w 55"/>
                  <a:gd name="T11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0">
                    <a:moveTo>
                      <a:pt x="55" y="11"/>
                    </a:moveTo>
                    <a:cubicBezTo>
                      <a:pt x="54" y="7"/>
                      <a:pt x="53" y="3"/>
                      <a:pt x="5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16"/>
                      <a:pt x="50" y="13"/>
                      <a:pt x="55" y="11"/>
                    </a:cubicBezTo>
                    <a:close/>
                  </a:path>
                </a:pathLst>
              </a:custGeom>
              <a:solidFill>
                <a:srgbClr val="79BC6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9" name="Freeform 280"/>
              <p:cNvSpPr>
                <a:spLocks/>
              </p:cNvSpPr>
              <p:nvPr/>
            </p:nvSpPr>
            <p:spPr bwMode="auto">
              <a:xfrm>
                <a:off x="10058925" y="2966456"/>
                <a:ext cx="851281" cy="327836"/>
              </a:xfrm>
              <a:custGeom>
                <a:avLst/>
                <a:gdLst>
                  <a:gd name="T0" fmla="*/ 83 w 83"/>
                  <a:gd name="T1" fmla="*/ 0 h 33"/>
                  <a:gd name="T2" fmla="*/ 8 w 83"/>
                  <a:gd name="T3" fmla="*/ 0 h 33"/>
                  <a:gd name="T4" fmla="*/ 0 w 83"/>
                  <a:gd name="T5" fmla="*/ 33 h 33"/>
                  <a:gd name="T6" fmla="*/ 51 w 83"/>
                  <a:gd name="T7" fmla="*/ 33 h 33"/>
                  <a:gd name="T8" fmla="*/ 83 w 8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3">
                    <a:moveTo>
                      <a:pt x="83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7" y="24"/>
                      <a:pt x="68" y="11"/>
                      <a:pt x="83" y="0"/>
                    </a:cubicBezTo>
                    <a:close/>
                  </a:path>
                </a:pathLst>
              </a:custGeom>
              <a:solidFill>
                <a:srgbClr val="79BC6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1" name="Freeform 281"/>
              <p:cNvSpPr>
                <a:spLocks/>
              </p:cNvSpPr>
              <p:nvPr/>
            </p:nvSpPr>
            <p:spPr bwMode="auto">
              <a:xfrm>
                <a:off x="10160167" y="2436133"/>
                <a:ext cx="1187836" cy="486935"/>
              </a:xfrm>
              <a:custGeom>
                <a:avLst/>
                <a:gdLst>
                  <a:gd name="T0" fmla="*/ 116 w 116"/>
                  <a:gd name="T1" fmla="*/ 34 h 49"/>
                  <a:gd name="T2" fmla="*/ 107 w 116"/>
                  <a:gd name="T3" fmla="*/ 0 h 49"/>
                  <a:gd name="T4" fmla="*/ 88 w 116"/>
                  <a:gd name="T5" fmla="*/ 0 h 49"/>
                  <a:gd name="T6" fmla="*/ 83 w 116"/>
                  <a:gd name="T7" fmla="*/ 11 h 49"/>
                  <a:gd name="T8" fmla="*/ 95 w 116"/>
                  <a:gd name="T9" fmla="*/ 24 h 49"/>
                  <a:gd name="T10" fmla="*/ 73 w 116"/>
                  <a:gd name="T11" fmla="*/ 39 h 49"/>
                  <a:gd name="T12" fmla="*/ 51 w 116"/>
                  <a:gd name="T13" fmla="*/ 27 h 49"/>
                  <a:gd name="T14" fmla="*/ 5 w 116"/>
                  <a:gd name="T15" fmla="*/ 27 h 49"/>
                  <a:gd name="T16" fmla="*/ 0 w 116"/>
                  <a:gd name="T17" fmla="*/ 49 h 49"/>
                  <a:gd name="T18" fmla="*/ 79 w 116"/>
                  <a:gd name="T19" fmla="*/ 49 h 49"/>
                  <a:gd name="T20" fmla="*/ 116 w 116"/>
                  <a:gd name="T21" fmla="*/ 3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">
                    <a:moveTo>
                      <a:pt x="116" y="34"/>
                    </a:moveTo>
                    <a:cubicBezTo>
                      <a:pt x="107" y="0"/>
                      <a:pt x="107" y="0"/>
                      <a:pt x="107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6" y="3"/>
                      <a:pt x="84" y="7"/>
                      <a:pt x="83" y="11"/>
                    </a:cubicBezTo>
                    <a:cubicBezTo>
                      <a:pt x="90" y="14"/>
                      <a:pt x="95" y="18"/>
                      <a:pt x="95" y="24"/>
                    </a:cubicBezTo>
                    <a:cubicBezTo>
                      <a:pt x="95" y="32"/>
                      <a:pt x="85" y="39"/>
                      <a:pt x="73" y="39"/>
                    </a:cubicBezTo>
                    <a:cubicBezTo>
                      <a:pt x="62" y="39"/>
                      <a:pt x="53" y="34"/>
                      <a:pt x="51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90" y="42"/>
                      <a:pt x="102" y="37"/>
                      <a:pt x="116" y="34"/>
                    </a:cubicBezTo>
                    <a:close/>
                  </a:path>
                </a:pathLst>
              </a:custGeom>
              <a:solidFill>
                <a:srgbClr val="79BC6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2" name="Freeform 282"/>
              <p:cNvSpPr>
                <a:spLocks noEditPoints="1"/>
              </p:cNvSpPr>
              <p:nvPr/>
            </p:nvSpPr>
            <p:spPr bwMode="auto">
              <a:xfrm>
                <a:off x="10709778" y="1978125"/>
                <a:ext cx="381098" cy="766559"/>
              </a:xfrm>
              <a:custGeom>
                <a:avLst/>
                <a:gdLst>
                  <a:gd name="T0" fmla="*/ 14 w 37"/>
                  <a:gd name="T1" fmla="*/ 62 h 77"/>
                  <a:gd name="T2" fmla="*/ 5 w 37"/>
                  <a:gd name="T3" fmla="*/ 69 h 77"/>
                  <a:gd name="T4" fmla="*/ 18 w 37"/>
                  <a:gd name="T5" fmla="*/ 77 h 77"/>
                  <a:gd name="T6" fmla="*/ 30 w 37"/>
                  <a:gd name="T7" fmla="*/ 69 h 77"/>
                  <a:gd name="T8" fmla="*/ 21 w 37"/>
                  <a:gd name="T9" fmla="*/ 62 h 77"/>
                  <a:gd name="T10" fmla="*/ 36 w 37"/>
                  <a:gd name="T11" fmla="*/ 25 h 77"/>
                  <a:gd name="T12" fmla="*/ 37 w 37"/>
                  <a:gd name="T13" fmla="*/ 19 h 77"/>
                  <a:gd name="T14" fmla="*/ 19 w 37"/>
                  <a:gd name="T15" fmla="*/ 0 h 77"/>
                  <a:gd name="T16" fmla="*/ 0 w 37"/>
                  <a:gd name="T17" fmla="*/ 19 h 77"/>
                  <a:gd name="T18" fmla="*/ 1 w 37"/>
                  <a:gd name="T19" fmla="*/ 24 h 77"/>
                  <a:gd name="T20" fmla="*/ 14 w 37"/>
                  <a:gd name="T21" fmla="*/ 62 h 77"/>
                  <a:gd name="T22" fmla="*/ 25 w 37"/>
                  <a:gd name="T23" fmla="*/ 69 h 77"/>
                  <a:gd name="T24" fmla="*/ 18 w 37"/>
                  <a:gd name="T25" fmla="*/ 74 h 77"/>
                  <a:gd name="T26" fmla="*/ 10 w 37"/>
                  <a:gd name="T27" fmla="*/ 69 h 77"/>
                  <a:gd name="T28" fmla="*/ 16 w 37"/>
                  <a:gd name="T29" fmla="*/ 65 h 77"/>
                  <a:gd name="T30" fmla="*/ 17 w 37"/>
                  <a:gd name="T31" fmla="*/ 69 h 77"/>
                  <a:gd name="T32" fmla="*/ 19 w 37"/>
                  <a:gd name="T33" fmla="*/ 65 h 77"/>
                  <a:gd name="T34" fmla="*/ 25 w 37"/>
                  <a:gd name="T35" fmla="*/ 69 h 77"/>
                  <a:gd name="T36" fmla="*/ 19 w 37"/>
                  <a:gd name="T37" fmla="*/ 7 h 77"/>
                  <a:gd name="T38" fmla="*/ 30 w 37"/>
                  <a:gd name="T39" fmla="*/ 19 h 77"/>
                  <a:gd name="T40" fmla="*/ 19 w 37"/>
                  <a:gd name="T41" fmla="*/ 30 h 77"/>
                  <a:gd name="T42" fmla="*/ 7 w 37"/>
                  <a:gd name="T43" fmla="*/ 19 h 77"/>
                  <a:gd name="T44" fmla="*/ 19 w 37"/>
                  <a:gd name="T45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" h="77">
                    <a:moveTo>
                      <a:pt x="14" y="62"/>
                    </a:moveTo>
                    <a:cubicBezTo>
                      <a:pt x="9" y="63"/>
                      <a:pt x="5" y="66"/>
                      <a:pt x="5" y="69"/>
                    </a:cubicBezTo>
                    <a:cubicBezTo>
                      <a:pt x="5" y="74"/>
                      <a:pt x="11" y="77"/>
                      <a:pt x="18" y="77"/>
                    </a:cubicBezTo>
                    <a:cubicBezTo>
                      <a:pt x="24" y="77"/>
                      <a:pt x="30" y="74"/>
                      <a:pt x="30" y="69"/>
                    </a:cubicBezTo>
                    <a:cubicBezTo>
                      <a:pt x="30" y="66"/>
                      <a:pt x="26" y="63"/>
                      <a:pt x="21" y="62"/>
                    </a:cubicBezTo>
                    <a:cubicBezTo>
                      <a:pt x="26" y="50"/>
                      <a:pt x="34" y="30"/>
                      <a:pt x="36" y="25"/>
                    </a:cubicBezTo>
                    <a:cubicBezTo>
                      <a:pt x="37" y="23"/>
                      <a:pt x="37" y="21"/>
                      <a:pt x="37" y="19"/>
                    </a:cubicBezTo>
                    <a:cubicBezTo>
                      <a:pt x="37" y="8"/>
                      <a:pt x="29" y="0"/>
                      <a:pt x="19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21"/>
                      <a:pt x="0" y="22"/>
                      <a:pt x="1" y="24"/>
                    </a:cubicBezTo>
                    <a:cubicBezTo>
                      <a:pt x="2" y="28"/>
                      <a:pt x="10" y="50"/>
                      <a:pt x="14" y="62"/>
                    </a:cubicBezTo>
                    <a:close/>
                    <a:moveTo>
                      <a:pt x="25" y="69"/>
                    </a:moveTo>
                    <a:cubicBezTo>
                      <a:pt x="25" y="72"/>
                      <a:pt x="22" y="74"/>
                      <a:pt x="18" y="74"/>
                    </a:cubicBezTo>
                    <a:cubicBezTo>
                      <a:pt x="13" y="74"/>
                      <a:pt x="10" y="72"/>
                      <a:pt x="10" y="69"/>
                    </a:cubicBezTo>
                    <a:cubicBezTo>
                      <a:pt x="10" y="67"/>
                      <a:pt x="12" y="65"/>
                      <a:pt x="16" y="65"/>
                    </a:cubicBezTo>
                    <a:cubicBezTo>
                      <a:pt x="17" y="68"/>
                      <a:pt x="17" y="69"/>
                      <a:pt x="17" y="69"/>
                    </a:cubicBezTo>
                    <a:cubicBezTo>
                      <a:pt x="17" y="69"/>
                      <a:pt x="18" y="68"/>
                      <a:pt x="19" y="65"/>
                    </a:cubicBezTo>
                    <a:cubicBezTo>
                      <a:pt x="23" y="65"/>
                      <a:pt x="25" y="67"/>
                      <a:pt x="25" y="69"/>
                    </a:cubicBezTo>
                    <a:close/>
                    <a:moveTo>
                      <a:pt x="19" y="7"/>
                    </a:moveTo>
                    <a:cubicBezTo>
                      <a:pt x="25" y="7"/>
                      <a:pt x="30" y="12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ubicBezTo>
                      <a:pt x="12" y="30"/>
                      <a:pt x="7" y="25"/>
                      <a:pt x="7" y="19"/>
                    </a:cubicBezTo>
                    <a:cubicBezTo>
                      <a:pt x="7" y="12"/>
                      <a:pt x="12" y="7"/>
                      <a:pt x="19" y="7"/>
                    </a:cubicBezTo>
                    <a:close/>
                  </a:path>
                </a:pathLst>
              </a:custGeom>
              <a:solidFill>
                <a:srgbClr val="2773B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43" name="Oval 283"/>
              <p:cNvSpPr>
                <a:spLocks noChangeArrowheads="1"/>
              </p:cNvSpPr>
              <p:nvPr/>
            </p:nvSpPr>
            <p:spPr bwMode="auto">
              <a:xfrm>
                <a:off x="10811020" y="2074547"/>
                <a:ext cx="173226" cy="173560"/>
              </a:xfrm>
              <a:prstGeom prst="ellipse">
                <a:avLst/>
              </a:prstGeom>
              <a:solidFill>
                <a:srgbClr val="2773B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</p:grpSp>
      <p:grpSp>
        <p:nvGrpSpPr>
          <p:cNvPr id="44" name="Group 63"/>
          <p:cNvGrpSpPr/>
          <p:nvPr/>
        </p:nvGrpSpPr>
        <p:grpSpPr>
          <a:xfrm>
            <a:off x="9500240" y="1819748"/>
            <a:ext cx="2536648" cy="3527368"/>
            <a:chOff x="9500240" y="1819748"/>
            <a:chExt cx="2536648" cy="3527368"/>
          </a:xfrm>
        </p:grpSpPr>
        <p:sp>
          <p:nvSpPr>
            <p:cNvPr id="46" name="Rectangle 10"/>
            <p:cNvSpPr/>
            <p:nvPr/>
          </p:nvSpPr>
          <p:spPr>
            <a:xfrm>
              <a:off x="9500240" y="3500457"/>
              <a:ext cx="2536648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7A228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36%</a:t>
              </a:r>
            </a:p>
            <a:p>
              <a:pPr algn="ctr"/>
              <a:r>
                <a:rPr lang="es-A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Información y opiniones de otros compradores o profesionales especializados</a:t>
              </a:r>
              <a:endParaRPr lang="es-A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7" name="Group 43"/>
            <p:cNvGrpSpPr/>
            <p:nvPr/>
          </p:nvGrpSpPr>
          <p:grpSpPr>
            <a:xfrm>
              <a:off x="9897445" y="1819748"/>
              <a:ext cx="1788644" cy="1498284"/>
              <a:chOff x="5380114" y="1361023"/>
              <a:chExt cx="2014499" cy="1687475"/>
            </a:xfrm>
          </p:grpSpPr>
          <p:sp>
            <p:nvSpPr>
              <p:cNvPr id="48" name="Freeform 58"/>
              <p:cNvSpPr>
                <a:spLocks/>
              </p:cNvSpPr>
              <p:nvPr/>
            </p:nvSpPr>
            <p:spPr bwMode="auto">
              <a:xfrm>
                <a:off x="5380114" y="2213177"/>
                <a:ext cx="907863" cy="800391"/>
              </a:xfrm>
              <a:custGeom>
                <a:avLst/>
                <a:gdLst>
                  <a:gd name="T0" fmla="*/ 136 w 136"/>
                  <a:gd name="T1" fmla="*/ 48 h 120"/>
                  <a:gd name="T2" fmla="*/ 68 w 136"/>
                  <a:gd name="T3" fmla="*/ 0 h 120"/>
                  <a:gd name="T4" fmla="*/ 0 w 136"/>
                  <a:gd name="T5" fmla="*/ 48 h 120"/>
                  <a:gd name="T6" fmla="*/ 38 w 136"/>
                  <a:gd name="T7" fmla="*/ 91 h 120"/>
                  <a:gd name="T8" fmla="*/ 22 w 136"/>
                  <a:gd name="T9" fmla="*/ 120 h 120"/>
                  <a:gd name="T10" fmla="*/ 73 w 136"/>
                  <a:gd name="T11" fmla="*/ 96 h 120"/>
                  <a:gd name="T12" fmla="*/ 136 w 136"/>
                  <a:gd name="T13" fmla="*/ 4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120">
                    <a:moveTo>
                      <a:pt x="136" y="48"/>
                    </a:moveTo>
                    <a:cubicBezTo>
                      <a:pt x="136" y="22"/>
                      <a:pt x="106" y="0"/>
                      <a:pt x="68" y="0"/>
                    </a:cubicBezTo>
                    <a:cubicBezTo>
                      <a:pt x="31" y="0"/>
                      <a:pt x="0" y="22"/>
                      <a:pt x="0" y="48"/>
                    </a:cubicBezTo>
                    <a:cubicBezTo>
                      <a:pt x="0" y="67"/>
                      <a:pt x="15" y="83"/>
                      <a:pt x="38" y="91"/>
                    </a:cubicBezTo>
                    <a:cubicBezTo>
                      <a:pt x="39" y="96"/>
                      <a:pt x="37" y="106"/>
                      <a:pt x="22" y="120"/>
                    </a:cubicBezTo>
                    <a:cubicBezTo>
                      <a:pt x="22" y="120"/>
                      <a:pt x="54" y="111"/>
                      <a:pt x="73" y="96"/>
                    </a:cubicBezTo>
                    <a:cubicBezTo>
                      <a:pt x="108" y="94"/>
                      <a:pt x="136" y="74"/>
                      <a:pt x="136" y="48"/>
                    </a:cubicBezTo>
                    <a:close/>
                  </a:path>
                </a:pathLst>
              </a:custGeom>
              <a:solidFill>
                <a:srgbClr val="0E8EDB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3" name="Freeform 61"/>
              <p:cNvSpPr>
                <a:spLocks noEditPoints="1"/>
              </p:cNvSpPr>
              <p:nvPr/>
            </p:nvSpPr>
            <p:spPr bwMode="auto">
              <a:xfrm>
                <a:off x="5433429" y="1361023"/>
                <a:ext cx="907863" cy="800391"/>
              </a:xfrm>
              <a:custGeom>
                <a:avLst/>
                <a:gdLst>
                  <a:gd name="T0" fmla="*/ 68 w 136"/>
                  <a:gd name="T1" fmla="*/ 0 h 120"/>
                  <a:gd name="T2" fmla="*/ 0 w 136"/>
                  <a:gd name="T3" fmla="*/ 48 h 120"/>
                  <a:gd name="T4" fmla="*/ 38 w 136"/>
                  <a:gd name="T5" fmla="*/ 91 h 120"/>
                  <a:gd name="T6" fmla="*/ 22 w 136"/>
                  <a:gd name="T7" fmla="*/ 120 h 120"/>
                  <a:gd name="T8" fmla="*/ 73 w 136"/>
                  <a:gd name="T9" fmla="*/ 96 h 120"/>
                  <a:gd name="T10" fmla="*/ 136 w 136"/>
                  <a:gd name="T11" fmla="*/ 48 h 120"/>
                  <a:gd name="T12" fmla="*/ 68 w 136"/>
                  <a:gd name="T13" fmla="*/ 0 h 120"/>
                  <a:gd name="T14" fmla="*/ 96 w 136"/>
                  <a:gd name="T15" fmla="*/ 44 h 120"/>
                  <a:gd name="T16" fmla="*/ 68 w 136"/>
                  <a:gd name="T17" fmla="*/ 79 h 120"/>
                  <a:gd name="T18" fmla="*/ 41 w 136"/>
                  <a:gd name="T19" fmla="*/ 44 h 120"/>
                  <a:gd name="T20" fmla="*/ 53 w 136"/>
                  <a:gd name="T21" fmla="*/ 28 h 120"/>
                  <a:gd name="T22" fmla="*/ 68 w 136"/>
                  <a:gd name="T23" fmla="*/ 39 h 120"/>
                  <a:gd name="T24" fmla="*/ 83 w 136"/>
                  <a:gd name="T25" fmla="*/ 28 h 120"/>
                  <a:gd name="T26" fmla="*/ 96 w 136"/>
                  <a:gd name="T27" fmla="*/ 4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6" h="120">
                    <a:moveTo>
                      <a:pt x="68" y="0"/>
                    </a:moveTo>
                    <a:cubicBezTo>
                      <a:pt x="31" y="0"/>
                      <a:pt x="0" y="22"/>
                      <a:pt x="0" y="48"/>
                    </a:cubicBezTo>
                    <a:cubicBezTo>
                      <a:pt x="0" y="67"/>
                      <a:pt x="16" y="83"/>
                      <a:pt x="38" y="91"/>
                    </a:cubicBezTo>
                    <a:cubicBezTo>
                      <a:pt x="39" y="96"/>
                      <a:pt x="37" y="106"/>
                      <a:pt x="22" y="120"/>
                    </a:cubicBezTo>
                    <a:cubicBezTo>
                      <a:pt x="22" y="120"/>
                      <a:pt x="54" y="111"/>
                      <a:pt x="73" y="96"/>
                    </a:cubicBezTo>
                    <a:cubicBezTo>
                      <a:pt x="108" y="94"/>
                      <a:pt x="136" y="74"/>
                      <a:pt x="136" y="48"/>
                    </a:cubicBezTo>
                    <a:cubicBezTo>
                      <a:pt x="136" y="22"/>
                      <a:pt x="106" y="0"/>
                      <a:pt x="68" y="0"/>
                    </a:cubicBezTo>
                    <a:close/>
                    <a:moveTo>
                      <a:pt x="96" y="44"/>
                    </a:moveTo>
                    <a:cubicBezTo>
                      <a:pt x="94" y="57"/>
                      <a:pt x="68" y="79"/>
                      <a:pt x="68" y="79"/>
                    </a:cubicBezTo>
                    <a:cubicBezTo>
                      <a:pt x="68" y="79"/>
                      <a:pt x="43" y="57"/>
                      <a:pt x="41" y="44"/>
                    </a:cubicBezTo>
                    <a:cubicBezTo>
                      <a:pt x="39" y="32"/>
                      <a:pt x="47" y="29"/>
                      <a:pt x="53" y="28"/>
                    </a:cubicBezTo>
                    <a:cubicBezTo>
                      <a:pt x="58" y="28"/>
                      <a:pt x="67" y="31"/>
                      <a:pt x="68" y="39"/>
                    </a:cubicBezTo>
                    <a:cubicBezTo>
                      <a:pt x="70" y="31"/>
                      <a:pt x="78" y="28"/>
                      <a:pt x="83" y="28"/>
                    </a:cubicBezTo>
                    <a:cubicBezTo>
                      <a:pt x="90" y="29"/>
                      <a:pt x="98" y="32"/>
                      <a:pt x="96" y="44"/>
                    </a:cubicBezTo>
                    <a:close/>
                  </a:path>
                </a:pathLst>
              </a:custGeom>
              <a:solidFill>
                <a:srgbClr val="F779A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4" name="Freeform 62"/>
              <p:cNvSpPr>
                <a:spLocks noEditPoints="1"/>
              </p:cNvSpPr>
              <p:nvPr/>
            </p:nvSpPr>
            <p:spPr bwMode="auto">
              <a:xfrm>
                <a:off x="6381391" y="2248107"/>
                <a:ext cx="907863" cy="800391"/>
              </a:xfrm>
              <a:custGeom>
                <a:avLst/>
                <a:gdLst>
                  <a:gd name="T0" fmla="*/ 68 w 136"/>
                  <a:gd name="T1" fmla="*/ 0 h 120"/>
                  <a:gd name="T2" fmla="*/ 0 w 136"/>
                  <a:gd name="T3" fmla="*/ 48 h 120"/>
                  <a:gd name="T4" fmla="*/ 38 w 136"/>
                  <a:gd name="T5" fmla="*/ 91 h 120"/>
                  <a:gd name="T6" fmla="*/ 22 w 136"/>
                  <a:gd name="T7" fmla="*/ 120 h 120"/>
                  <a:gd name="T8" fmla="*/ 73 w 136"/>
                  <a:gd name="T9" fmla="*/ 96 h 120"/>
                  <a:gd name="T10" fmla="*/ 136 w 136"/>
                  <a:gd name="T11" fmla="*/ 48 h 120"/>
                  <a:gd name="T12" fmla="*/ 68 w 136"/>
                  <a:gd name="T13" fmla="*/ 0 h 120"/>
                  <a:gd name="T14" fmla="*/ 76 w 136"/>
                  <a:gd name="T15" fmla="*/ 19 h 120"/>
                  <a:gd name="T16" fmla="*/ 74 w 136"/>
                  <a:gd name="T17" fmla="*/ 60 h 120"/>
                  <a:gd name="T18" fmla="*/ 63 w 136"/>
                  <a:gd name="T19" fmla="*/ 60 h 120"/>
                  <a:gd name="T20" fmla="*/ 61 w 136"/>
                  <a:gd name="T21" fmla="*/ 19 h 120"/>
                  <a:gd name="T22" fmla="*/ 76 w 136"/>
                  <a:gd name="T23" fmla="*/ 19 h 120"/>
                  <a:gd name="T24" fmla="*/ 68 w 136"/>
                  <a:gd name="T25" fmla="*/ 81 h 120"/>
                  <a:gd name="T26" fmla="*/ 68 w 136"/>
                  <a:gd name="T27" fmla="*/ 81 h 120"/>
                  <a:gd name="T28" fmla="*/ 60 w 136"/>
                  <a:gd name="T29" fmla="*/ 73 h 120"/>
                  <a:gd name="T30" fmla="*/ 68 w 136"/>
                  <a:gd name="T31" fmla="*/ 64 h 120"/>
                  <a:gd name="T32" fmla="*/ 76 w 136"/>
                  <a:gd name="T33" fmla="*/ 73 h 120"/>
                  <a:gd name="T34" fmla="*/ 68 w 136"/>
                  <a:gd name="T35" fmla="*/ 8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6" h="120">
                    <a:moveTo>
                      <a:pt x="68" y="0"/>
                    </a:moveTo>
                    <a:cubicBezTo>
                      <a:pt x="31" y="0"/>
                      <a:pt x="0" y="22"/>
                      <a:pt x="0" y="48"/>
                    </a:cubicBezTo>
                    <a:cubicBezTo>
                      <a:pt x="0" y="67"/>
                      <a:pt x="16" y="83"/>
                      <a:pt x="38" y="91"/>
                    </a:cubicBezTo>
                    <a:cubicBezTo>
                      <a:pt x="39" y="96"/>
                      <a:pt x="37" y="106"/>
                      <a:pt x="22" y="120"/>
                    </a:cubicBezTo>
                    <a:cubicBezTo>
                      <a:pt x="22" y="120"/>
                      <a:pt x="54" y="111"/>
                      <a:pt x="73" y="96"/>
                    </a:cubicBezTo>
                    <a:cubicBezTo>
                      <a:pt x="108" y="94"/>
                      <a:pt x="136" y="74"/>
                      <a:pt x="136" y="48"/>
                    </a:cubicBezTo>
                    <a:cubicBezTo>
                      <a:pt x="136" y="22"/>
                      <a:pt x="106" y="0"/>
                      <a:pt x="68" y="0"/>
                    </a:cubicBezTo>
                    <a:close/>
                    <a:moveTo>
                      <a:pt x="76" y="19"/>
                    </a:moveTo>
                    <a:cubicBezTo>
                      <a:pt x="74" y="60"/>
                      <a:pt x="74" y="60"/>
                      <a:pt x="74" y="60"/>
                    </a:cubicBezTo>
                    <a:cubicBezTo>
                      <a:pt x="63" y="60"/>
                      <a:pt x="63" y="60"/>
                      <a:pt x="63" y="60"/>
                    </a:cubicBezTo>
                    <a:cubicBezTo>
                      <a:pt x="61" y="19"/>
                      <a:pt x="61" y="19"/>
                      <a:pt x="61" y="19"/>
                    </a:cubicBezTo>
                    <a:lnTo>
                      <a:pt x="76" y="19"/>
                    </a:lnTo>
                    <a:close/>
                    <a:moveTo>
                      <a:pt x="68" y="81"/>
                    </a:moveTo>
                    <a:cubicBezTo>
                      <a:pt x="68" y="81"/>
                      <a:pt x="68" y="81"/>
                      <a:pt x="68" y="81"/>
                    </a:cubicBezTo>
                    <a:cubicBezTo>
                      <a:pt x="64" y="81"/>
                      <a:pt x="60" y="77"/>
                      <a:pt x="60" y="73"/>
                    </a:cubicBezTo>
                    <a:cubicBezTo>
                      <a:pt x="60" y="68"/>
                      <a:pt x="64" y="64"/>
                      <a:pt x="68" y="64"/>
                    </a:cubicBezTo>
                    <a:cubicBezTo>
                      <a:pt x="73" y="64"/>
                      <a:pt x="76" y="68"/>
                      <a:pt x="76" y="73"/>
                    </a:cubicBezTo>
                    <a:cubicBezTo>
                      <a:pt x="76" y="77"/>
                      <a:pt x="73" y="81"/>
                      <a:pt x="68" y="81"/>
                    </a:cubicBezTo>
                    <a:close/>
                  </a:path>
                </a:pathLst>
              </a:custGeom>
              <a:solidFill>
                <a:srgbClr val="EF5205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55" name="Freeform 63"/>
              <p:cNvSpPr>
                <a:spLocks noEditPoints="1"/>
              </p:cNvSpPr>
              <p:nvPr/>
            </p:nvSpPr>
            <p:spPr bwMode="auto">
              <a:xfrm>
                <a:off x="6483923" y="1398444"/>
                <a:ext cx="910690" cy="794735"/>
              </a:xfrm>
              <a:custGeom>
                <a:avLst/>
                <a:gdLst>
                  <a:gd name="T0" fmla="*/ 68 w 136"/>
                  <a:gd name="T1" fmla="*/ 0 h 119"/>
                  <a:gd name="T2" fmla="*/ 0 w 136"/>
                  <a:gd name="T3" fmla="*/ 48 h 119"/>
                  <a:gd name="T4" fmla="*/ 38 w 136"/>
                  <a:gd name="T5" fmla="*/ 90 h 119"/>
                  <a:gd name="T6" fmla="*/ 22 w 136"/>
                  <a:gd name="T7" fmla="*/ 119 h 119"/>
                  <a:gd name="T8" fmla="*/ 73 w 136"/>
                  <a:gd name="T9" fmla="*/ 95 h 119"/>
                  <a:gd name="T10" fmla="*/ 136 w 136"/>
                  <a:gd name="T11" fmla="*/ 48 h 119"/>
                  <a:gd name="T12" fmla="*/ 68 w 136"/>
                  <a:gd name="T13" fmla="*/ 0 h 119"/>
                  <a:gd name="T14" fmla="*/ 68 w 136"/>
                  <a:gd name="T15" fmla="*/ 82 h 119"/>
                  <a:gd name="T16" fmla="*/ 63 w 136"/>
                  <a:gd name="T17" fmla="*/ 77 h 119"/>
                  <a:gd name="T18" fmla="*/ 68 w 136"/>
                  <a:gd name="T19" fmla="*/ 71 h 119"/>
                  <a:gd name="T20" fmla="*/ 74 w 136"/>
                  <a:gd name="T21" fmla="*/ 77 h 119"/>
                  <a:gd name="T22" fmla="*/ 68 w 136"/>
                  <a:gd name="T23" fmla="*/ 82 h 119"/>
                  <a:gd name="T24" fmla="*/ 77 w 136"/>
                  <a:gd name="T25" fmla="*/ 48 h 119"/>
                  <a:gd name="T26" fmla="*/ 72 w 136"/>
                  <a:gd name="T27" fmla="*/ 61 h 119"/>
                  <a:gd name="T28" fmla="*/ 72 w 136"/>
                  <a:gd name="T29" fmla="*/ 64 h 119"/>
                  <a:gd name="T30" fmla="*/ 65 w 136"/>
                  <a:gd name="T31" fmla="*/ 64 h 119"/>
                  <a:gd name="T32" fmla="*/ 65 w 136"/>
                  <a:gd name="T33" fmla="*/ 61 h 119"/>
                  <a:gd name="T34" fmla="*/ 70 w 136"/>
                  <a:gd name="T35" fmla="*/ 45 h 119"/>
                  <a:gd name="T36" fmla="*/ 77 w 136"/>
                  <a:gd name="T37" fmla="*/ 33 h 119"/>
                  <a:gd name="T38" fmla="*/ 68 w 136"/>
                  <a:gd name="T39" fmla="*/ 25 h 119"/>
                  <a:gd name="T40" fmla="*/ 59 w 136"/>
                  <a:gd name="T41" fmla="*/ 28 h 119"/>
                  <a:gd name="T42" fmla="*/ 57 w 136"/>
                  <a:gd name="T43" fmla="*/ 22 h 119"/>
                  <a:gd name="T44" fmla="*/ 70 w 136"/>
                  <a:gd name="T45" fmla="*/ 18 h 119"/>
                  <a:gd name="T46" fmla="*/ 85 w 136"/>
                  <a:gd name="T47" fmla="*/ 32 h 119"/>
                  <a:gd name="T48" fmla="*/ 77 w 136"/>
                  <a:gd name="T49" fmla="*/ 4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6" h="119">
                    <a:moveTo>
                      <a:pt x="68" y="0"/>
                    </a:moveTo>
                    <a:cubicBezTo>
                      <a:pt x="31" y="0"/>
                      <a:pt x="0" y="21"/>
                      <a:pt x="0" y="48"/>
                    </a:cubicBezTo>
                    <a:cubicBezTo>
                      <a:pt x="0" y="66"/>
                      <a:pt x="15" y="82"/>
                      <a:pt x="38" y="90"/>
                    </a:cubicBezTo>
                    <a:cubicBezTo>
                      <a:pt x="39" y="96"/>
                      <a:pt x="37" y="105"/>
                      <a:pt x="22" y="119"/>
                    </a:cubicBezTo>
                    <a:cubicBezTo>
                      <a:pt x="22" y="119"/>
                      <a:pt x="54" y="110"/>
                      <a:pt x="73" y="95"/>
                    </a:cubicBezTo>
                    <a:cubicBezTo>
                      <a:pt x="108" y="94"/>
                      <a:pt x="136" y="73"/>
                      <a:pt x="136" y="48"/>
                    </a:cubicBezTo>
                    <a:cubicBezTo>
                      <a:pt x="136" y="21"/>
                      <a:pt x="106" y="0"/>
                      <a:pt x="68" y="0"/>
                    </a:cubicBezTo>
                    <a:close/>
                    <a:moveTo>
                      <a:pt x="68" y="82"/>
                    </a:moveTo>
                    <a:cubicBezTo>
                      <a:pt x="65" y="82"/>
                      <a:pt x="63" y="80"/>
                      <a:pt x="63" y="77"/>
                    </a:cubicBezTo>
                    <a:cubicBezTo>
                      <a:pt x="63" y="73"/>
                      <a:pt x="65" y="71"/>
                      <a:pt x="68" y="71"/>
                    </a:cubicBezTo>
                    <a:cubicBezTo>
                      <a:pt x="72" y="71"/>
                      <a:pt x="74" y="73"/>
                      <a:pt x="74" y="77"/>
                    </a:cubicBezTo>
                    <a:cubicBezTo>
                      <a:pt x="74" y="80"/>
                      <a:pt x="72" y="82"/>
                      <a:pt x="68" y="82"/>
                    </a:cubicBezTo>
                    <a:close/>
                    <a:moveTo>
                      <a:pt x="77" y="48"/>
                    </a:moveTo>
                    <a:cubicBezTo>
                      <a:pt x="73" y="53"/>
                      <a:pt x="72" y="57"/>
                      <a:pt x="72" y="61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4" y="56"/>
                      <a:pt x="66" y="51"/>
                      <a:pt x="70" y="45"/>
                    </a:cubicBezTo>
                    <a:cubicBezTo>
                      <a:pt x="75" y="41"/>
                      <a:pt x="77" y="37"/>
                      <a:pt x="77" y="33"/>
                    </a:cubicBezTo>
                    <a:cubicBezTo>
                      <a:pt x="77" y="28"/>
                      <a:pt x="74" y="25"/>
                      <a:pt x="68" y="25"/>
                    </a:cubicBezTo>
                    <a:cubicBezTo>
                      <a:pt x="65" y="25"/>
                      <a:pt x="61" y="26"/>
                      <a:pt x="59" y="28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60" y="20"/>
                      <a:pt x="65" y="18"/>
                      <a:pt x="70" y="18"/>
                    </a:cubicBezTo>
                    <a:cubicBezTo>
                      <a:pt x="80" y="18"/>
                      <a:pt x="85" y="25"/>
                      <a:pt x="85" y="32"/>
                    </a:cubicBezTo>
                    <a:cubicBezTo>
                      <a:pt x="85" y="38"/>
                      <a:pt x="82" y="43"/>
                      <a:pt x="77" y="48"/>
                    </a:cubicBezTo>
                    <a:close/>
                  </a:path>
                </a:pathLst>
              </a:custGeom>
              <a:solidFill>
                <a:srgbClr val="F7911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</p:grpSp>
      <p:grpSp>
        <p:nvGrpSpPr>
          <p:cNvPr id="56" name="Group 61"/>
          <p:cNvGrpSpPr/>
          <p:nvPr/>
        </p:nvGrpSpPr>
        <p:grpSpPr>
          <a:xfrm>
            <a:off x="4867784" y="1597207"/>
            <a:ext cx="2536648" cy="2918913"/>
            <a:chOff x="4867784" y="1597207"/>
            <a:chExt cx="2536648" cy="2918913"/>
          </a:xfrm>
        </p:grpSpPr>
        <p:sp>
          <p:nvSpPr>
            <p:cNvPr id="57" name="Rectangle 8"/>
            <p:cNvSpPr/>
            <p:nvPr/>
          </p:nvSpPr>
          <p:spPr>
            <a:xfrm>
              <a:off x="4867784" y="3500457"/>
              <a:ext cx="253664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49%</a:t>
              </a:r>
            </a:p>
            <a:p>
              <a:pPr algn="ctr"/>
              <a:r>
                <a:rPr lang="es-A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Imágenes </a:t>
              </a:r>
              <a:r>
                <a:rPr lang="es-A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para </a:t>
              </a:r>
              <a:r>
                <a:rPr lang="es-A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guiarse.</a:t>
              </a:r>
              <a:endParaRPr lang="es-A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8" name="Group 54"/>
            <p:cNvGrpSpPr/>
            <p:nvPr/>
          </p:nvGrpSpPr>
          <p:grpSpPr>
            <a:xfrm>
              <a:off x="5116173" y="1597207"/>
              <a:ext cx="2039869" cy="1775756"/>
              <a:chOff x="5098270" y="1597207"/>
              <a:chExt cx="2039869" cy="1775756"/>
            </a:xfrm>
          </p:grpSpPr>
          <p:sp>
            <p:nvSpPr>
              <p:cNvPr id="59" name="Freeform 160"/>
              <p:cNvSpPr>
                <a:spLocks/>
              </p:cNvSpPr>
              <p:nvPr/>
            </p:nvSpPr>
            <p:spPr bwMode="auto">
              <a:xfrm>
                <a:off x="5682694" y="1597207"/>
                <a:ext cx="1455445" cy="1618410"/>
              </a:xfrm>
              <a:custGeom>
                <a:avLst/>
                <a:gdLst>
                  <a:gd name="T0" fmla="*/ 109 w 110"/>
                  <a:gd name="T1" fmla="*/ 42 h 122"/>
                  <a:gd name="T2" fmla="*/ 21 w 110"/>
                  <a:gd name="T3" fmla="*/ 0 h 122"/>
                  <a:gd name="T4" fmla="*/ 19 w 110"/>
                  <a:gd name="T5" fmla="*/ 1 h 122"/>
                  <a:gd name="T6" fmla="*/ 0 w 110"/>
                  <a:gd name="T7" fmla="*/ 41 h 122"/>
                  <a:gd name="T8" fmla="*/ 10 w 110"/>
                  <a:gd name="T9" fmla="*/ 41 h 122"/>
                  <a:gd name="T10" fmla="*/ 24 w 110"/>
                  <a:gd name="T11" fmla="*/ 12 h 122"/>
                  <a:gd name="T12" fmla="*/ 100 w 110"/>
                  <a:gd name="T13" fmla="*/ 48 h 122"/>
                  <a:gd name="T14" fmla="*/ 76 w 110"/>
                  <a:gd name="T15" fmla="*/ 97 h 122"/>
                  <a:gd name="T16" fmla="*/ 63 w 110"/>
                  <a:gd name="T17" fmla="*/ 91 h 122"/>
                  <a:gd name="T18" fmla="*/ 63 w 110"/>
                  <a:gd name="T19" fmla="*/ 117 h 122"/>
                  <a:gd name="T20" fmla="*/ 71 w 110"/>
                  <a:gd name="T21" fmla="*/ 121 h 122"/>
                  <a:gd name="T22" fmla="*/ 74 w 110"/>
                  <a:gd name="T23" fmla="*/ 120 h 122"/>
                  <a:gd name="T24" fmla="*/ 110 w 110"/>
                  <a:gd name="T25" fmla="*/ 45 h 122"/>
                  <a:gd name="T26" fmla="*/ 109 w 110"/>
                  <a:gd name="T27" fmla="*/ 4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0" h="122">
                    <a:moveTo>
                      <a:pt x="109" y="42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19" y="0"/>
                      <a:pt x="19" y="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76" y="97"/>
                      <a:pt x="76" y="97"/>
                      <a:pt x="76" y="97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3" y="117"/>
                      <a:pt x="63" y="117"/>
                      <a:pt x="63" y="117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2" y="122"/>
                      <a:pt x="73" y="121"/>
                      <a:pt x="74" y="120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0" y="44"/>
                      <a:pt x="110" y="43"/>
                      <a:pt x="109" y="4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0" name="Oval 162"/>
              <p:cNvSpPr>
                <a:spLocks noChangeArrowheads="1"/>
              </p:cNvSpPr>
              <p:nvPr/>
            </p:nvSpPr>
            <p:spPr bwMode="auto">
              <a:xfrm>
                <a:off x="5306190" y="2395174"/>
                <a:ext cx="185442" cy="18544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1" name="Freeform 163"/>
              <p:cNvSpPr>
                <a:spLocks/>
              </p:cNvSpPr>
              <p:nvPr/>
            </p:nvSpPr>
            <p:spPr bwMode="auto">
              <a:xfrm>
                <a:off x="5879374" y="2406412"/>
                <a:ext cx="370885" cy="146107"/>
              </a:xfrm>
              <a:custGeom>
                <a:avLst/>
                <a:gdLst>
                  <a:gd name="T0" fmla="*/ 10 w 28"/>
                  <a:gd name="T1" fmla="*/ 11 h 11"/>
                  <a:gd name="T2" fmla="*/ 14 w 28"/>
                  <a:gd name="T3" fmla="*/ 10 h 11"/>
                  <a:gd name="T4" fmla="*/ 19 w 28"/>
                  <a:gd name="T5" fmla="*/ 11 h 11"/>
                  <a:gd name="T6" fmla="*/ 28 w 28"/>
                  <a:gd name="T7" fmla="*/ 6 h 11"/>
                  <a:gd name="T8" fmla="*/ 19 w 28"/>
                  <a:gd name="T9" fmla="*/ 0 h 11"/>
                  <a:gd name="T10" fmla="*/ 14 w 28"/>
                  <a:gd name="T11" fmla="*/ 1 h 11"/>
                  <a:gd name="T12" fmla="*/ 12 w 28"/>
                  <a:gd name="T13" fmla="*/ 0 h 11"/>
                  <a:gd name="T14" fmla="*/ 10 w 28"/>
                  <a:gd name="T15" fmla="*/ 0 h 11"/>
                  <a:gd name="T16" fmla="*/ 7 w 28"/>
                  <a:gd name="T17" fmla="*/ 3 h 11"/>
                  <a:gd name="T18" fmla="*/ 0 w 28"/>
                  <a:gd name="T19" fmla="*/ 7 h 11"/>
                  <a:gd name="T20" fmla="*/ 10 w 28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1">
                    <a:moveTo>
                      <a:pt x="10" y="11"/>
                    </a:moveTo>
                    <a:cubicBezTo>
                      <a:pt x="11" y="11"/>
                      <a:pt x="13" y="11"/>
                      <a:pt x="14" y="10"/>
                    </a:cubicBezTo>
                    <a:cubicBezTo>
                      <a:pt x="15" y="11"/>
                      <a:pt x="17" y="11"/>
                      <a:pt x="19" y="11"/>
                    </a:cubicBezTo>
                    <a:cubicBezTo>
                      <a:pt x="24" y="11"/>
                      <a:pt x="28" y="9"/>
                      <a:pt x="28" y="6"/>
                    </a:cubicBezTo>
                    <a:cubicBezTo>
                      <a:pt x="28" y="3"/>
                      <a:pt x="24" y="0"/>
                      <a:pt x="19" y="0"/>
                    </a:cubicBezTo>
                    <a:cubicBezTo>
                      <a:pt x="17" y="0"/>
                      <a:pt x="15" y="1"/>
                      <a:pt x="14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2"/>
                      <a:pt x="7" y="3"/>
                    </a:cubicBezTo>
                    <a:cubicBezTo>
                      <a:pt x="3" y="4"/>
                      <a:pt x="0" y="5"/>
                      <a:pt x="0" y="7"/>
                    </a:cubicBezTo>
                    <a:cubicBezTo>
                      <a:pt x="0" y="9"/>
                      <a:pt x="4" y="11"/>
                      <a:pt x="10" y="1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grpSp>
            <p:nvGrpSpPr>
              <p:cNvPr id="62" name="Group 53"/>
              <p:cNvGrpSpPr/>
              <p:nvPr/>
            </p:nvGrpSpPr>
            <p:grpSpPr>
              <a:xfrm>
                <a:off x="5098270" y="2209731"/>
                <a:ext cx="1337431" cy="1163232"/>
                <a:chOff x="5098270" y="2209731"/>
                <a:chExt cx="1337431" cy="1163232"/>
              </a:xfrm>
            </p:grpSpPr>
            <p:sp>
              <p:nvSpPr>
                <p:cNvPr id="63" name="Freeform 161"/>
                <p:cNvSpPr>
                  <a:spLocks noEditPoints="1"/>
                </p:cNvSpPr>
                <p:nvPr/>
              </p:nvSpPr>
              <p:spPr bwMode="auto">
                <a:xfrm>
                  <a:off x="5098270" y="2209731"/>
                  <a:ext cx="1337431" cy="1163232"/>
                </a:xfrm>
                <a:custGeom>
                  <a:avLst/>
                  <a:gdLst>
                    <a:gd name="T0" fmla="*/ 99 w 101"/>
                    <a:gd name="T1" fmla="*/ 0 h 88"/>
                    <a:gd name="T2" fmla="*/ 2 w 101"/>
                    <a:gd name="T3" fmla="*/ 0 h 88"/>
                    <a:gd name="T4" fmla="*/ 0 w 101"/>
                    <a:gd name="T5" fmla="*/ 2 h 88"/>
                    <a:gd name="T6" fmla="*/ 0 w 101"/>
                    <a:gd name="T7" fmla="*/ 86 h 88"/>
                    <a:gd name="T8" fmla="*/ 2 w 101"/>
                    <a:gd name="T9" fmla="*/ 88 h 88"/>
                    <a:gd name="T10" fmla="*/ 99 w 101"/>
                    <a:gd name="T11" fmla="*/ 88 h 88"/>
                    <a:gd name="T12" fmla="*/ 101 w 101"/>
                    <a:gd name="T13" fmla="*/ 86 h 88"/>
                    <a:gd name="T14" fmla="*/ 101 w 101"/>
                    <a:gd name="T15" fmla="*/ 2 h 88"/>
                    <a:gd name="T16" fmla="*/ 99 w 101"/>
                    <a:gd name="T17" fmla="*/ 0 h 88"/>
                    <a:gd name="T18" fmla="*/ 93 w 101"/>
                    <a:gd name="T19" fmla="*/ 64 h 88"/>
                    <a:gd name="T20" fmla="*/ 87 w 101"/>
                    <a:gd name="T21" fmla="*/ 64 h 88"/>
                    <a:gd name="T22" fmla="*/ 72 w 101"/>
                    <a:gd name="T23" fmla="*/ 44 h 88"/>
                    <a:gd name="T24" fmla="*/ 61 w 101"/>
                    <a:gd name="T25" fmla="*/ 64 h 88"/>
                    <a:gd name="T26" fmla="*/ 45 w 101"/>
                    <a:gd name="T27" fmla="*/ 32 h 88"/>
                    <a:gd name="T28" fmla="*/ 24 w 101"/>
                    <a:gd name="T29" fmla="*/ 64 h 88"/>
                    <a:gd name="T30" fmla="*/ 9 w 101"/>
                    <a:gd name="T31" fmla="*/ 64 h 88"/>
                    <a:gd name="T32" fmla="*/ 9 w 101"/>
                    <a:gd name="T33" fmla="*/ 9 h 88"/>
                    <a:gd name="T34" fmla="*/ 93 w 101"/>
                    <a:gd name="T35" fmla="*/ 9 h 88"/>
                    <a:gd name="T36" fmla="*/ 93 w 101"/>
                    <a:gd name="T37" fmla="*/ 6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1" h="88">
                      <a:moveTo>
                        <a:pt x="99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87"/>
                        <a:pt x="1" y="88"/>
                        <a:pt x="2" y="88"/>
                      </a:cubicBezTo>
                      <a:cubicBezTo>
                        <a:pt x="99" y="88"/>
                        <a:pt x="99" y="88"/>
                        <a:pt x="99" y="88"/>
                      </a:cubicBezTo>
                      <a:cubicBezTo>
                        <a:pt x="100" y="88"/>
                        <a:pt x="101" y="87"/>
                        <a:pt x="101" y="86"/>
                      </a:cubicBezTo>
                      <a:cubicBezTo>
                        <a:pt x="101" y="2"/>
                        <a:pt x="101" y="2"/>
                        <a:pt x="101" y="2"/>
                      </a:cubicBezTo>
                      <a:cubicBezTo>
                        <a:pt x="101" y="1"/>
                        <a:pt x="100" y="0"/>
                        <a:pt x="99" y="0"/>
                      </a:cubicBezTo>
                      <a:close/>
                      <a:moveTo>
                        <a:pt x="93" y="64"/>
                      </a:moveTo>
                      <a:cubicBezTo>
                        <a:pt x="87" y="64"/>
                        <a:pt x="87" y="64"/>
                        <a:pt x="87" y="64"/>
                      </a:cubicBezTo>
                      <a:cubicBezTo>
                        <a:pt x="83" y="55"/>
                        <a:pt x="79" y="42"/>
                        <a:pt x="72" y="44"/>
                      </a:cubicBezTo>
                      <a:cubicBezTo>
                        <a:pt x="64" y="46"/>
                        <a:pt x="61" y="64"/>
                        <a:pt x="61" y="64"/>
                      </a:cubicBezTo>
                      <a:cubicBezTo>
                        <a:pt x="61" y="64"/>
                        <a:pt x="57" y="43"/>
                        <a:pt x="45" y="32"/>
                      </a:cubicBezTo>
                      <a:cubicBezTo>
                        <a:pt x="34" y="21"/>
                        <a:pt x="24" y="64"/>
                        <a:pt x="24" y="64"/>
                      </a:cubicBezTo>
                      <a:cubicBezTo>
                        <a:pt x="9" y="64"/>
                        <a:pt x="9" y="64"/>
                        <a:pt x="9" y="64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3" y="9"/>
                        <a:pt x="93" y="9"/>
                        <a:pt x="93" y="9"/>
                      </a:cubicBezTo>
                      <a:lnTo>
                        <a:pt x="93" y="6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/>
                </a:p>
              </p:txBody>
            </p:sp>
            <p:pic>
              <p:nvPicPr>
                <p:cNvPr id="64" name="Picture 52"/>
                <p:cNvPicPr>
                  <a:picLocks noChangeAspect="1"/>
                </p:cNvPicPr>
                <p:nvPr/>
              </p:nvPicPr>
              <p:blipFill rotWithShape="1">
                <a:blip r:embed="rId3" cstate="print"/>
                <a:srcRect l="11482" t="27557" r="11482" b="27557"/>
                <a:stretch/>
              </p:blipFill>
              <p:spPr>
                <a:xfrm>
                  <a:off x="5252717" y="2530403"/>
                  <a:ext cx="1028536" cy="52267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65" name="Group 60"/>
          <p:cNvGrpSpPr/>
          <p:nvPr/>
        </p:nvGrpSpPr>
        <p:grpSpPr>
          <a:xfrm>
            <a:off x="2551557" y="2100088"/>
            <a:ext cx="2536648" cy="3801026"/>
            <a:chOff x="2551557" y="2100088"/>
            <a:chExt cx="2536648" cy="3801026"/>
          </a:xfrm>
        </p:grpSpPr>
        <p:sp>
          <p:nvSpPr>
            <p:cNvPr id="66" name="Rectangle 7"/>
            <p:cNvSpPr/>
            <p:nvPr/>
          </p:nvSpPr>
          <p:spPr>
            <a:xfrm>
              <a:off x="2551557" y="3500457"/>
              <a:ext cx="2536648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7911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57%</a:t>
              </a:r>
            </a:p>
            <a:p>
              <a:pPr algn="ctr"/>
              <a:r>
                <a:rPr lang="es-A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Información </a:t>
              </a:r>
              <a:r>
                <a:rPr lang="es-A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sobre el producto, </a:t>
              </a:r>
              <a:r>
                <a:rPr lang="es-A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descripciones. </a:t>
              </a:r>
              <a:r>
                <a:rPr lang="es-AR" dirty="0" smtClean="0">
                  <a:solidFill>
                    <a:srgbClr val="F7911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Comparación de </a:t>
              </a:r>
              <a:r>
                <a:rPr lang="es-AR" dirty="0">
                  <a:solidFill>
                    <a:srgbClr val="F7911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marcas, precios, tiendas, pregunta </a:t>
              </a:r>
              <a:r>
                <a:rPr lang="es-AR" dirty="0" smtClean="0">
                  <a:solidFill>
                    <a:srgbClr val="F7911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disponibilidad.</a:t>
              </a:r>
              <a:endParaRPr lang="es-AR" dirty="0">
                <a:solidFill>
                  <a:srgbClr val="F7911E"/>
                </a:solidFill>
              </a:endParaRPr>
            </a:p>
          </p:txBody>
        </p:sp>
        <p:grpSp>
          <p:nvGrpSpPr>
            <p:cNvPr id="67" name="Group 58"/>
            <p:cNvGrpSpPr/>
            <p:nvPr/>
          </p:nvGrpSpPr>
          <p:grpSpPr>
            <a:xfrm>
              <a:off x="2970609" y="2100088"/>
              <a:ext cx="1615612" cy="1165626"/>
              <a:chOff x="7144420" y="3750565"/>
              <a:chExt cx="363481" cy="262243"/>
            </a:xfrm>
          </p:grpSpPr>
          <p:sp>
            <p:nvSpPr>
              <p:cNvPr id="68" name="Freeform 212"/>
              <p:cNvSpPr>
                <a:spLocks noEditPoints="1"/>
              </p:cNvSpPr>
              <p:nvPr/>
            </p:nvSpPr>
            <p:spPr bwMode="auto">
              <a:xfrm>
                <a:off x="7144420" y="3750565"/>
                <a:ext cx="363481" cy="262243"/>
              </a:xfrm>
              <a:custGeom>
                <a:avLst/>
                <a:gdLst>
                  <a:gd name="T0" fmla="*/ 120 w 126"/>
                  <a:gd name="T1" fmla="*/ 28 h 91"/>
                  <a:gd name="T2" fmla="*/ 120 w 126"/>
                  <a:gd name="T3" fmla="*/ 20 h 91"/>
                  <a:gd name="T4" fmla="*/ 120 w 126"/>
                  <a:gd name="T5" fmla="*/ 18 h 91"/>
                  <a:gd name="T6" fmla="*/ 112 w 126"/>
                  <a:gd name="T7" fmla="*/ 9 h 91"/>
                  <a:gd name="T8" fmla="*/ 89 w 126"/>
                  <a:gd name="T9" fmla="*/ 0 h 91"/>
                  <a:gd name="T10" fmla="*/ 66 w 126"/>
                  <a:gd name="T11" fmla="*/ 9 h 91"/>
                  <a:gd name="T12" fmla="*/ 62 w 126"/>
                  <a:gd name="T13" fmla="*/ 13 h 91"/>
                  <a:gd name="T14" fmla="*/ 58 w 126"/>
                  <a:gd name="T15" fmla="*/ 9 h 91"/>
                  <a:gd name="T16" fmla="*/ 35 w 126"/>
                  <a:gd name="T17" fmla="*/ 0 h 91"/>
                  <a:gd name="T18" fmla="*/ 12 w 126"/>
                  <a:gd name="T19" fmla="*/ 9 h 91"/>
                  <a:gd name="T20" fmla="*/ 4 w 126"/>
                  <a:gd name="T21" fmla="*/ 18 h 91"/>
                  <a:gd name="T22" fmla="*/ 3 w 126"/>
                  <a:gd name="T23" fmla="*/ 20 h 91"/>
                  <a:gd name="T24" fmla="*/ 3 w 126"/>
                  <a:gd name="T25" fmla="*/ 28 h 91"/>
                  <a:gd name="T26" fmla="*/ 0 w 126"/>
                  <a:gd name="T27" fmla="*/ 28 h 91"/>
                  <a:gd name="T28" fmla="*/ 0 w 126"/>
                  <a:gd name="T29" fmla="*/ 91 h 91"/>
                  <a:gd name="T30" fmla="*/ 126 w 126"/>
                  <a:gd name="T31" fmla="*/ 91 h 91"/>
                  <a:gd name="T32" fmla="*/ 126 w 126"/>
                  <a:gd name="T33" fmla="*/ 28 h 91"/>
                  <a:gd name="T34" fmla="*/ 120 w 126"/>
                  <a:gd name="T35" fmla="*/ 28 h 91"/>
                  <a:gd name="T36" fmla="*/ 22 w 126"/>
                  <a:gd name="T37" fmla="*/ 78 h 91"/>
                  <a:gd name="T38" fmla="*/ 35 w 126"/>
                  <a:gd name="T39" fmla="*/ 75 h 91"/>
                  <a:gd name="T40" fmla="*/ 47 w 126"/>
                  <a:gd name="T41" fmla="*/ 78 h 91"/>
                  <a:gd name="T42" fmla="*/ 22 w 126"/>
                  <a:gd name="T43" fmla="*/ 78 h 91"/>
                  <a:gd name="T44" fmla="*/ 76 w 126"/>
                  <a:gd name="T45" fmla="*/ 78 h 91"/>
                  <a:gd name="T46" fmla="*/ 89 w 126"/>
                  <a:gd name="T47" fmla="*/ 75 h 91"/>
                  <a:gd name="T48" fmla="*/ 101 w 126"/>
                  <a:gd name="T49" fmla="*/ 78 h 91"/>
                  <a:gd name="T50" fmla="*/ 76 w 126"/>
                  <a:gd name="T51" fmla="*/ 78 h 91"/>
                  <a:gd name="T52" fmla="*/ 112 w 126"/>
                  <a:gd name="T53" fmla="*/ 76 h 91"/>
                  <a:gd name="T54" fmla="*/ 89 w 126"/>
                  <a:gd name="T55" fmla="*/ 67 h 91"/>
                  <a:gd name="T56" fmla="*/ 66 w 126"/>
                  <a:gd name="T57" fmla="*/ 75 h 91"/>
                  <a:gd name="T58" fmla="*/ 66 w 126"/>
                  <a:gd name="T59" fmla="*/ 61 h 91"/>
                  <a:gd name="T60" fmla="*/ 58 w 126"/>
                  <a:gd name="T61" fmla="*/ 58 h 91"/>
                  <a:gd name="T62" fmla="*/ 58 w 126"/>
                  <a:gd name="T63" fmla="*/ 76 h 91"/>
                  <a:gd name="T64" fmla="*/ 35 w 126"/>
                  <a:gd name="T65" fmla="*/ 67 h 91"/>
                  <a:gd name="T66" fmla="*/ 35 w 126"/>
                  <a:gd name="T67" fmla="*/ 67 h 91"/>
                  <a:gd name="T68" fmla="*/ 12 w 126"/>
                  <a:gd name="T69" fmla="*/ 75 h 91"/>
                  <a:gd name="T70" fmla="*/ 12 w 126"/>
                  <a:gd name="T71" fmla="*/ 22 h 91"/>
                  <a:gd name="T72" fmla="*/ 18 w 126"/>
                  <a:gd name="T73" fmla="*/ 15 h 91"/>
                  <a:gd name="T74" fmla="*/ 35 w 126"/>
                  <a:gd name="T75" fmla="*/ 8 h 91"/>
                  <a:gd name="T76" fmla="*/ 52 w 126"/>
                  <a:gd name="T77" fmla="*/ 15 h 91"/>
                  <a:gd name="T78" fmla="*/ 57 w 126"/>
                  <a:gd name="T79" fmla="*/ 20 h 91"/>
                  <a:gd name="T80" fmla="*/ 58 w 126"/>
                  <a:gd name="T81" fmla="*/ 22 h 91"/>
                  <a:gd name="T82" fmla="*/ 58 w 126"/>
                  <a:gd name="T83" fmla="*/ 45 h 91"/>
                  <a:gd name="T84" fmla="*/ 66 w 126"/>
                  <a:gd name="T85" fmla="*/ 49 h 91"/>
                  <a:gd name="T86" fmla="*/ 66 w 126"/>
                  <a:gd name="T87" fmla="*/ 22 h 91"/>
                  <a:gd name="T88" fmla="*/ 72 w 126"/>
                  <a:gd name="T89" fmla="*/ 15 h 91"/>
                  <a:gd name="T90" fmla="*/ 89 w 126"/>
                  <a:gd name="T91" fmla="*/ 8 h 91"/>
                  <a:gd name="T92" fmla="*/ 106 w 126"/>
                  <a:gd name="T93" fmla="*/ 15 h 91"/>
                  <a:gd name="T94" fmla="*/ 111 w 126"/>
                  <a:gd name="T95" fmla="*/ 20 h 91"/>
                  <a:gd name="T96" fmla="*/ 112 w 126"/>
                  <a:gd name="T97" fmla="*/ 22 h 91"/>
                  <a:gd name="T98" fmla="*/ 112 w 126"/>
                  <a:gd name="T99" fmla="*/ 7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6" h="91">
                    <a:moveTo>
                      <a:pt x="120" y="28"/>
                    </a:moveTo>
                    <a:cubicBezTo>
                      <a:pt x="120" y="20"/>
                      <a:pt x="120" y="20"/>
                      <a:pt x="120" y="20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8"/>
                      <a:pt x="117" y="14"/>
                      <a:pt x="112" y="9"/>
                    </a:cubicBezTo>
                    <a:cubicBezTo>
                      <a:pt x="107" y="4"/>
                      <a:pt x="99" y="0"/>
                      <a:pt x="89" y="0"/>
                    </a:cubicBezTo>
                    <a:cubicBezTo>
                      <a:pt x="78" y="0"/>
                      <a:pt x="71" y="4"/>
                      <a:pt x="66" y="9"/>
                    </a:cubicBezTo>
                    <a:cubicBezTo>
                      <a:pt x="64" y="10"/>
                      <a:pt x="63" y="12"/>
                      <a:pt x="62" y="13"/>
                    </a:cubicBezTo>
                    <a:cubicBezTo>
                      <a:pt x="61" y="12"/>
                      <a:pt x="59" y="10"/>
                      <a:pt x="58" y="9"/>
                    </a:cubicBezTo>
                    <a:cubicBezTo>
                      <a:pt x="53" y="4"/>
                      <a:pt x="45" y="0"/>
                      <a:pt x="35" y="0"/>
                    </a:cubicBezTo>
                    <a:cubicBezTo>
                      <a:pt x="24" y="0"/>
                      <a:pt x="17" y="4"/>
                      <a:pt x="12" y="9"/>
                    </a:cubicBezTo>
                    <a:cubicBezTo>
                      <a:pt x="7" y="14"/>
                      <a:pt x="4" y="18"/>
                      <a:pt x="4" y="18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126" y="91"/>
                      <a:pt x="126" y="91"/>
                      <a:pt x="126" y="91"/>
                    </a:cubicBezTo>
                    <a:cubicBezTo>
                      <a:pt x="126" y="28"/>
                      <a:pt x="126" y="28"/>
                      <a:pt x="126" y="28"/>
                    </a:cubicBezTo>
                    <a:lnTo>
                      <a:pt x="120" y="28"/>
                    </a:lnTo>
                    <a:close/>
                    <a:moveTo>
                      <a:pt x="22" y="78"/>
                    </a:moveTo>
                    <a:cubicBezTo>
                      <a:pt x="26" y="76"/>
                      <a:pt x="30" y="75"/>
                      <a:pt x="35" y="75"/>
                    </a:cubicBezTo>
                    <a:cubicBezTo>
                      <a:pt x="40" y="75"/>
                      <a:pt x="44" y="76"/>
                      <a:pt x="47" y="78"/>
                    </a:cubicBezTo>
                    <a:lnTo>
                      <a:pt x="22" y="78"/>
                    </a:lnTo>
                    <a:close/>
                    <a:moveTo>
                      <a:pt x="76" y="78"/>
                    </a:moveTo>
                    <a:cubicBezTo>
                      <a:pt x="80" y="76"/>
                      <a:pt x="84" y="75"/>
                      <a:pt x="89" y="75"/>
                    </a:cubicBezTo>
                    <a:cubicBezTo>
                      <a:pt x="94" y="75"/>
                      <a:pt x="98" y="76"/>
                      <a:pt x="101" y="78"/>
                    </a:cubicBezTo>
                    <a:lnTo>
                      <a:pt x="76" y="78"/>
                    </a:lnTo>
                    <a:close/>
                    <a:moveTo>
                      <a:pt x="112" y="76"/>
                    </a:moveTo>
                    <a:cubicBezTo>
                      <a:pt x="107" y="71"/>
                      <a:pt x="99" y="67"/>
                      <a:pt x="89" y="67"/>
                    </a:cubicBezTo>
                    <a:cubicBezTo>
                      <a:pt x="79" y="66"/>
                      <a:pt x="71" y="71"/>
                      <a:pt x="66" y="75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8" y="76"/>
                      <a:pt x="58" y="76"/>
                      <a:pt x="58" y="76"/>
                    </a:cubicBezTo>
                    <a:cubicBezTo>
                      <a:pt x="53" y="71"/>
                      <a:pt x="45" y="67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25" y="67"/>
                      <a:pt x="17" y="71"/>
                      <a:pt x="12" y="75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3" y="20"/>
                      <a:pt x="15" y="18"/>
                      <a:pt x="18" y="15"/>
                    </a:cubicBezTo>
                    <a:cubicBezTo>
                      <a:pt x="22" y="12"/>
                      <a:pt x="27" y="8"/>
                      <a:pt x="35" y="8"/>
                    </a:cubicBezTo>
                    <a:cubicBezTo>
                      <a:pt x="42" y="8"/>
                      <a:pt x="48" y="12"/>
                      <a:pt x="52" y="15"/>
                    </a:cubicBezTo>
                    <a:cubicBezTo>
                      <a:pt x="54" y="17"/>
                      <a:pt x="56" y="19"/>
                      <a:pt x="57" y="20"/>
                    </a:cubicBezTo>
                    <a:cubicBezTo>
                      <a:pt x="57" y="21"/>
                      <a:pt x="57" y="21"/>
                      <a:pt x="58" y="22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7" y="20"/>
                      <a:pt x="69" y="18"/>
                      <a:pt x="72" y="15"/>
                    </a:cubicBezTo>
                    <a:cubicBezTo>
                      <a:pt x="76" y="12"/>
                      <a:pt x="81" y="8"/>
                      <a:pt x="89" y="8"/>
                    </a:cubicBezTo>
                    <a:cubicBezTo>
                      <a:pt x="96" y="8"/>
                      <a:pt x="102" y="12"/>
                      <a:pt x="106" y="15"/>
                    </a:cubicBezTo>
                    <a:cubicBezTo>
                      <a:pt x="108" y="17"/>
                      <a:pt x="110" y="19"/>
                      <a:pt x="111" y="20"/>
                    </a:cubicBezTo>
                    <a:cubicBezTo>
                      <a:pt x="111" y="21"/>
                      <a:pt x="112" y="21"/>
                      <a:pt x="112" y="22"/>
                    </a:cubicBezTo>
                    <a:lnTo>
                      <a:pt x="112" y="76"/>
                    </a:lnTo>
                    <a:close/>
                  </a:path>
                </a:pathLst>
              </a:custGeom>
              <a:solidFill>
                <a:srgbClr val="F7911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>
                  <a:solidFill>
                    <a:srgbClr val="F7911E"/>
                  </a:solidFill>
                </a:endParaRPr>
              </a:p>
            </p:txBody>
          </p:sp>
          <p:sp>
            <p:nvSpPr>
              <p:cNvPr id="69" name="Freeform 213"/>
              <p:cNvSpPr>
                <a:spLocks/>
              </p:cNvSpPr>
              <p:nvPr/>
            </p:nvSpPr>
            <p:spPr bwMode="auto">
              <a:xfrm>
                <a:off x="7300546" y="3885956"/>
                <a:ext cx="86602" cy="52449"/>
              </a:xfrm>
              <a:custGeom>
                <a:avLst/>
                <a:gdLst>
                  <a:gd name="T0" fmla="*/ 2 w 30"/>
                  <a:gd name="T1" fmla="*/ 0 h 18"/>
                  <a:gd name="T2" fmla="*/ 0 w 30"/>
                  <a:gd name="T3" fmla="*/ 4 h 18"/>
                  <a:gd name="T4" fmla="*/ 25 w 30"/>
                  <a:gd name="T5" fmla="*/ 18 h 18"/>
                  <a:gd name="T6" fmla="*/ 28 w 30"/>
                  <a:gd name="T7" fmla="*/ 12 h 18"/>
                  <a:gd name="T8" fmla="*/ 2 w 3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0" y="17"/>
                      <a:pt x="28" y="12"/>
                      <a:pt x="28" y="1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773B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0" name="Freeform 214"/>
              <p:cNvSpPr>
                <a:spLocks noEditPoints="1"/>
              </p:cNvSpPr>
              <p:nvPr/>
            </p:nvSpPr>
            <p:spPr bwMode="auto">
              <a:xfrm>
                <a:off x="7188330" y="3809112"/>
                <a:ext cx="118315" cy="114655"/>
              </a:xfrm>
              <a:custGeom>
                <a:avLst/>
                <a:gdLst>
                  <a:gd name="T0" fmla="*/ 29 w 41"/>
                  <a:gd name="T1" fmla="*/ 4 h 40"/>
                  <a:gd name="T2" fmla="*/ 5 w 41"/>
                  <a:gd name="T3" fmla="*/ 12 h 40"/>
                  <a:gd name="T4" fmla="*/ 13 w 41"/>
                  <a:gd name="T5" fmla="*/ 36 h 40"/>
                  <a:gd name="T6" fmla="*/ 36 w 41"/>
                  <a:gd name="T7" fmla="*/ 30 h 40"/>
                  <a:gd name="T8" fmla="*/ 36 w 41"/>
                  <a:gd name="T9" fmla="*/ 30 h 40"/>
                  <a:gd name="T10" fmla="*/ 38 w 41"/>
                  <a:gd name="T11" fmla="*/ 26 h 40"/>
                  <a:gd name="T12" fmla="*/ 29 w 41"/>
                  <a:gd name="T13" fmla="*/ 4 h 40"/>
                  <a:gd name="T14" fmla="*/ 33 w 41"/>
                  <a:gd name="T15" fmla="*/ 26 h 40"/>
                  <a:gd name="T16" fmla="*/ 15 w 41"/>
                  <a:gd name="T17" fmla="*/ 32 h 40"/>
                  <a:gd name="T18" fmla="*/ 9 w 41"/>
                  <a:gd name="T19" fmla="*/ 14 h 40"/>
                  <a:gd name="T20" fmla="*/ 27 w 41"/>
                  <a:gd name="T21" fmla="*/ 8 h 40"/>
                  <a:gd name="T22" fmla="*/ 33 w 41"/>
                  <a:gd name="T23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40">
                    <a:moveTo>
                      <a:pt x="29" y="4"/>
                    </a:moveTo>
                    <a:cubicBezTo>
                      <a:pt x="20" y="0"/>
                      <a:pt x="9" y="3"/>
                      <a:pt x="5" y="12"/>
                    </a:cubicBezTo>
                    <a:cubicBezTo>
                      <a:pt x="0" y="21"/>
                      <a:pt x="4" y="32"/>
                      <a:pt x="13" y="36"/>
                    </a:cubicBezTo>
                    <a:cubicBezTo>
                      <a:pt x="21" y="40"/>
                      <a:pt x="31" y="37"/>
                      <a:pt x="36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7" y="28"/>
                      <a:pt x="37" y="27"/>
                      <a:pt x="38" y="26"/>
                    </a:cubicBezTo>
                    <a:cubicBezTo>
                      <a:pt x="41" y="18"/>
                      <a:pt x="37" y="8"/>
                      <a:pt x="29" y="4"/>
                    </a:cubicBezTo>
                    <a:close/>
                    <a:moveTo>
                      <a:pt x="33" y="26"/>
                    </a:moveTo>
                    <a:cubicBezTo>
                      <a:pt x="29" y="33"/>
                      <a:pt x="21" y="36"/>
                      <a:pt x="15" y="32"/>
                    </a:cubicBezTo>
                    <a:cubicBezTo>
                      <a:pt x="8" y="29"/>
                      <a:pt x="6" y="21"/>
                      <a:pt x="9" y="14"/>
                    </a:cubicBezTo>
                    <a:cubicBezTo>
                      <a:pt x="12" y="8"/>
                      <a:pt x="20" y="5"/>
                      <a:pt x="27" y="8"/>
                    </a:cubicBezTo>
                    <a:cubicBezTo>
                      <a:pt x="33" y="12"/>
                      <a:pt x="36" y="20"/>
                      <a:pt x="33" y="26"/>
                    </a:cubicBezTo>
                    <a:close/>
                  </a:path>
                </a:pathLst>
              </a:custGeom>
              <a:solidFill>
                <a:srgbClr val="2773B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319" y="-37397"/>
            <a:ext cx="2072469" cy="2188283"/>
          </a:xfrm>
          <a:prstGeom prst="rect">
            <a:avLst/>
          </a:prstGeom>
        </p:spPr>
      </p:pic>
      <p:sp>
        <p:nvSpPr>
          <p:cNvPr id="50" name="9 Arco"/>
          <p:cNvSpPr/>
          <p:nvPr/>
        </p:nvSpPr>
        <p:spPr>
          <a:xfrm rot="2700000" flipH="1">
            <a:off x="11393812" y="553716"/>
            <a:ext cx="1596376" cy="143739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9 Arco"/>
          <p:cNvSpPr/>
          <p:nvPr/>
        </p:nvSpPr>
        <p:spPr>
          <a:xfrm rot="16200000" flipH="1">
            <a:off x="9725587" y="-989810"/>
            <a:ext cx="1596376" cy="143739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Rectangle 44"/>
          <p:cNvSpPr/>
          <p:nvPr/>
        </p:nvSpPr>
        <p:spPr>
          <a:xfrm>
            <a:off x="3165782" y="6496336"/>
            <a:ext cx="6096000" cy="2339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MX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Ahora</a:t>
            </a:r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pensando </a:t>
            </a:r>
            <a:r>
              <a:rPr lang="es-MX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 tipo de información buscaste? (RM)</a:t>
            </a:r>
            <a:endParaRPr lang="es-AR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04335" y="1689313"/>
            <a:ext cx="8816248" cy="123824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3204" y="1922046"/>
            <a:ext cx="10678510" cy="833530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la información relevada, </a:t>
            </a:r>
            <a:b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2800" b="1" dirty="0" smtClean="0">
                <a:solidFill>
                  <a:srgbClr val="F791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de cada 4 usuarios realiza comparaciones</a:t>
            </a:r>
            <a:endParaRPr lang="es-AR" sz="2800" b="1" dirty="0">
              <a:solidFill>
                <a:srgbClr val="F7911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50 Arco"/>
          <p:cNvSpPr/>
          <p:nvPr/>
        </p:nvSpPr>
        <p:spPr>
          <a:xfrm rot="3371497" flipV="1">
            <a:off x="7434163" y="-1975649"/>
            <a:ext cx="3546274" cy="362156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" name="Rectangle 3"/>
          <p:cNvSpPr/>
          <p:nvPr/>
        </p:nvSpPr>
        <p:spPr>
          <a:xfrm>
            <a:off x="246449" y="3394681"/>
            <a:ext cx="36476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000" b="1" dirty="0">
                <a:solidFill>
                  <a:srgbClr val="EF52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72% </a:t>
            </a:r>
            <a:endParaRPr lang="es-AR" sz="4000" b="1" dirty="0" smtClean="0">
              <a:solidFill>
                <a:srgbClr val="EF52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 productos/servicios entre </a:t>
            </a:r>
            <a:r>
              <a:rPr lang="es-A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distintas marcas o </a:t>
            </a:r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compañías dentro del mismo sitio</a:t>
            </a:r>
            <a:endParaRPr lang="es-A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Rectangle 4"/>
          <p:cNvSpPr/>
          <p:nvPr/>
        </p:nvSpPr>
        <p:spPr>
          <a:xfrm>
            <a:off x="4380466" y="3510097"/>
            <a:ext cx="38675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000" b="1" dirty="0">
                <a:solidFill>
                  <a:srgbClr val="3EB1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56% </a:t>
            </a:r>
            <a:endParaRPr lang="es-AR" sz="4000" b="1" dirty="0" smtClean="0">
              <a:solidFill>
                <a:srgbClr val="3EB1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 un mismo producto/servicio entre distintos sitios</a:t>
            </a:r>
            <a:endParaRPr lang="es-A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8514481" y="3510097"/>
            <a:ext cx="3612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000" b="1" dirty="0">
                <a:solidFill>
                  <a:srgbClr val="7A22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24% </a:t>
            </a:r>
            <a:endParaRPr lang="es-AR" sz="4000" b="1" dirty="0" smtClean="0">
              <a:solidFill>
                <a:srgbClr val="7A22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 </a:t>
            </a:r>
            <a:r>
              <a:rPr lang="es-A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productos y servicios diferentes</a:t>
            </a:r>
            <a:endParaRPr lang="es-A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504335" y="175462"/>
            <a:ext cx="8417431" cy="833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</a:t>
            </a:r>
            <a:r>
              <a:rPr lang="es-A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hicieron con </a:t>
            </a:r>
            <a:r>
              <a:rPr lang="es-A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información?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319" y="-37397"/>
            <a:ext cx="2072469" cy="2188283"/>
          </a:xfrm>
          <a:prstGeom prst="rect">
            <a:avLst/>
          </a:prstGeom>
        </p:spPr>
      </p:pic>
      <p:sp>
        <p:nvSpPr>
          <p:cNvPr id="17" name="9 Arco"/>
          <p:cNvSpPr/>
          <p:nvPr/>
        </p:nvSpPr>
        <p:spPr>
          <a:xfrm rot="2700000" flipH="1">
            <a:off x="11393812" y="553716"/>
            <a:ext cx="1596376" cy="143739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9 Arco"/>
          <p:cNvSpPr/>
          <p:nvPr/>
        </p:nvSpPr>
        <p:spPr>
          <a:xfrm rot="916890">
            <a:off x="9330610" y="-441377"/>
            <a:ext cx="1596376" cy="143739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2784726" y="6299144"/>
            <a:ext cx="4126451" cy="489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Dijiste que comparaste de manera online. La comparación la hiciste.. RM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 ¿Qué aspectos comparaste?.</a:t>
            </a:r>
          </a:p>
        </p:txBody>
      </p:sp>
    </p:spTree>
    <p:extLst>
      <p:ext uri="{BB962C8B-B14F-4D97-AF65-F5344CB8AC3E}">
        <p14:creationId xmlns:p14="http://schemas.microsoft.com/office/powerpoint/2010/main" val="18057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49" grpId="0"/>
      <p:bldP spid="50" grpId="0"/>
      <p:bldP spid="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514" y="3940510"/>
            <a:ext cx="3153072" cy="1154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rgbClr val="2A80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Antes de la Compra</a:t>
            </a:r>
            <a:endParaRPr lang="es-AR" b="1" dirty="0">
              <a:solidFill>
                <a:srgbClr val="2A80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6764" y="3940510"/>
            <a:ext cx="3153072" cy="1154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rgbClr val="855E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Durante la Compra</a:t>
            </a:r>
            <a:endParaRPr lang="es-AR" b="1" dirty="0">
              <a:solidFill>
                <a:srgbClr val="855E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16" y="2093677"/>
            <a:ext cx="2072469" cy="21882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66" y="2093677"/>
            <a:ext cx="2072469" cy="2188283"/>
          </a:xfrm>
          <a:prstGeom prst="rect">
            <a:avLst/>
          </a:prstGeom>
        </p:spPr>
      </p:pic>
      <p:sp>
        <p:nvSpPr>
          <p:cNvPr id="10" name="50 Arco"/>
          <p:cNvSpPr/>
          <p:nvPr/>
        </p:nvSpPr>
        <p:spPr>
          <a:xfrm rot="2700000" flipV="1">
            <a:off x="2548564" y="1139990"/>
            <a:ext cx="4180225" cy="230761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1292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60774" y="900147"/>
            <a:ext cx="11622398" cy="760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¿A través de qué dispositivos se </a:t>
            </a:r>
            <a:r>
              <a:rPr lang="es-A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realizó </a:t>
            </a: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última compra?</a:t>
            </a:r>
          </a:p>
        </p:txBody>
      </p:sp>
      <p:graphicFrame>
        <p:nvGraphicFramePr>
          <p:cNvPr id="28" name="Chart 43"/>
          <p:cNvGraphicFramePr/>
          <p:nvPr>
            <p:extLst>
              <p:ext uri="{D42A27DB-BD31-4B8C-83A1-F6EECF244321}">
                <p14:modId xmlns:p14="http://schemas.microsoft.com/office/powerpoint/2010/main" val="3963994202"/>
              </p:ext>
            </p:extLst>
          </p:nvPr>
        </p:nvGraphicFramePr>
        <p:xfrm>
          <a:off x="1334798" y="1228300"/>
          <a:ext cx="9412851" cy="276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9" name="Picture 6" descr="C:\Documents and Settings\abbie filer\Desktop\TNS icons\PNGs\Devices\Grey\Smartphone_grey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B0541">
                <a:tint val="45000"/>
                <a:satMod val="400000"/>
              </a:srgbClr>
            </a:duotone>
            <a:lum bright="20000"/>
          </a:blip>
          <a:srcRect/>
          <a:stretch>
            <a:fillRect/>
          </a:stretch>
        </p:blipFill>
        <p:spPr bwMode="auto">
          <a:xfrm>
            <a:off x="5128491" y="4112999"/>
            <a:ext cx="297186" cy="433303"/>
          </a:xfrm>
          <a:prstGeom prst="rect">
            <a:avLst/>
          </a:prstGeom>
          <a:noFill/>
        </p:spPr>
      </p:pic>
      <p:pic>
        <p:nvPicPr>
          <p:cNvPr id="30" name="Picture 2" descr="C:\Documents and Settings\abbie filer\Desktop\TNS icons\PNGs\Devices\Grey\Desktop_gre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B0541">
                <a:tint val="45000"/>
                <a:satMod val="400000"/>
              </a:srgbClr>
            </a:duotone>
            <a:lum bright="20000"/>
          </a:blip>
          <a:srcRect/>
          <a:stretch>
            <a:fillRect/>
          </a:stretch>
        </p:blipFill>
        <p:spPr bwMode="auto">
          <a:xfrm>
            <a:off x="1716228" y="4162962"/>
            <a:ext cx="790679" cy="455856"/>
          </a:xfrm>
          <a:prstGeom prst="rect">
            <a:avLst/>
          </a:prstGeom>
          <a:noFill/>
        </p:spPr>
      </p:pic>
      <p:sp>
        <p:nvSpPr>
          <p:cNvPr id="31" name="Freeform 122"/>
          <p:cNvSpPr>
            <a:spLocks noEditPoints="1"/>
          </p:cNvSpPr>
          <p:nvPr/>
        </p:nvSpPr>
        <p:spPr bwMode="auto">
          <a:xfrm>
            <a:off x="3382081" y="4209851"/>
            <a:ext cx="706768" cy="368982"/>
          </a:xfrm>
          <a:custGeom>
            <a:avLst/>
            <a:gdLst>
              <a:gd name="T0" fmla="*/ 294 w 295"/>
              <a:gd name="T1" fmla="*/ 152 h 170"/>
              <a:gd name="T2" fmla="*/ 257 w 295"/>
              <a:gd name="T3" fmla="*/ 144 h 170"/>
              <a:gd name="T4" fmla="*/ 256 w 295"/>
              <a:gd name="T5" fmla="*/ 20 h 170"/>
              <a:gd name="T6" fmla="*/ 255 w 295"/>
              <a:gd name="T7" fmla="*/ 3 h 170"/>
              <a:gd name="T8" fmla="*/ 240 w 295"/>
              <a:gd name="T9" fmla="*/ 1 h 170"/>
              <a:gd name="T10" fmla="*/ 78 w 295"/>
              <a:gd name="T11" fmla="*/ 1 h 170"/>
              <a:gd name="T12" fmla="*/ 58 w 295"/>
              <a:gd name="T13" fmla="*/ 1 h 170"/>
              <a:gd name="T14" fmla="*/ 40 w 295"/>
              <a:gd name="T15" fmla="*/ 2 h 170"/>
              <a:gd name="T16" fmla="*/ 38 w 295"/>
              <a:gd name="T17" fmla="*/ 19 h 170"/>
              <a:gd name="T18" fmla="*/ 38 w 295"/>
              <a:gd name="T19" fmla="*/ 145 h 170"/>
              <a:gd name="T20" fmla="*/ 1 w 295"/>
              <a:gd name="T21" fmla="*/ 153 h 170"/>
              <a:gd name="T22" fmla="*/ 3 w 295"/>
              <a:gd name="T23" fmla="*/ 166 h 170"/>
              <a:gd name="T24" fmla="*/ 20 w 295"/>
              <a:gd name="T25" fmla="*/ 168 h 170"/>
              <a:gd name="T26" fmla="*/ 257 w 295"/>
              <a:gd name="T27" fmla="*/ 168 h 170"/>
              <a:gd name="T28" fmla="*/ 292 w 295"/>
              <a:gd name="T29" fmla="*/ 166 h 170"/>
              <a:gd name="T30" fmla="*/ 294 w 295"/>
              <a:gd name="T31" fmla="*/ 152 h 170"/>
              <a:gd name="T32" fmla="*/ 147 w 295"/>
              <a:gd name="T33" fmla="*/ 156 h 170"/>
              <a:gd name="T34" fmla="*/ 140 w 295"/>
              <a:gd name="T35" fmla="*/ 149 h 170"/>
              <a:gd name="T36" fmla="*/ 147 w 295"/>
              <a:gd name="T37" fmla="*/ 142 h 170"/>
              <a:gd name="T38" fmla="*/ 155 w 295"/>
              <a:gd name="T39" fmla="*/ 149 h 170"/>
              <a:gd name="T40" fmla="*/ 147 w 295"/>
              <a:gd name="T41" fmla="*/ 156 h 170"/>
              <a:gd name="T42" fmla="*/ 239 w 295"/>
              <a:gd name="T43" fmla="*/ 136 h 170"/>
              <a:gd name="T44" fmla="*/ 56 w 295"/>
              <a:gd name="T45" fmla="*/ 136 h 170"/>
              <a:gd name="T46" fmla="*/ 56 w 295"/>
              <a:gd name="T47" fmla="*/ 17 h 170"/>
              <a:gd name="T48" fmla="*/ 239 w 295"/>
              <a:gd name="T49" fmla="*/ 17 h 170"/>
              <a:gd name="T50" fmla="*/ 239 w 295"/>
              <a:gd name="T51" fmla="*/ 13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5" h="170">
                <a:moveTo>
                  <a:pt x="294" y="152"/>
                </a:moveTo>
                <a:cubicBezTo>
                  <a:pt x="282" y="149"/>
                  <a:pt x="268" y="148"/>
                  <a:pt x="257" y="144"/>
                </a:cubicBezTo>
                <a:cubicBezTo>
                  <a:pt x="256" y="103"/>
                  <a:pt x="256" y="63"/>
                  <a:pt x="256" y="20"/>
                </a:cubicBezTo>
                <a:cubicBezTo>
                  <a:pt x="256" y="15"/>
                  <a:pt x="257" y="5"/>
                  <a:pt x="255" y="3"/>
                </a:cubicBezTo>
                <a:cubicBezTo>
                  <a:pt x="253" y="0"/>
                  <a:pt x="245" y="1"/>
                  <a:pt x="240" y="1"/>
                </a:cubicBezTo>
                <a:cubicBezTo>
                  <a:pt x="184" y="1"/>
                  <a:pt x="132" y="1"/>
                  <a:pt x="78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2" y="1"/>
                  <a:pt x="42" y="0"/>
                  <a:pt x="40" y="2"/>
                </a:cubicBezTo>
                <a:cubicBezTo>
                  <a:pt x="38" y="4"/>
                  <a:pt x="38" y="13"/>
                  <a:pt x="38" y="19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26" y="148"/>
                  <a:pt x="13" y="150"/>
                  <a:pt x="1" y="153"/>
                </a:cubicBezTo>
                <a:cubicBezTo>
                  <a:pt x="0" y="159"/>
                  <a:pt x="0" y="164"/>
                  <a:pt x="3" y="166"/>
                </a:cubicBezTo>
                <a:cubicBezTo>
                  <a:pt x="6" y="168"/>
                  <a:pt x="14" y="168"/>
                  <a:pt x="20" y="168"/>
                </a:cubicBezTo>
                <a:cubicBezTo>
                  <a:pt x="257" y="168"/>
                  <a:pt x="257" y="168"/>
                  <a:pt x="257" y="168"/>
                </a:cubicBezTo>
                <a:cubicBezTo>
                  <a:pt x="266" y="168"/>
                  <a:pt x="287" y="170"/>
                  <a:pt x="292" y="166"/>
                </a:cubicBezTo>
                <a:cubicBezTo>
                  <a:pt x="295" y="164"/>
                  <a:pt x="294" y="158"/>
                  <a:pt x="294" y="152"/>
                </a:cubicBezTo>
                <a:close/>
                <a:moveTo>
                  <a:pt x="147" y="156"/>
                </a:moveTo>
                <a:cubicBezTo>
                  <a:pt x="143" y="156"/>
                  <a:pt x="140" y="153"/>
                  <a:pt x="140" y="149"/>
                </a:cubicBezTo>
                <a:cubicBezTo>
                  <a:pt x="140" y="145"/>
                  <a:pt x="143" y="142"/>
                  <a:pt x="147" y="142"/>
                </a:cubicBezTo>
                <a:cubicBezTo>
                  <a:pt x="151" y="142"/>
                  <a:pt x="155" y="145"/>
                  <a:pt x="155" y="149"/>
                </a:cubicBezTo>
                <a:cubicBezTo>
                  <a:pt x="155" y="153"/>
                  <a:pt x="151" y="156"/>
                  <a:pt x="147" y="156"/>
                </a:cubicBezTo>
                <a:close/>
                <a:moveTo>
                  <a:pt x="239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17"/>
                  <a:pt x="56" y="17"/>
                  <a:pt x="56" y="17"/>
                </a:cubicBezTo>
                <a:cubicBezTo>
                  <a:pt x="239" y="17"/>
                  <a:pt x="239" y="17"/>
                  <a:pt x="239" y="17"/>
                </a:cubicBezTo>
                <a:lnTo>
                  <a:pt x="239" y="136"/>
                </a:lnTo>
                <a:close/>
              </a:path>
            </a:pathLst>
          </a:custGeom>
          <a:solidFill>
            <a:srgbClr val="797979"/>
          </a:solidFill>
          <a:ln>
            <a:noFill/>
          </a:ln>
          <a:extLst/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828616"/>
            <a:endParaRPr lang="en-AU" sz="1633" kern="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32" name="Group 26"/>
          <p:cNvGrpSpPr/>
          <p:nvPr/>
        </p:nvGrpSpPr>
        <p:grpSpPr>
          <a:xfrm>
            <a:off x="6590209" y="4153761"/>
            <a:ext cx="552041" cy="450082"/>
            <a:chOff x="1665289" y="1460502"/>
            <a:chExt cx="511175" cy="393701"/>
          </a:xfrm>
          <a:solidFill>
            <a:srgbClr val="797979"/>
          </a:solidFill>
        </p:grpSpPr>
        <p:sp>
          <p:nvSpPr>
            <p:cNvPr id="33" name="Freeform 67"/>
            <p:cNvSpPr>
              <a:spLocks noEditPoints="1"/>
            </p:cNvSpPr>
            <p:nvPr/>
          </p:nvSpPr>
          <p:spPr bwMode="auto">
            <a:xfrm>
              <a:off x="1671639" y="1752602"/>
              <a:ext cx="498475" cy="63500"/>
            </a:xfrm>
            <a:custGeom>
              <a:avLst/>
              <a:gdLst>
                <a:gd name="T0" fmla="*/ 294 w 314"/>
                <a:gd name="T1" fmla="*/ 0 h 40"/>
                <a:gd name="T2" fmla="*/ 21 w 314"/>
                <a:gd name="T3" fmla="*/ 0 h 40"/>
                <a:gd name="T4" fmla="*/ 0 w 314"/>
                <a:gd name="T5" fmla="*/ 40 h 40"/>
                <a:gd name="T6" fmla="*/ 314 w 314"/>
                <a:gd name="T7" fmla="*/ 40 h 40"/>
                <a:gd name="T8" fmla="*/ 294 w 314"/>
                <a:gd name="T9" fmla="*/ 0 h 40"/>
                <a:gd name="T10" fmla="*/ 123 w 314"/>
                <a:gd name="T11" fmla="*/ 30 h 40"/>
                <a:gd name="T12" fmla="*/ 132 w 314"/>
                <a:gd name="T13" fmla="*/ 14 h 40"/>
                <a:gd name="T14" fmla="*/ 183 w 314"/>
                <a:gd name="T15" fmla="*/ 14 h 40"/>
                <a:gd name="T16" fmla="*/ 190 w 314"/>
                <a:gd name="T17" fmla="*/ 30 h 40"/>
                <a:gd name="T18" fmla="*/ 123 w 314"/>
                <a:gd name="T1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40">
                  <a:moveTo>
                    <a:pt x="294" y="0"/>
                  </a:moveTo>
                  <a:lnTo>
                    <a:pt x="21" y="0"/>
                  </a:lnTo>
                  <a:lnTo>
                    <a:pt x="0" y="40"/>
                  </a:lnTo>
                  <a:lnTo>
                    <a:pt x="314" y="40"/>
                  </a:lnTo>
                  <a:lnTo>
                    <a:pt x="294" y="0"/>
                  </a:lnTo>
                  <a:close/>
                  <a:moveTo>
                    <a:pt x="123" y="30"/>
                  </a:moveTo>
                  <a:lnTo>
                    <a:pt x="132" y="14"/>
                  </a:lnTo>
                  <a:lnTo>
                    <a:pt x="183" y="14"/>
                  </a:lnTo>
                  <a:lnTo>
                    <a:pt x="190" y="30"/>
                  </a:lnTo>
                  <a:lnTo>
                    <a:pt x="12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defTabSz="828616"/>
              <a:endParaRPr lang="en-AU" sz="1633" kern="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Freeform 68"/>
            <p:cNvSpPr>
              <a:spLocks noEditPoints="1"/>
            </p:cNvSpPr>
            <p:nvPr/>
          </p:nvSpPr>
          <p:spPr bwMode="auto">
            <a:xfrm>
              <a:off x="1712914" y="1460502"/>
              <a:ext cx="415925" cy="273050"/>
            </a:xfrm>
            <a:custGeom>
              <a:avLst/>
              <a:gdLst>
                <a:gd name="T0" fmla="*/ 183 w 183"/>
                <a:gd name="T1" fmla="*/ 120 h 120"/>
                <a:gd name="T2" fmla="*/ 183 w 183"/>
                <a:gd name="T3" fmla="*/ 120 h 120"/>
                <a:gd name="T4" fmla="*/ 183 w 183"/>
                <a:gd name="T5" fmla="*/ 119 h 120"/>
                <a:gd name="T6" fmla="*/ 183 w 183"/>
                <a:gd name="T7" fmla="*/ 5 h 120"/>
                <a:gd name="T8" fmla="*/ 178 w 183"/>
                <a:gd name="T9" fmla="*/ 0 h 120"/>
                <a:gd name="T10" fmla="*/ 5 w 183"/>
                <a:gd name="T11" fmla="*/ 0 h 120"/>
                <a:gd name="T12" fmla="*/ 0 w 183"/>
                <a:gd name="T13" fmla="*/ 5 h 120"/>
                <a:gd name="T14" fmla="*/ 0 w 183"/>
                <a:gd name="T15" fmla="*/ 119 h 120"/>
                <a:gd name="T16" fmla="*/ 0 w 183"/>
                <a:gd name="T17" fmla="*/ 120 h 120"/>
                <a:gd name="T18" fmla="*/ 0 w 183"/>
                <a:gd name="T19" fmla="*/ 120 h 120"/>
                <a:gd name="T20" fmla="*/ 0 w 183"/>
                <a:gd name="T21" fmla="*/ 120 h 120"/>
                <a:gd name="T22" fmla="*/ 183 w 183"/>
                <a:gd name="T23" fmla="*/ 120 h 120"/>
                <a:gd name="T24" fmla="*/ 170 w 183"/>
                <a:gd name="T25" fmla="*/ 111 h 120"/>
                <a:gd name="T26" fmla="*/ 13 w 183"/>
                <a:gd name="T27" fmla="*/ 111 h 120"/>
                <a:gd name="T28" fmla="*/ 13 w 183"/>
                <a:gd name="T29" fmla="*/ 13 h 120"/>
                <a:gd name="T30" fmla="*/ 170 w 183"/>
                <a:gd name="T31" fmla="*/ 13 h 120"/>
                <a:gd name="T32" fmla="*/ 170 w 183"/>
                <a:gd name="T33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20">
                  <a:moveTo>
                    <a:pt x="183" y="120"/>
                  </a:moveTo>
                  <a:cubicBezTo>
                    <a:pt x="183" y="120"/>
                    <a:pt x="183" y="120"/>
                    <a:pt x="183" y="120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2"/>
                    <a:pt x="181" y="0"/>
                    <a:pt x="17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83" y="120"/>
                    <a:pt x="183" y="120"/>
                    <a:pt x="183" y="120"/>
                  </a:cubicBezTo>
                  <a:close/>
                  <a:moveTo>
                    <a:pt x="170" y="111"/>
                  </a:moveTo>
                  <a:cubicBezTo>
                    <a:pt x="13" y="111"/>
                    <a:pt x="13" y="111"/>
                    <a:pt x="13" y="1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70" y="13"/>
                    <a:pt x="170" y="13"/>
                    <a:pt x="170" y="13"/>
                  </a:cubicBezTo>
                  <a:lnTo>
                    <a:pt x="170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defTabSz="828616"/>
              <a:endParaRPr lang="en-AU" sz="1633" kern="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Freeform 69"/>
            <p:cNvSpPr>
              <a:spLocks/>
            </p:cNvSpPr>
            <p:nvPr/>
          </p:nvSpPr>
          <p:spPr bwMode="auto">
            <a:xfrm>
              <a:off x="1665289" y="1833565"/>
              <a:ext cx="511175" cy="20638"/>
            </a:xfrm>
            <a:custGeom>
              <a:avLst/>
              <a:gdLst>
                <a:gd name="T0" fmla="*/ 322 w 322"/>
                <a:gd name="T1" fmla="*/ 0 h 13"/>
                <a:gd name="T2" fmla="*/ 0 w 322"/>
                <a:gd name="T3" fmla="*/ 0 h 13"/>
                <a:gd name="T4" fmla="*/ 0 w 322"/>
                <a:gd name="T5" fmla="*/ 2 h 13"/>
                <a:gd name="T6" fmla="*/ 7 w 322"/>
                <a:gd name="T7" fmla="*/ 13 h 13"/>
                <a:gd name="T8" fmla="*/ 315 w 322"/>
                <a:gd name="T9" fmla="*/ 13 h 13"/>
                <a:gd name="T10" fmla="*/ 322 w 322"/>
                <a:gd name="T11" fmla="*/ 2 h 13"/>
                <a:gd name="T12" fmla="*/ 322 w 3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13">
                  <a:moveTo>
                    <a:pt x="32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7" y="13"/>
                  </a:lnTo>
                  <a:lnTo>
                    <a:pt x="315" y="13"/>
                  </a:lnTo>
                  <a:lnTo>
                    <a:pt x="322" y="2"/>
                  </a:lnTo>
                  <a:lnTo>
                    <a:pt x="3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defTabSz="828616"/>
              <a:endParaRPr lang="en-AU" sz="1633" kern="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36" name="Picture 7" descr="C:\Documents and Settings\abbie filer\Desktop\TNS icons\PNGs\Devices\Grey\Tablet_gre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3B0541">
                <a:tint val="45000"/>
                <a:satMod val="400000"/>
              </a:srgbClr>
            </a:duotone>
            <a:lum bright="20000"/>
          </a:blip>
          <a:srcRect/>
          <a:stretch>
            <a:fillRect/>
          </a:stretch>
        </p:blipFill>
        <p:spPr bwMode="auto">
          <a:xfrm>
            <a:off x="9673274" y="4112997"/>
            <a:ext cx="553845" cy="520666"/>
          </a:xfrm>
          <a:prstGeom prst="rect">
            <a:avLst/>
          </a:prstGeom>
          <a:noFill/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3053125" y="4984193"/>
            <a:ext cx="2880680" cy="7609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s-AR" sz="4000" b="1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80%</a:t>
            </a:r>
            <a:endParaRPr lang="es-AR" sz="4000" b="1" dirty="0">
              <a:solidFill>
                <a:srgbClr val="CC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Desktop</a:t>
            </a:r>
            <a:endParaRPr lang="es-AR" sz="2000" dirty="0" smtClean="0">
              <a:solidFill>
                <a:srgbClr val="C5001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5871973" y="4965646"/>
            <a:ext cx="2880680" cy="7609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s-AR" sz="4000" b="1" dirty="0" smtClean="0">
                <a:solidFill>
                  <a:srgbClr val="ED7D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20%</a:t>
            </a:r>
            <a:endParaRPr lang="es-AR" sz="4000" b="1" dirty="0">
              <a:solidFill>
                <a:srgbClr val="ED7D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</a:t>
            </a:r>
            <a:endParaRPr lang="es-AR" sz="2000" dirty="0" smtClean="0">
              <a:solidFill>
                <a:srgbClr val="C5001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31119" y="641461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MX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Pensando </a:t>
            </a:r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última vez que </a:t>
            </a:r>
            <a:r>
              <a:rPr lang="es-MX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compraste ¿</a:t>
            </a:r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Desde qué dispositivo realizaste la compra</a:t>
            </a: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es-AR" sz="800" dirty="0"/>
              <a:t> </a:t>
            </a:r>
            <a:endParaRPr lang="es-AR" sz="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847181" y="212021"/>
            <a:ext cx="6497638" cy="760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s-A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DURANTE LA COMPRA </a:t>
            </a:r>
            <a:endParaRPr lang="es-AR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8235683" y="4137108"/>
            <a:ext cx="239429" cy="423178"/>
          </a:xfrm>
          <a:custGeom>
            <a:avLst/>
            <a:gdLst>
              <a:gd name="T0" fmla="*/ 63 w 73"/>
              <a:gd name="T1" fmla="*/ 0 h 129"/>
              <a:gd name="T2" fmla="*/ 9 w 73"/>
              <a:gd name="T3" fmla="*/ 0 h 129"/>
              <a:gd name="T4" fmla="*/ 0 w 73"/>
              <a:gd name="T5" fmla="*/ 9 h 129"/>
              <a:gd name="T6" fmla="*/ 0 w 73"/>
              <a:gd name="T7" fmla="*/ 119 h 129"/>
              <a:gd name="T8" fmla="*/ 9 w 73"/>
              <a:gd name="T9" fmla="*/ 129 h 129"/>
              <a:gd name="T10" fmla="*/ 63 w 73"/>
              <a:gd name="T11" fmla="*/ 129 h 129"/>
              <a:gd name="T12" fmla="*/ 73 w 73"/>
              <a:gd name="T13" fmla="*/ 119 h 129"/>
              <a:gd name="T14" fmla="*/ 73 w 73"/>
              <a:gd name="T15" fmla="*/ 9 h 129"/>
              <a:gd name="T16" fmla="*/ 63 w 73"/>
              <a:gd name="T17" fmla="*/ 0 h 129"/>
              <a:gd name="T18" fmla="*/ 66 w 73"/>
              <a:gd name="T19" fmla="*/ 104 h 129"/>
              <a:gd name="T20" fmla="*/ 7 w 73"/>
              <a:gd name="T21" fmla="*/ 104 h 129"/>
              <a:gd name="T22" fmla="*/ 7 w 73"/>
              <a:gd name="T23" fmla="*/ 16 h 129"/>
              <a:gd name="T24" fmla="*/ 66 w 73"/>
              <a:gd name="T25" fmla="*/ 16 h 129"/>
              <a:gd name="T26" fmla="*/ 66 w 73"/>
              <a:gd name="T27" fmla="*/ 104 h 129"/>
              <a:gd name="T28" fmla="*/ 49 w 73"/>
              <a:gd name="T29" fmla="*/ 9 h 129"/>
              <a:gd name="T30" fmla="*/ 24 w 73"/>
              <a:gd name="T31" fmla="*/ 9 h 129"/>
              <a:gd name="T32" fmla="*/ 24 w 73"/>
              <a:gd name="T33" fmla="*/ 7 h 129"/>
              <a:gd name="T34" fmla="*/ 49 w 73"/>
              <a:gd name="T35" fmla="*/ 7 h 129"/>
              <a:gd name="T36" fmla="*/ 49 w 73"/>
              <a:gd name="T37" fmla="*/ 9 h 129"/>
              <a:gd name="T38" fmla="*/ 60 w 73"/>
              <a:gd name="T39" fmla="*/ 8 h 129"/>
              <a:gd name="T40" fmla="*/ 57 w 73"/>
              <a:gd name="T41" fmla="*/ 11 h 129"/>
              <a:gd name="T42" fmla="*/ 55 w 73"/>
              <a:gd name="T43" fmla="*/ 8 h 129"/>
              <a:gd name="T44" fmla="*/ 57 w 73"/>
              <a:gd name="T45" fmla="*/ 6 h 129"/>
              <a:gd name="T46" fmla="*/ 60 w 73"/>
              <a:gd name="T47" fmla="*/ 8 h 129"/>
              <a:gd name="T48" fmla="*/ 48 w 73"/>
              <a:gd name="T49" fmla="*/ 119 h 129"/>
              <a:gd name="T50" fmla="*/ 25 w 73"/>
              <a:gd name="T51" fmla="*/ 119 h 129"/>
              <a:gd name="T52" fmla="*/ 25 w 73"/>
              <a:gd name="T53" fmla="*/ 112 h 129"/>
              <a:gd name="T54" fmla="*/ 48 w 73"/>
              <a:gd name="T55" fmla="*/ 112 h 129"/>
              <a:gd name="T56" fmla="*/ 48 w 73"/>
              <a:gd name="T57" fmla="*/ 11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" h="129">
                <a:moveTo>
                  <a:pt x="63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4"/>
                  <a:pt x="4" y="129"/>
                  <a:pt x="9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9" y="129"/>
                  <a:pt x="73" y="124"/>
                  <a:pt x="73" y="119"/>
                </a:cubicBezTo>
                <a:cubicBezTo>
                  <a:pt x="73" y="9"/>
                  <a:pt x="73" y="9"/>
                  <a:pt x="73" y="9"/>
                </a:cubicBezTo>
                <a:cubicBezTo>
                  <a:pt x="73" y="4"/>
                  <a:pt x="69" y="0"/>
                  <a:pt x="63" y="0"/>
                </a:cubicBezTo>
                <a:close/>
                <a:moveTo>
                  <a:pt x="66" y="104"/>
                </a:moveTo>
                <a:cubicBezTo>
                  <a:pt x="7" y="104"/>
                  <a:pt x="7" y="104"/>
                  <a:pt x="7" y="104"/>
                </a:cubicBezTo>
                <a:cubicBezTo>
                  <a:pt x="7" y="16"/>
                  <a:pt x="7" y="16"/>
                  <a:pt x="7" y="16"/>
                </a:cubicBezTo>
                <a:cubicBezTo>
                  <a:pt x="66" y="16"/>
                  <a:pt x="66" y="16"/>
                  <a:pt x="66" y="16"/>
                </a:cubicBezTo>
                <a:lnTo>
                  <a:pt x="66" y="104"/>
                </a:lnTo>
                <a:close/>
                <a:moveTo>
                  <a:pt x="49" y="9"/>
                </a:moveTo>
                <a:cubicBezTo>
                  <a:pt x="24" y="9"/>
                  <a:pt x="24" y="9"/>
                  <a:pt x="24" y="9"/>
                </a:cubicBezTo>
                <a:cubicBezTo>
                  <a:pt x="24" y="7"/>
                  <a:pt x="24" y="7"/>
                  <a:pt x="24" y="7"/>
                </a:cubicBezTo>
                <a:cubicBezTo>
                  <a:pt x="49" y="7"/>
                  <a:pt x="49" y="7"/>
                  <a:pt x="49" y="7"/>
                </a:cubicBezTo>
                <a:lnTo>
                  <a:pt x="49" y="9"/>
                </a:lnTo>
                <a:close/>
                <a:moveTo>
                  <a:pt x="60" y="8"/>
                </a:moveTo>
                <a:cubicBezTo>
                  <a:pt x="60" y="10"/>
                  <a:pt x="59" y="11"/>
                  <a:pt x="57" y="11"/>
                </a:cubicBezTo>
                <a:cubicBezTo>
                  <a:pt x="56" y="11"/>
                  <a:pt x="55" y="10"/>
                  <a:pt x="55" y="8"/>
                </a:cubicBezTo>
                <a:cubicBezTo>
                  <a:pt x="55" y="7"/>
                  <a:pt x="56" y="6"/>
                  <a:pt x="57" y="6"/>
                </a:cubicBezTo>
                <a:cubicBezTo>
                  <a:pt x="59" y="6"/>
                  <a:pt x="60" y="7"/>
                  <a:pt x="60" y="8"/>
                </a:cubicBezTo>
                <a:close/>
                <a:moveTo>
                  <a:pt x="48" y="119"/>
                </a:moveTo>
                <a:cubicBezTo>
                  <a:pt x="25" y="119"/>
                  <a:pt x="25" y="119"/>
                  <a:pt x="25" y="119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48" y="112"/>
                  <a:pt x="48" y="112"/>
                  <a:pt x="48" y="112"/>
                </a:cubicBezTo>
                <a:lnTo>
                  <a:pt x="48" y="119"/>
                </a:lnTo>
                <a:close/>
              </a:path>
            </a:pathLst>
          </a:custGeom>
          <a:solidFill>
            <a:srgbClr val="79797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91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  <p:bldP spid="38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Arco"/>
          <p:cNvSpPr/>
          <p:nvPr/>
        </p:nvSpPr>
        <p:spPr>
          <a:xfrm rot="3371497" flipV="1">
            <a:off x="7704575" y="-2001405"/>
            <a:ext cx="3563936" cy="3704608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793162" y="175462"/>
            <a:ext cx="7651532" cy="833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¿Por qué eligen </a:t>
            </a:r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sitios/app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donde compran?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31" y="46143"/>
            <a:ext cx="2072469" cy="2188283"/>
          </a:xfrm>
          <a:prstGeom prst="rect">
            <a:avLst/>
          </a:prstGeom>
        </p:spPr>
      </p:pic>
      <p:sp>
        <p:nvSpPr>
          <p:cNvPr id="35" name="9 Arco"/>
          <p:cNvSpPr/>
          <p:nvPr/>
        </p:nvSpPr>
        <p:spPr>
          <a:xfrm rot="2700000" flipH="1">
            <a:off x="11504652" y="553716"/>
            <a:ext cx="1596376" cy="143739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9 Arco"/>
          <p:cNvSpPr/>
          <p:nvPr/>
        </p:nvSpPr>
        <p:spPr>
          <a:xfrm rot="916890">
            <a:off x="9517826" y="-431216"/>
            <a:ext cx="1596376" cy="143739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" name="Group 4"/>
          <p:cNvGrpSpPr/>
          <p:nvPr/>
        </p:nvGrpSpPr>
        <p:grpSpPr>
          <a:xfrm>
            <a:off x="558989" y="2528080"/>
            <a:ext cx="5392267" cy="584791"/>
            <a:chOff x="898201" y="4800707"/>
            <a:chExt cx="5392267" cy="584791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1628836" y="4814236"/>
              <a:ext cx="4661632" cy="5712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/>
              <a:r>
                <a:rPr lang="es-MX" sz="2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Que la Información sea accesible</a:t>
              </a:r>
              <a:endParaRPr lang="es-A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Freeform 145"/>
            <p:cNvSpPr>
              <a:spLocks noEditPoints="1"/>
            </p:cNvSpPr>
            <p:nvPr/>
          </p:nvSpPr>
          <p:spPr bwMode="auto">
            <a:xfrm>
              <a:off x="898201" y="4800707"/>
              <a:ext cx="716158" cy="584791"/>
            </a:xfrm>
            <a:custGeom>
              <a:avLst/>
              <a:gdLst>
                <a:gd name="T0" fmla="*/ 128 w 143"/>
                <a:gd name="T1" fmla="*/ 12 h 117"/>
                <a:gd name="T2" fmla="*/ 99 w 143"/>
                <a:gd name="T3" fmla="*/ 34 h 117"/>
                <a:gd name="T4" fmla="*/ 54 w 143"/>
                <a:gd name="T5" fmla="*/ 9 h 117"/>
                <a:gd name="T6" fmla="*/ 0 w 143"/>
                <a:gd name="T7" fmla="*/ 63 h 117"/>
                <a:gd name="T8" fmla="*/ 54 w 143"/>
                <a:gd name="T9" fmla="*/ 117 h 117"/>
                <a:gd name="T10" fmla="*/ 108 w 143"/>
                <a:gd name="T11" fmla="*/ 63 h 117"/>
                <a:gd name="T12" fmla="*/ 103 w 143"/>
                <a:gd name="T13" fmla="*/ 40 h 117"/>
                <a:gd name="T14" fmla="*/ 131 w 143"/>
                <a:gd name="T15" fmla="*/ 12 h 117"/>
                <a:gd name="T16" fmla="*/ 128 w 143"/>
                <a:gd name="T17" fmla="*/ 12 h 117"/>
                <a:gd name="T18" fmla="*/ 99 w 143"/>
                <a:gd name="T19" fmla="*/ 63 h 117"/>
                <a:gd name="T20" fmla="*/ 54 w 143"/>
                <a:gd name="T21" fmla="*/ 108 h 117"/>
                <a:gd name="T22" fmla="*/ 9 w 143"/>
                <a:gd name="T23" fmla="*/ 63 h 117"/>
                <a:gd name="T24" fmla="*/ 54 w 143"/>
                <a:gd name="T25" fmla="*/ 18 h 117"/>
                <a:gd name="T26" fmla="*/ 92 w 143"/>
                <a:gd name="T27" fmla="*/ 39 h 117"/>
                <a:gd name="T28" fmla="*/ 56 w 143"/>
                <a:gd name="T29" fmla="*/ 67 h 117"/>
                <a:gd name="T30" fmla="*/ 39 w 143"/>
                <a:gd name="T31" fmla="*/ 49 h 117"/>
                <a:gd name="T32" fmla="*/ 29 w 143"/>
                <a:gd name="T33" fmla="*/ 59 h 117"/>
                <a:gd name="T34" fmla="*/ 54 w 143"/>
                <a:gd name="T35" fmla="*/ 85 h 117"/>
                <a:gd name="T36" fmla="*/ 58 w 143"/>
                <a:gd name="T37" fmla="*/ 85 h 117"/>
                <a:gd name="T38" fmla="*/ 96 w 143"/>
                <a:gd name="T39" fmla="*/ 47 h 117"/>
                <a:gd name="T40" fmla="*/ 99 w 143"/>
                <a:gd name="T41" fmla="*/ 6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17">
                  <a:moveTo>
                    <a:pt x="128" y="12"/>
                  </a:moveTo>
                  <a:cubicBezTo>
                    <a:pt x="99" y="34"/>
                    <a:pt x="99" y="34"/>
                    <a:pt x="99" y="34"/>
                  </a:cubicBezTo>
                  <a:cubicBezTo>
                    <a:pt x="90" y="19"/>
                    <a:pt x="73" y="9"/>
                    <a:pt x="54" y="9"/>
                  </a:cubicBezTo>
                  <a:cubicBezTo>
                    <a:pt x="24" y="9"/>
                    <a:pt x="0" y="33"/>
                    <a:pt x="0" y="63"/>
                  </a:cubicBezTo>
                  <a:cubicBezTo>
                    <a:pt x="0" y="93"/>
                    <a:pt x="24" y="117"/>
                    <a:pt x="54" y="117"/>
                  </a:cubicBezTo>
                  <a:cubicBezTo>
                    <a:pt x="84" y="117"/>
                    <a:pt x="108" y="93"/>
                    <a:pt x="108" y="63"/>
                  </a:cubicBezTo>
                  <a:cubicBezTo>
                    <a:pt x="108" y="55"/>
                    <a:pt x="106" y="47"/>
                    <a:pt x="103" y="40"/>
                  </a:cubicBezTo>
                  <a:cubicBezTo>
                    <a:pt x="115" y="28"/>
                    <a:pt x="127" y="17"/>
                    <a:pt x="131" y="12"/>
                  </a:cubicBezTo>
                  <a:cubicBezTo>
                    <a:pt x="143" y="0"/>
                    <a:pt x="128" y="12"/>
                    <a:pt x="128" y="12"/>
                  </a:cubicBezTo>
                  <a:close/>
                  <a:moveTo>
                    <a:pt x="99" y="63"/>
                  </a:moveTo>
                  <a:cubicBezTo>
                    <a:pt x="99" y="88"/>
                    <a:pt x="79" y="108"/>
                    <a:pt x="54" y="108"/>
                  </a:cubicBezTo>
                  <a:cubicBezTo>
                    <a:pt x="29" y="108"/>
                    <a:pt x="9" y="88"/>
                    <a:pt x="9" y="63"/>
                  </a:cubicBezTo>
                  <a:cubicBezTo>
                    <a:pt x="9" y="38"/>
                    <a:pt x="29" y="18"/>
                    <a:pt x="54" y="18"/>
                  </a:cubicBezTo>
                  <a:cubicBezTo>
                    <a:pt x="70" y="18"/>
                    <a:pt x="84" y="27"/>
                    <a:pt x="92" y="39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5" y="86"/>
                    <a:pt x="57" y="86"/>
                    <a:pt x="58" y="85"/>
                  </a:cubicBezTo>
                  <a:cubicBezTo>
                    <a:pt x="58" y="85"/>
                    <a:pt x="77" y="66"/>
                    <a:pt x="96" y="47"/>
                  </a:cubicBezTo>
                  <a:cubicBezTo>
                    <a:pt x="98" y="52"/>
                    <a:pt x="99" y="58"/>
                    <a:pt x="99" y="6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9019" y="1830476"/>
            <a:ext cx="4203375" cy="703318"/>
            <a:chOff x="1284562" y="5359419"/>
            <a:chExt cx="4203375" cy="703318"/>
          </a:xfrm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1956807" y="5371510"/>
              <a:ext cx="3531130" cy="6912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/>
              <a:r>
                <a:rPr lang="es-MX" sz="2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Visibilidad de los precios</a:t>
              </a:r>
              <a:endParaRPr lang="es-A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Freeform 145"/>
            <p:cNvSpPr>
              <a:spLocks noEditPoints="1"/>
            </p:cNvSpPr>
            <p:nvPr/>
          </p:nvSpPr>
          <p:spPr bwMode="auto">
            <a:xfrm>
              <a:off x="1284562" y="5359419"/>
              <a:ext cx="716158" cy="584791"/>
            </a:xfrm>
            <a:custGeom>
              <a:avLst/>
              <a:gdLst>
                <a:gd name="T0" fmla="*/ 128 w 143"/>
                <a:gd name="T1" fmla="*/ 12 h 117"/>
                <a:gd name="T2" fmla="*/ 99 w 143"/>
                <a:gd name="T3" fmla="*/ 34 h 117"/>
                <a:gd name="T4" fmla="*/ 54 w 143"/>
                <a:gd name="T5" fmla="*/ 9 h 117"/>
                <a:gd name="T6" fmla="*/ 0 w 143"/>
                <a:gd name="T7" fmla="*/ 63 h 117"/>
                <a:gd name="T8" fmla="*/ 54 w 143"/>
                <a:gd name="T9" fmla="*/ 117 h 117"/>
                <a:gd name="T10" fmla="*/ 108 w 143"/>
                <a:gd name="T11" fmla="*/ 63 h 117"/>
                <a:gd name="T12" fmla="*/ 103 w 143"/>
                <a:gd name="T13" fmla="*/ 40 h 117"/>
                <a:gd name="T14" fmla="*/ 131 w 143"/>
                <a:gd name="T15" fmla="*/ 12 h 117"/>
                <a:gd name="T16" fmla="*/ 128 w 143"/>
                <a:gd name="T17" fmla="*/ 12 h 117"/>
                <a:gd name="T18" fmla="*/ 99 w 143"/>
                <a:gd name="T19" fmla="*/ 63 h 117"/>
                <a:gd name="T20" fmla="*/ 54 w 143"/>
                <a:gd name="T21" fmla="*/ 108 h 117"/>
                <a:gd name="T22" fmla="*/ 9 w 143"/>
                <a:gd name="T23" fmla="*/ 63 h 117"/>
                <a:gd name="T24" fmla="*/ 54 w 143"/>
                <a:gd name="T25" fmla="*/ 18 h 117"/>
                <a:gd name="T26" fmla="*/ 92 w 143"/>
                <a:gd name="T27" fmla="*/ 39 h 117"/>
                <a:gd name="T28" fmla="*/ 56 w 143"/>
                <a:gd name="T29" fmla="*/ 67 h 117"/>
                <a:gd name="T30" fmla="*/ 39 w 143"/>
                <a:gd name="T31" fmla="*/ 49 h 117"/>
                <a:gd name="T32" fmla="*/ 29 w 143"/>
                <a:gd name="T33" fmla="*/ 59 h 117"/>
                <a:gd name="T34" fmla="*/ 54 w 143"/>
                <a:gd name="T35" fmla="*/ 85 h 117"/>
                <a:gd name="T36" fmla="*/ 58 w 143"/>
                <a:gd name="T37" fmla="*/ 85 h 117"/>
                <a:gd name="T38" fmla="*/ 96 w 143"/>
                <a:gd name="T39" fmla="*/ 47 h 117"/>
                <a:gd name="T40" fmla="*/ 99 w 143"/>
                <a:gd name="T41" fmla="*/ 6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17">
                  <a:moveTo>
                    <a:pt x="128" y="12"/>
                  </a:moveTo>
                  <a:cubicBezTo>
                    <a:pt x="99" y="34"/>
                    <a:pt x="99" y="34"/>
                    <a:pt x="99" y="34"/>
                  </a:cubicBezTo>
                  <a:cubicBezTo>
                    <a:pt x="90" y="19"/>
                    <a:pt x="73" y="9"/>
                    <a:pt x="54" y="9"/>
                  </a:cubicBezTo>
                  <a:cubicBezTo>
                    <a:pt x="24" y="9"/>
                    <a:pt x="0" y="33"/>
                    <a:pt x="0" y="63"/>
                  </a:cubicBezTo>
                  <a:cubicBezTo>
                    <a:pt x="0" y="93"/>
                    <a:pt x="24" y="117"/>
                    <a:pt x="54" y="117"/>
                  </a:cubicBezTo>
                  <a:cubicBezTo>
                    <a:pt x="84" y="117"/>
                    <a:pt x="108" y="93"/>
                    <a:pt x="108" y="63"/>
                  </a:cubicBezTo>
                  <a:cubicBezTo>
                    <a:pt x="108" y="55"/>
                    <a:pt x="106" y="47"/>
                    <a:pt x="103" y="40"/>
                  </a:cubicBezTo>
                  <a:cubicBezTo>
                    <a:pt x="115" y="28"/>
                    <a:pt x="127" y="17"/>
                    <a:pt x="131" y="12"/>
                  </a:cubicBezTo>
                  <a:cubicBezTo>
                    <a:pt x="143" y="0"/>
                    <a:pt x="128" y="12"/>
                    <a:pt x="128" y="12"/>
                  </a:cubicBezTo>
                  <a:close/>
                  <a:moveTo>
                    <a:pt x="99" y="63"/>
                  </a:moveTo>
                  <a:cubicBezTo>
                    <a:pt x="99" y="88"/>
                    <a:pt x="79" y="108"/>
                    <a:pt x="54" y="108"/>
                  </a:cubicBezTo>
                  <a:cubicBezTo>
                    <a:pt x="29" y="108"/>
                    <a:pt x="9" y="88"/>
                    <a:pt x="9" y="63"/>
                  </a:cubicBezTo>
                  <a:cubicBezTo>
                    <a:pt x="9" y="38"/>
                    <a:pt x="29" y="18"/>
                    <a:pt x="54" y="18"/>
                  </a:cubicBezTo>
                  <a:cubicBezTo>
                    <a:pt x="70" y="18"/>
                    <a:pt x="84" y="27"/>
                    <a:pt x="92" y="39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5" y="86"/>
                    <a:pt x="57" y="86"/>
                    <a:pt x="58" y="85"/>
                  </a:cubicBezTo>
                  <a:cubicBezTo>
                    <a:pt x="58" y="85"/>
                    <a:pt x="77" y="66"/>
                    <a:pt x="96" y="47"/>
                  </a:cubicBezTo>
                  <a:cubicBezTo>
                    <a:pt x="98" y="52"/>
                    <a:pt x="99" y="58"/>
                    <a:pt x="99" y="63"/>
                  </a:cubicBezTo>
                  <a:close/>
                </a:path>
              </a:pathLst>
            </a:custGeom>
            <a:solidFill>
              <a:srgbClr val="3EB1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05177" y="3073246"/>
            <a:ext cx="4069751" cy="872697"/>
            <a:chOff x="525198" y="4195716"/>
            <a:chExt cx="4069751" cy="872697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1063819" y="4377186"/>
              <a:ext cx="3531130" cy="6912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/>
              <a:r>
                <a:rPr lang="es-MX" sz="2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  <a:r>
                <a:rPr lang="es-MX" sz="2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ariedad de productos</a:t>
              </a:r>
              <a:endParaRPr lang="es-A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endParaRPr lang="es-A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Freeform 145"/>
            <p:cNvSpPr>
              <a:spLocks noEditPoints="1"/>
            </p:cNvSpPr>
            <p:nvPr/>
          </p:nvSpPr>
          <p:spPr bwMode="auto">
            <a:xfrm>
              <a:off x="525198" y="4195716"/>
              <a:ext cx="716158" cy="584791"/>
            </a:xfrm>
            <a:custGeom>
              <a:avLst/>
              <a:gdLst>
                <a:gd name="T0" fmla="*/ 128 w 143"/>
                <a:gd name="T1" fmla="*/ 12 h 117"/>
                <a:gd name="T2" fmla="*/ 99 w 143"/>
                <a:gd name="T3" fmla="*/ 34 h 117"/>
                <a:gd name="T4" fmla="*/ 54 w 143"/>
                <a:gd name="T5" fmla="*/ 9 h 117"/>
                <a:gd name="T6" fmla="*/ 0 w 143"/>
                <a:gd name="T7" fmla="*/ 63 h 117"/>
                <a:gd name="T8" fmla="*/ 54 w 143"/>
                <a:gd name="T9" fmla="*/ 117 h 117"/>
                <a:gd name="T10" fmla="*/ 108 w 143"/>
                <a:gd name="T11" fmla="*/ 63 h 117"/>
                <a:gd name="T12" fmla="*/ 103 w 143"/>
                <a:gd name="T13" fmla="*/ 40 h 117"/>
                <a:gd name="T14" fmla="*/ 131 w 143"/>
                <a:gd name="T15" fmla="*/ 12 h 117"/>
                <a:gd name="T16" fmla="*/ 128 w 143"/>
                <a:gd name="T17" fmla="*/ 12 h 117"/>
                <a:gd name="T18" fmla="*/ 99 w 143"/>
                <a:gd name="T19" fmla="*/ 63 h 117"/>
                <a:gd name="T20" fmla="*/ 54 w 143"/>
                <a:gd name="T21" fmla="*/ 108 h 117"/>
                <a:gd name="T22" fmla="*/ 9 w 143"/>
                <a:gd name="T23" fmla="*/ 63 h 117"/>
                <a:gd name="T24" fmla="*/ 54 w 143"/>
                <a:gd name="T25" fmla="*/ 18 h 117"/>
                <a:gd name="T26" fmla="*/ 92 w 143"/>
                <a:gd name="T27" fmla="*/ 39 h 117"/>
                <a:gd name="T28" fmla="*/ 56 w 143"/>
                <a:gd name="T29" fmla="*/ 67 h 117"/>
                <a:gd name="T30" fmla="*/ 39 w 143"/>
                <a:gd name="T31" fmla="*/ 49 h 117"/>
                <a:gd name="T32" fmla="*/ 29 w 143"/>
                <a:gd name="T33" fmla="*/ 59 h 117"/>
                <a:gd name="T34" fmla="*/ 54 w 143"/>
                <a:gd name="T35" fmla="*/ 85 h 117"/>
                <a:gd name="T36" fmla="*/ 58 w 143"/>
                <a:gd name="T37" fmla="*/ 85 h 117"/>
                <a:gd name="T38" fmla="*/ 96 w 143"/>
                <a:gd name="T39" fmla="*/ 47 h 117"/>
                <a:gd name="T40" fmla="*/ 99 w 143"/>
                <a:gd name="T41" fmla="*/ 6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17">
                  <a:moveTo>
                    <a:pt x="128" y="12"/>
                  </a:moveTo>
                  <a:cubicBezTo>
                    <a:pt x="99" y="34"/>
                    <a:pt x="99" y="34"/>
                    <a:pt x="99" y="34"/>
                  </a:cubicBezTo>
                  <a:cubicBezTo>
                    <a:pt x="90" y="19"/>
                    <a:pt x="73" y="9"/>
                    <a:pt x="54" y="9"/>
                  </a:cubicBezTo>
                  <a:cubicBezTo>
                    <a:pt x="24" y="9"/>
                    <a:pt x="0" y="33"/>
                    <a:pt x="0" y="63"/>
                  </a:cubicBezTo>
                  <a:cubicBezTo>
                    <a:pt x="0" y="93"/>
                    <a:pt x="24" y="117"/>
                    <a:pt x="54" y="117"/>
                  </a:cubicBezTo>
                  <a:cubicBezTo>
                    <a:pt x="84" y="117"/>
                    <a:pt x="108" y="93"/>
                    <a:pt x="108" y="63"/>
                  </a:cubicBezTo>
                  <a:cubicBezTo>
                    <a:pt x="108" y="55"/>
                    <a:pt x="106" y="47"/>
                    <a:pt x="103" y="40"/>
                  </a:cubicBezTo>
                  <a:cubicBezTo>
                    <a:pt x="115" y="28"/>
                    <a:pt x="127" y="17"/>
                    <a:pt x="131" y="12"/>
                  </a:cubicBezTo>
                  <a:cubicBezTo>
                    <a:pt x="143" y="0"/>
                    <a:pt x="128" y="12"/>
                    <a:pt x="128" y="12"/>
                  </a:cubicBezTo>
                  <a:close/>
                  <a:moveTo>
                    <a:pt x="99" y="63"/>
                  </a:moveTo>
                  <a:cubicBezTo>
                    <a:pt x="99" y="88"/>
                    <a:pt x="79" y="108"/>
                    <a:pt x="54" y="108"/>
                  </a:cubicBezTo>
                  <a:cubicBezTo>
                    <a:pt x="29" y="108"/>
                    <a:pt x="9" y="88"/>
                    <a:pt x="9" y="63"/>
                  </a:cubicBezTo>
                  <a:cubicBezTo>
                    <a:pt x="9" y="38"/>
                    <a:pt x="29" y="18"/>
                    <a:pt x="54" y="18"/>
                  </a:cubicBezTo>
                  <a:cubicBezTo>
                    <a:pt x="70" y="18"/>
                    <a:pt x="84" y="27"/>
                    <a:pt x="92" y="39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5" y="86"/>
                    <a:pt x="57" y="86"/>
                    <a:pt x="58" y="85"/>
                  </a:cubicBezTo>
                  <a:cubicBezTo>
                    <a:pt x="58" y="85"/>
                    <a:pt x="77" y="66"/>
                    <a:pt x="96" y="47"/>
                  </a:cubicBezTo>
                  <a:cubicBezTo>
                    <a:pt x="98" y="52"/>
                    <a:pt x="99" y="58"/>
                    <a:pt x="99" y="63"/>
                  </a:cubicBezTo>
                  <a:close/>
                </a:path>
              </a:pathLst>
            </a:custGeom>
            <a:solidFill>
              <a:srgbClr val="812D8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24" name="Rectangle 4"/>
          <p:cNvSpPr/>
          <p:nvPr/>
        </p:nvSpPr>
        <p:spPr>
          <a:xfrm>
            <a:off x="6324872" y="2372526"/>
            <a:ext cx="5864989" cy="160043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AR" sz="5000" b="1" dirty="0" smtClean="0">
                <a:solidFill>
                  <a:srgbClr val="3EB1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de cada 10</a:t>
            </a:r>
            <a:endParaRPr lang="es-AR" sz="2400" b="1" dirty="0" smtClean="0">
              <a:solidFill>
                <a:srgbClr val="3EB1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Elige sitios/app en donde ya había comprado!</a:t>
            </a:r>
            <a:endParaRPr lang="es-A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63256" y="3723717"/>
            <a:ext cx="4845816" cy="872697"/>
            <a:chOff x="525198" y="4195716"/>
            <a:chExt cx="4418113" cy="872697"/>
          </a:xfrm>
        </p:grpSpPr>
        <p:sp>
          <p:nvSpPr>
            <p:cNvPr id="27" name="Title 1"/>
            <p:cNvSpPr txBox="1">
              <a:spLocks/>
            </p:cNvSpPr>
            <p:nvPr/>
          </p:nvSpPr>
          <p:spPr>
            <a:xfrm>
              <a:off x="1063819" y="4377186"/>
              <a:ext cx="3879492" cy="6912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/>
              <a:r>
                <a:rPr lang="es-AR" sz="2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Competitividad de los precios</a:t>
              </a:r>
              <a:endParaRPr lang="es-A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endParaRPr lang="es-A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Freeform 145"/>
            <p:cNvSpPr>
              <a:spLocks noEditPoints="1"/>
            </p:cNvSpPr>
            <p:nvPr/>
          </p:nvSpPr>
          <p:spPr bwMode="auto">
            <a:xfrm>
              <a:off x="525198" y="4195716"/>
              <a:ext cx="716158" cy="584791"/>
            </a:xfrm>
            <a:custGeom>
              <a:avLst/>
              <a:gdLst>
                <a:gd name="T0" fmla="*/ 128 w 143"/>
                <a:gd name="T1" fmla="*/ 12 h 117"/>
                <a:gd name="T2" fmla="*/ 99 w 143"/>
                <a:gd name="T3" fmla="*/ 34 h 117"/>
                <a:gd name="T4" fmla="*/ 54 w 143"/>
                <a:gd name="T5" fmla="*/ 9 h 117"/>
                <a:gd name="T6" fmla="*/ 0 w 143"/>
                <a:gd name="T7" fmla="*/ 63 h 117"/>
                <a:gd name="T8" fmla="*/ 54 w 143"/>
                <a:gd name="T9" fmla="*/ 117 h 117"/>
                <a:gd name="T10" fmla="*/ 108 w 143"/>
                <a:gd name="T11" fmla="*/ 63 h 117"/>
                <a:gd name="T12" fmla="*/ 103 w 143"/>
                <a:gd name="T13" fmla="*/ 40 h 117"/>
                <a:gd name="T14" fmla="*/ 131 w 143"/>
                <a:gd name="T15" fmla="*/ 12 h 117"/>
                <a:gd name="T16" fmla="*/ 128 w 143"/>
                <a:gd name="T17" fmla="*/ 12 h 117"/>
                <a:gd name="T18" fmla="*/ 99 w 143"/>
                <a:gd name="T19" fmla="*/ 63 h 117"/>
                <a:gd name="T20" fmla="*/ 54 w 143"/>
                <a:gd name="T21" fmla="*/ 108 h 117"/>
                <a:gd name="T22" fmla="*/ 9 w 143"/>
                <a:gd name="T23" fmla="*/ 63 h 117"/>
                <a:gd name="T24" fmla="*/ 54 w 143"/>
                <a:gd name="T25" fmla="*/ 18 h 117"/>
                <a:gd name="T26" fmla="*/ 92 w 143"/>
                <a:gd name="T27" fmla="*/ 39 h 117"/>
                <a:gd name="T28" fmla="*/ 56 w 143"/>
                <a:gd name="T29" fmla="*/ 67 h 117"/>
                <a:gd name="T30" fmla="*/ 39 w 143"/>
                <a:gd name="T31" fmla="*/ 49 h 117"/>
                <a:gd name="T32" fmla="*/ 29 w 143"/>
                <a:gd name="T33" fmla="*/ 59 h 117"/>
                <a:gd name="T34" fmla="*/ 54 w 143"/>
                <a:gd name="T35" fmla="*/ 85 h 117"/>
                <a:gd name="T36" fmla="*/ 58 w 143"/>
                <a:gd name="T37" fmla="*/ 85 h 117"/>
                <a:gd name="T38" fmla="*/ 96 w 143"/>
                <a:gd name="T39" fmla="*/ 47 h 117"/>
                <a:gd name="T40" fmla="*/ 99 w 143"/>
                <a:gd name="T41" fmla="*/ 6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17">
                  <a:moveTo>
                    <a:pt x="128" y="12"/>
                  </a:moveTo>
                  <a:cubicBezTo>
                    <a:pt x="99" y="34"/>
                    <a:pt x="99" y="34"/>
                    <a:pt x="99" y="34"/>
                  </a:cubicBezTo>
                  <a:cubicBezTo>
                    <a:pt x="90" y="19"/>
                    <a:pt x="73" y="9"/>
                    <a:pt x="54" y="9"/>
                  </a:cubicBezTo>
                  <a:cubicBezTo>
                    <a:pt x="24" y="9"/>
                    <a:pt x="0" y="33"/>
                    <a:pt x="0" y="63"/>
                  </a:cubicBezTo>
                  <a:cubicBezTo>
                    <a:pt x="0" y="93"/>
                    <a:pt x="24" y="117"/>
                    <a:pt x="54" y="117"/>
                  </a:cubicBezTo>
                  <a:cubicBezTo>
                    <a:pt x="84" y="117"/>
                    <a:pt x="108" y="93"/>
                    <a:pt x="108" y="63"/>
                  </a:cubicBezTo>
                  <a:cubicBezTo>
                    <a:pt x="108" y="55"/>
                    <a:pt x="106" y="47"/>
                    <a:pt x="103" y="40"/>
                  </a:cubicBezTo>
                  <a:cubicBezTo>
                    <a:pt x="115" y="28"/>
                    <a:pt x="127" y="17"/>
                    <a:pt x="131" y="12"/>
                  </a:cubicBezTo>
                  <a:cubicBezTo>
                    <a:pt x="143" y="0"/>
                    <a:pt x="128" y="12"/>
                    <a:pt x="128" y="12"/>
                  </a:cubicBezTo>
                  <a:close/>
                  <a:moveTo>
                    <a:pt x="99" y="63"/>
                  </a:moveTo>
                  <a:cubicBezTo>
                    <a:pt x="99" y="88"/>
                    <a:pt x="79" y="108"/>
                    <a:pt x="54" y="108"/>
                  </a:cubicBezTo>
                  <a:cubicBezTo>
                    <a:pt x="29" y="108"/>
                    <a:pt x="9" y="88"/>
                    <a:pt x="9" y="63"/>
                  </a:cubicBezTo>
                  <a:cubicBezTo>
                    <a:pt x="9" y="38"/>
                    <a:pt x="29" y="18"/>
                    <a:pt x="54" y="18"/>
                  </a:cubicBezTo>
                  <a:cubicBezTo>
                    <a:pt x="70" y="18"/>
                    <a:pt x="84" y="27"/>
                    <a:pt x="92" y="39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5" y="86"/>
                    <a:pt x="57" y="86"/>
                    <a:pt x="58" y="85"/>
                  </a:cubicBezTo>
                  <a:cubicBezTo>
                    <a:pt x="58" y="85"/>
                    <a:pt x="77" y="66"/>
                    <a:pt x="96" y="47"/>
                  </a:cubicBezTo>
                  <a:cubicBezTo>
                    <a:pt x="98" y="52"/>
                    <a:pt x="99" y="58"/>
                    <a:pt x="99" y="63"/>
                  </a:cubicBezTo>
                  <a:close/>
                </a:path>
              </a:pathLst>
            </a:custGeom>
            <a:solidFill>
              <a:srgbClr val="ED7D31"/>
            </a:solidFill>
            <a:ln>
              <a:solidFill>
                <a:srgbClr val="ED7D3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2" name="Rectangle 1"/>
          <p:cNvSpPr/>
          <p:nvPr/>
        </p:nvSpPr>
        <p:spPr>
          <a:xfrm>
            <a:off x="3914255" y="631439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es-AR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.¿</a:t>
            </a: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Habías visitado ese sitio/app para buscar información antes de </a:t>
            </a:r>
            <a:r>
              <a:rPr lang="es-AR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comprar?</a:t>
            </a:r>
          </a:p>
          <a:p>
            <a:r>
              <a:rPr lang="es-AR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26, Cuál </a:t>
            </a: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 el motivo principal por el cual decidiste comprar </a:t>
            </a:r>
            <a:r>
              <a:rPr lang="es-AR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 sitio/app?</a:t>
            </a:r>
          </a:p>
          <a:p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es-AR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.¿</a:t>
            </a: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 otros motivos te ayudaron a tomar la decisión de comprar en ese sitio/app</a:t>
            </a:r>
            <a:r>
              <a:rPr lang="es-AR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s-AR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501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514" y="3940510"/>
            <a:ext cx="3153072" cy="1154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rgbClr val="2A80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Antes de la Compra</a:t>
            </a:r>
            <a:endParaRPr lang="es-AR" b="1" dirty="0">
              <a:solidFill>
                <a:srgbClr val="2A80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6764" y="3940510"/>
            <a:ext cx="3153072" cy="1154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rgbClr val="855E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Durante la Compra</a:t>
            </a:r>
            <a:endParaRPr lang="es-AR" b="1" dirty="0">
              <a:solidFill>
                <a:srgbClr val="855E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1264" y="3940510"/>
            <a:ext cx="3153072" cy="1154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rgbClr val="DD414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 Final de la Compra</a:t>
            </a:r>
            <a:endParaRPr lang="es-AR" b="1" dirty="0">
              <a:solidFill>
                <a:srgbClr val="DD414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Arco"/>
          <p:cNvSpPr/>
          <p:nvPr/>
        </p:nvSpPr>
        <p:spPr>
          <a:xfrm rot="2700000" flipV="1">
            <a:off x="6565856" y="1824821"/>
            <a:ext cx="1596376" cy="143739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34" y="2093677"/>
            <a:ext cx="2072469" cy="21882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0" y="2093677"/>
            <a:ext cx="2072469" cy="21882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05" y="2093677"/>
            <a:ext cx="2072469" cy="2188283"/>
          </a:xfrm>
          <a:prstGeom prst="rect">
            <a:avLst/>
          </a:prstGeom>
        </p:spPr>
      </p:pic>
      <p:sp>
        <p:nvSpPr>
          <p:cNvPr id="11" name="50 Arco"/>
          <p:cNvSpPr/>
          <p:nvPr/>
        </p:nvSpPr>
        <p:spPr>
          <a:xfrm rot="2700000" flipV="1">
            <a:off x="2548564" y="1139990"/>
            <a:ext cx="4180225" cy="230761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3967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Arco"/>
          <p:cNvSpPr/>
          <p:nvPr/>
        </p:nvSpPr>
        <p:spPr>
          <a:xfrm rot="3371497" flipV="1">
            <a:off x="9091317" y="-1121329"/>
            <a:ext cx="2037005" cy="296921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62" y="0"/>
            <a:ext cx="2072469" cy="2188283"/>
          </a:xfrm>
          <a:prstGeom prst="rect">
            <a:avLst/>
          </a:prstGeom>
        </p:spPr>
      </p:pic>
      <p:sp>
        <p:nvSpPr>
          <p:cNvPr id="16" name="9 Arco"/>
          <p:cNvSpPr/>
          <p:nvPr/>
        </p:nvSpPr>
        <p:spPr>
          <a:xfrm rot="2700000" flipH="1">
            <a:off x="11504652" y="553716"/>
            <a:ext cx="1596376" cy="143739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9 Arco"/>
          <p:cNvSpPr/>
          <p:nvPr/>
        </p:nvSpPr>
        <p:spPr>
          <a:xfrm rot="15508248" flipV="1">
            <a:off x="9659179" y="-160298"/>
            <a:ext cx="1596376" cy="143739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270234" y="713934"/>
            <a:ext cx="6433120" cy="760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s-MX" sz="2500" dirty="0">
                <a:solidFill>
                  <a:srgbClr val="C500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elección del medio de pago </a:t>
            </a:r>
            <a:r>
              <a:rPr lang="es-MX" sz="2500" dirty="0" smtClean="0">
                <a:solidFill>
                  <a:srgbClr val="C500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clave</a:t>
            </a:r>
          </a:p>
        </p:txBody>
      </p:sp>
      <p:sp>
        <p:nvSpPr>
          <p:cNvPr id="27" name="Rectangle 4"/>
          <p:cNvSpPr/>
          <p:nvPr/>
        </p:nvSpPr>
        <p:spPr>
          <a:xfrm>
            <a:off x="2122528" y="1977814"/>
            <a:ext cx="70393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400" b="1" dirty="0">
                <a:solidFill>
                  <a:srgbClr val="3EB1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s-AR" sz="4400" b="1" dirty="0" smtClean="0">
                <a:solidFill>
                  <a:srgbClr val="3EB1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cada 10 </a:t>
            </a:r>
          </a:p>
          <a:p>
            <a:r>
              <a:rPr 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Paga con Tarjeta de Crédito</a:t>
            </a:r>
            <a:endParaRPr lang="es-A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1" y="2035162"/>
            <a:ext cx="1219314" cy="1319284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2226747" y="3458894"/>
            <a:ext cx="7651532" cy="833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hay financiamiento, mejor!</a:t>
            </a:r>
            <a:endParaRPr lang="es-AR" sz="28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45640" y="4899901"/>
            <a:ext cx="10235312" cy="1510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 que el financiamiento influyó en la </a:t>
            </a:r>
          </a:p>
          <a:p>
            <a:pPr algn="ctr"/>
            <a:r>
              <a:rPr lang="es-A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lección de medio de pago elegida</a:t>
            </a:r>
            <a:endParaRPr lang="es-AR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1"/>
          <p:cNvSpPr/>
          <p:nvPr/>
        </p:nvSpPr>
        <p:spPr>
          <a:xfrm>
            <a:off x="4634621" y="4128650"/>
            <a:ext cx="22573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6000" b="1" dirty="0">
                <a:solidFill>
                  <a:srgbClr val="EC12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76%</a:t>
            </a:r>
            <a:endParaRPr lang="es-AR" sz="6000" dirty="0">
              <a:solidFill>
                <a:srgbClr val="EC128C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20055" y="2344562"/>
            <a:ext cx="2192554" cy="472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</a:rPr>
              <a:t>Vs 75% en 2015</a:t>
            </a:r>
            <a:endParaRPr lang="es-AR" sz="24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Freeform 145"/>
          <p:cNvSpPr>
            <a:spLocks noEditPoints="1"/>
          </p:cNvSpPr>
          <p:nvPr/>
        </p:nvSpPr>
        <p:spPr bwMode="auto">
          <a:xfrm>
            <a:off x="7146303" y="2293764"/>
            <a:ext cx="591866" cy="483298"/>
          </a:xfrm>
          <a:custGeom>
            <a:avLst/>
            <a:gdLst>
              <a:gd name="T0" fmla="*/ 128 w 143"/>
              <a:gd name="T1" fmla="*/ 12 h 117"/>
              <a:gd name="T2" fmla="*/ 99 w 143"/>
              <a:gd name="T3" fmla="*/ 34 h 117"/>
              <a:gd name="T4" fmla="*/ 54 w 143"/>
              <a:gd name="T5" fmla="*/ 9 h 117"/>
              <a:gd name="T6" fmla="*/ 0 w 143"/>
              <a:gd name="T7" fmla="*/ 63 h 117"/>
              <a:gd name="T8" fmla="*/ 54 w 143"/>
              <a:gd name="T9" fmla="*/ 117 h 117"/>
              <a:gd name="T10" fmla="*/ 108 w 143"/>
              <a:gd name="T11" fmla="*/ 63 h 117"/>
              <a:gd name="T12" fmla="*/ 103 w 143"/>
              <a:gd name="T13" fmla="*/ 40 h 117"/>
              <a:gd name="T14" fmla="*/ 131 w 143"/>
              <a:gd name="T15" fmla="*/ 12 h 117"/>
              <a:gd name="T16" fmla="*/ 128 w 143"/>
              <a:gd name="T17" fmla="*/ 12 h 117"/>
              <a:gd name="T18" fmla="*/ 99 w 143"/>
              <a:gd name="T19" fmla="*/ 63 h 117"/>
              <a:gd name="T20" fmla="*/ 54 w 143"/>
              <a:gd name="T21" fmla="*/ 108 h 117"/>
              <a:gd name="T22" fmla="*/ 9 w 143"/>
              <a:gd name="T23" fmla="*/ 63 h 117"/>
              <a:gd name="T24" fmla="*/ 54 w 143"/>
              <a:gd name="T25" fmla="*/ 18 h 117"/>
              <a:gd name="T26" fmla="*/ 92 w 143"/>
              <a:gd name="T27" fmla="*/ 39 h 117"/>
              <a:gd name="T28" fmla="*/ 56 w 143"/>
              <a:gd name="T29" fmla="*/ 67 h 117"/>
              <a:gd name="T30" fmla="*/ 39 w 143"/>
              <a:gd name="T31" fmla="*/ 49 h 117"/>
              <a:gd name="T32" fmla="*/ 29 w 143"/>
              <a:gd name="T33" fmla="*/ 59 h 117"/>
              <a:gd name="T34" fmla="*/ 54 w 143"/>
              <a:gd name="T35" fmla="*/ 85 h 117"/>
              <a:gd name="T36" fmla="*/ 58 w 143"/>
              <a:gd name="T37" fmla="*/ 85 h 117"/>
              <a:gd name="T38" fmla="*/ 96 w 143"/>
              <a:gd name="T39" fmla="*/ 47 h 117"/>
              <a:gd name="T40" fmla="*/ 99 w 143"/>
              <a:gd name="T41" fmla="*/ 63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3" h="117">
                <a:moveTo>
                  <a:pt x="128" y="12"/>
                </a:moveTo>
                <a:cubicBezTo>
                  <a:pt x="99" y="34"/>
                  <a:pt x="99" y="34"/>
                  <a:pt x="99" y="34"/>
                </a:cubicBezTo>
                <a:cubicBezTo>
                  <a:pt x="90" y="19"/>
                  <a:pt x="73" y="9"/>
                  <a:pt x="54" y="9"/>
                </a:cubicBezTo>
                <a:cubicBezTo>
                  <a:pt x="24" y="9"/>
                  <a:pt x="0" y="33"/>
                  <a:pt x="0" y="63"/>
                </a:cubicBezTo>
                <a:cubicBezTo>
                  <a:pt x="0" y="93"/>
                  <a:pt x="24" y="117"/>
                  <a:pt x="54" y="117"/>
                </a:cubicBezTo>
                <a:cubicBezTo>
                  <a:pt x="84" y="117"/>
                  <a:pt x="108" y="93"/>
                  <a:pt x="108" y="63"/>
                </a:cubicBezTo>
                <a:cubicBezTo>
                  <a:pt x="108" y="55"/>
                  <a:pt x="106" y="47"/>
                  <a:pt x="103" y="40"/>
                </a:cubicBezTo>
                <a:cubicBezTo>
                  <a:pt x="115" y="28"/>
                  <a:pt x="127" y="17"/>
                  <a:pt x="131" y="12"/>
                </a:cubicBezTo>
                <a:cubicBezTo>
                  <a:pt x="143" y="0"/>
                  <a:pt x="128" y="12"/>
                  <a:pt x="128" y="12"/>
                </a:cubicBezTo>
                <a:close/>
                <a:moveTo>
                  <a:pt x="99" y="63"/>
                </a:moveTo>
                <a:cubicBezTo>
                  <a:pt x="99" y="88"/>
                  <a:pt x="79" y="108"/>
                  <a:pt x="54" y="108"/>
                </a:cubicBezTo>
                <a:cubicBezTo>
                  <a:pt x="29" y="108"/>
                  <a:pt x="9" y="88"/>
                  <a:pt x="9" y="63"/>
                </a:cubicBezTo>
                <a:cubicBezTo>
                  <a:pt x="9" y="38"/>
                  <a:pt x="29" y="18"/>
                  <a:pt x="54" y="18"/>
                </a:cubicBezTo>
                <a:cubicBezTo>
                  <a:pt x="70" y="18"/>
                  <a:pt x="84" y="27"/>
                  <a:pt x="92" y="39"/>
                </a:cubicBezTo>
                <a:cubicBezTo>
                  <a:pt x="56" y="67"/>
                  <a:pt x="56" y="67"/>
                  <a:pt x="56" y="67"/>
                </a:cubicBezTo>
                <a:cubicBezTo>
                  <a:pt x="39" y="49"/>
                  <a:pt x="39" y="49"/>
                  <a:pt x="39" y="49"/>
                </a:cubicBezTo>
                <a:cubicBezTo>
                  <a:pt x="29" y="59"/>
                  <a:pt x="29" y="59"/>
                  <a:pt x="29" y="59"/>
                </a:cubicBezTo>
                <a:cubicBezTo>
                  <a:pt x="54" y="85"/>
                  <a:pt x="54" y="85"/>
                  <a:pt x="54" y="85"/>
                </a:cubicBezTo>
                <a:cubicBezTo>
                  <a:pt x="55" y="86"/>
                  <a:pt x="57" y="86"/>
                  <a:pt x="58" y="85"/>
                </a:cubicBezTo>
                <a:cubicBezTo>
                  <a:pt x="58" y="85"/>
                  <a:pt x="77" y="66"/>
                  <a:pt x="96" y="47"/>
                </a:cubicBezTo>
                <a:cubicBezTo>
                  <a:pt x="98" y="52"/>
                  <a:pt x="99" y="58"/>
                  <a:pt x="99" y="63"/>
                </a:cubicBezTo>
                <a:close/>
              </a:path>
            </a:pathLst>
          </a:custGeom>
          <a:solidFill>
            <a:srgbClr val="3EB1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1"/>
          <p:cNvSpPr/>
          <p:nvPr/>
        </p:nvSpPr>
        <p:spPr>
          <a:xfrm>
            <a:off x="2847181" y="6248648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s-E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33, n </a:t>
            </a:r>
            <a:r>
              <a:rPr lang="es-E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general, ¿Qué medio/s de pago utilizas en tus compras por Internet? (RM)</a:t>
            </a:r>
            <a:endParaRPr lang="es-AR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Seleccione todas las respuestas que </a:t>
            </a:r>
            <a:r>
              <a:rPr lang="es-ES" sz="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correspondan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r>
            <a:r>
              <a:rPr lang="es-AR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.¿</a:t>
            </a: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Cuánto influye en sus compras online que exista la posibilidad de financiar las compras?</a:t>
            </a:r>
            <a:endParaRPr lang="es-AR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847181" y="153029"/>
            <a:ext cx="6497638" cy="760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s-A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FINAL DE LA COMPRA </a:t>
            </a:r>
            <a:endParaRPr lang="es-AR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74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1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67439" y="1026697"/>
            <a:ext cx="6205439" cy="144895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AR" b="1" dirty="0" smtClean="0">
                <a:solidFill>
                  <a:srgbClr val="3EB1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Nuestros Objetivos</a:t>
            </a:r>
            <a:br>
              <a:rPr lang="es-AR" b="1" dirty="0" smtClean="0">
                <a:solidFill>
                  <a:srgbClr val="3EB1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A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s-A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AR" b="1" dirty="0" smtClean="0">
                <a:solidFill>
                  <a:srgbClr val="7A22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BUSCAMOS?</a:t>
            </a:r>
            <a:endParaRPr lang="es-AR" b="1" dirty="0">
              <a:solidFill>
                <a:srgbClr val="7A22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159" y="3376459"/>
            <a:ext cx="10667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onocer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hábitos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de los 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argentinos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penetración del 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commerce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camino a la 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convivencia entre canales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 de las redes sociales 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471262" y="773297"/>
            <a:ext cx="1646668" cy="1646663"/>
            <a:chOff x="7443788" y="5537200"/>
            <a:chExt cx="5148262" cy="51482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Freeform 67"/>
            <p:cNvSpPr>
              <a:spLocks/>
            </p:cNvSpPr>
            <p:nvPr/>
          </p:nvSpPr>
          <p:spPr bwMode="auto">
            <a:xfrm>
              <a:off x="7889875" y="5983288"/>
              <a:ext cx="1319212" cy="2530475"/>
            </a:xfrm>
            <a:custGeom>
              <a:avLst/>
              <a:gdLst>
                <a:gd name="T0" fmla="*/ 274 w 831"/>
                <a:gd name="T1" fmla="*/ 1331 h 1594"/>
                <a:gd name="T2" fmla="*/ 200 w 831"/>
                <a:gd name="T3" fmla="*/ 1235 h 1594"/>
                <a:gd name="T4" fmla="*/ 142 w 831"/>
                <a:gd name="T5" fmla="*/ 1132 h 1594"/>
                <a:gd name="T6" fmla="*/ 102 w 831"/>
                <a:gd name="T7" fmla="*/ 1024 h 1594"/>
                <a:gd name="T8" fmla="*/ 76 w 831"/>
                <a:gd name="T9" fmla="*/ 911 h 1594"/>
                <a:gd name="T10" fmla="*/ 69 w 831"/>
                <a:gd name="T11" fmla="*/ 797 h 1594"/>
                <a:gd name="T12" fmla="*/ 76 w 831"/>
                <a:gd name="T13" fmla="*/ 683 h 1594"/>
                <a:gd name="T14" fmla="*/ 102 w 831"/>
                <a:gd name="T15" fmla="*/ 570 h 1594"/>
                <a:gd name="T16" fmla="*/ 142 w 831"/>
                <a:gd name="T17" fmla="*/ 462 h 1594"/>
                <a:gd name="T18" fmla="*/ 200 w 831"/>
                <a:gd name="T19" fmla="*/ 359 h 1594"/>
                <a:gd name="T20" fmla="*/ 274 w 831"/>
                <a:gd name="T21" fmla="*/ 263 h 1594"/>
                <a:gd name="T22" fmla="*/ 331 w 831"/>
                <a:gd name="T23" fmla="*/ 206 h 1594"/>
                <a:gd name="T24" fmla="*/ 419 w 831"/>
                <a:gd name="T25" fmla="*/ 136 h 1594"/>
                <a:gd name="T26" fmla="*/ 516 w 831"/>
                <a:gd name="T27" fmla="*/ 81 h 1594"/>
                <a:gd name="T28" fmla="*/ 618 w 831"/>
                <a:gd name="T29" fmla="*/ 40 h 1594"/>
                <a:gd name="T30" fmla="*/ 724 w 831"/>
                <a:gd name="T31" fmla="*/ 14 h 1594"/>
                <a:gd name="T32" fmla="*/ 831 w 831"/>
                <a:gd name="T33" fmla="*/ 2 h 1594"/>
                <a:gd name="T34" fmla="*/ 751 w 831"/>
                <a:gd name="T35" fmla="*/ 2 h 1594"/>
                <a:gd name="T36" fmla="*/ 630 w 831"/>
                <a:gd name="T37" fmla="*/ 18 h 1594"/>
                <a:gd name="T38" fmla="*/ 513 w 831"/>
                <a:gd name="T39" fmla="*/ 52 h 1594"/>
                <a:gd name="T40" fmla="*/ 402 w 831"/>
                <a:gd name="T41" fmla="*/ 105 h 1594"/>
                <a:gd name="T42" fmla="*/ 298 w 831"/>
                <a:gd name="T43" fmla="*/ 177 h 1594"/>
                <a:gd name="T44" fmla="*/ 233 w 831"/>
                <a:gd name="T45" fmla="*/ 233 h 1594"/>
                <a:gd name="T46" fmla="*/ 154 w 831"/>
                <a:gd name="T47" fmla="*/ 326 h 1594"/>
                <a:gd name="T48" fmla="*/ 91 w 831"/>
                <a:gd name="T49" fmla="*/ 426 h 1594"/>
                <a:gd name="T50" fmla="*/ 45 w 831"/>
                <a:gd name="T51" fmla="*/ 534 h 1594"/>
                <a:gd name="T52" fmla="*/ 15 w 831"/>
                <a:gd name="T53" fmla="*/ 645 h 1594"/>
                <a:gd name="T54" fmla="*/ 2 w 831"/>
                <a:gd name="T55" fmla="*/ 758 h 1594"/>
                <a:gd name="T56" fmla="*/ 5 w 831"/>
                <a:gd name="T57" fmla="*/ 873 h 1594"/>
                <a:gd name="T58" fmla="*/ 23 w 831"/>
                <a:gd name="T59" fmla="*/ 987 h 1594"/>
                <a:gd name="T60" fmla="*/ 58 w 831"/>
                <a:gd name="T61" fmla="*/ 1096 h 1594"/>
                <a:gd name="T62" fmla="*/ 111 w 831"/>
                <a:gd name="T63" fmla="*/ 1202 h 1594"/>
                <a:gd name="T64" fmla="*/ 180 w 831"/>
                <a:gd name="T65" fmla="*/ 1299 h 1594"/>
                <a:gd name="T66" fmla="*/ 233 w 831"/>
                <a:gd name="T67" fmla="*/ 1361 h 1594"/>
                <a:gd name="T68" fmla="*/ 331 w 831"/>
                <a:gd name="T69" fmla="*/ 1443 h 1594"/>
                <a:gd name="T70" fmla="*/ 438 w 831"/>
                <a:gd name="T71" fmla="*/ 1509 h 1594"/>
                <a:gd name="T72" fmla="*/ 552 w 831"/>
                <a:gd name="T73" fmla="*/ 1555 h 1594"/>
                <a:gd name="T74" fmla="*/ 670 w 831"/>
                <a:gd name="T75" fmla="*/ 1583 h 1594"/>
                <a:gd name="T76" fmla="*/ 791 w 831"/>
                <a:gd name="T77" fmla="*/ 1594 h 1594"/>
                <a:gd name="T78" fmla="*/ 796 w 831"/>
                <a:gd name="T79" fmla="*/ 1591 h 1594"/>
                <a:gd name="T80" fmla="*/ 688 w 831"/>
                <a:gd name="T81" fmla="*/ 1573 h 1594"/>
                <a:gd name="T82" fmla="*/ 583 w 831"/>
                <a:gd name="T83" fmla="*/ 1542 h 1594"/>
                <a:gd name="T84" fmla="*/ 483 w 831"/>
                <a:gd name="T85" fmla="*/ 1497 h 1594"/>
                <a:gd name="T86" fmla="*/ 389 w 831"/>
                <a:gd name="T87" fmla="*/ 1435 h 1594"/>
                <a:gd name="T88" fmla="*/ 302 w 831"/>
                <a:gd name="T89" fmla="*/ 1361 h 1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1" h="1594">
                  <a:moveTo>
                    <a:pt x="302" y="1361"/>
                  </a:moveTo>
                  <a:lnTo>
                    <a:pt x="302" y="1361"/>
                  </a:lnTo>
                  <a:lnTo>
                    <a:pt x="274" y="1331"/>
                  </a:lnTo>
                  <a:lnTo>
                    <a:pt x="247" y="1299"/>
                  </a:lnTo>
                  <a:lnTo>
                    <a:pt x="223" y="1268"/>
                  </a:lnTo>
                  <a:lnTo>
                    <a:pt x="200" y="1235"/>
                  </a:lnTo>
                  <a:lnTo>
                    <a:pt x="180" y="1202"/>
                  </a:lnTo>
                  <a:lnTo>
                    <a:pt x="160" y="1168"/>
                  </a:lnTo>
                  <a:lnTo>
                    <a:pt x="142" y="1132"/>
                  </a:lnTo>
                  <a:lnTo>
                    <a:pt x="127" y="1096"/>
                  </a:lnTo>
                  <a:lnTo>
                    <a:pt x="114" y="1060"/>
                  </a:lnTo>
                  <a:lnTo>
                    <a:pt x="102" y="1024"/>
                  </a:lnTo>
                  <a:lnTo>
                    <a:pt x="91" y="987"/>
                  </a:lnTo>
                  <a:lnTo>
                    <a:pt x="84" y="950"/>
                  </a:lnTo>
                  <a:lnTo>
                    <a:pt x="76" y="911"/>
                  </a:lnTo>
                  <a:lnTo>
                    <a:pt x="72" y="873"/>
                  </a:lnTo>
                  <a:lnTo>
                    <a:pt x="69" y="836"/>
                  </a:lnTo>
                  <a:lnTo>
                    <a:pt x="69" y="797"/>
                  </a:lnTo>
                  <a:lnTo>
                    <a:pt x="69" y="758"/>
                  </a:lnTo>
                  <a:lnTo>
                    <a:pt x="72" y="721"/>
                  </a:lnTo>
                  <a:lnTo>
                    <a:pt x="76" y="683"/>
                  </a:lnTo>
                  <a:lnTo>
                    <a:pt x="84" y="645"/>
                  </a:lnTo>
                  <a:lnTo>
                    <a:pt x="91" y="607"/>
                  </a:lnTo>
                  <a:lnTo>
                    <a:pt x="102" y="570"/>
                  </a:lnTo>
                  <a:lnTo>
                    <a:pt x="114" y="534"/>
                  </a:lnTo>
                  <a:lnTo>
                    <a:pt x="127" y="498"/>
                  </a:lnTo>
                  <a:lnTo>
                    <a:pt x="142" y="462"/>
                  </a:lnTo>
                  <a:lnTo>
                    <a:pt x="160" y="426"/>
                  </a:lnTo>
                  <a:lnTo>
                    <a:pt x="180" y="392"/>
                  </a:lnTo>
                  <a:lnTo>
                    <a:pt x="200" y="359"/>
                  </a:lnTo>
                  <a:lnTo>
                    <a:pt x="223" y="326"/>
                  </a:lnTo>
                  <a:lnTo>
                    <a:pt x="247" y="295"/>
                  </a:lnTo>
                  <a:lnTo>
                    <a:pt x="274" y="263"/>
                  </a:lnTo>
                  <a:lnTo>
                    <a:pt x="302" y="233"/>
                  </a:lnTo>
                  <a:lnTo>
                    <a:pt x="302" y="233"/>
                  </a:lnTo>
                  <a:lnTo>
                    <a:pt x="331" y="206"/>
                  </a:lnTo>
                  <a:lnTo>
                    <a:pt x="359" y="182"/>
                  </a:lnTo>
                  <a:lnTo>
                    <a:pt x="389" y="159"/>
                  </a:lnTo>
                  <a:lnTo>
                    <a:pt x="419" y="136"/>
                  </a:lnTo>
                  <a:lnTo>
                    <a:pt x="452" y="117"/>
                  </a:lnTo>
                  <a:lnTo>
                    <a:pt x="483" y="97"/>
                  </a:lnTo>
                  <a:lnTo>
                    <a:pt x="516" y="81"/>
                  </a:lnTo>
                  <a:lnTo>
                    <a:pt x="549" y="66"/>
                  </a:lnTo>
                  <a:lnTo>
                    <a:pt x="583" y="52"/>
                  </a:lnTo>
                  <a:lnTo>
                    <a:pt x="618" y="40"/>
                  </a:lnTo>
                  <a:lnTo>
                    <a:pt x="652" y="30"/>
                  </a:lnTo>
                  <a:lnTo>
                    <a:pt x="688" y="21"/>
                  </a:lnTo>
                  <a:lnTo>
                    <a:pt x="724" y="14"/>
                  </a:lnTo>
                  <a:lnTo>
                    <a:pt x="760" y="8"/>
                  </a:lnTo>
                  <a:lnTo>
                    <a:pt x="796" y="3"/>
                  </a:lnTo>
                  <a:lnTo>
                    <a:pt x="831" y="2"/>
                  </a:lnTo>
                  <a:lnTo>
                    <a:pt x="831" y="2"/>
                  </a:lnTo>
                  <a:lnTo>
                    <a:pt x="791" y="0"/>
                  </a:lnTo>
                  <a:lnTo>
                    <a:pt x="751" y="2"/>
                  </a:lnTo>
                  <a:lnTo>
                    <a:pt x="710" y="5"/>
                  </a:lnTo>
                  <a:lnTo>
                    <a:pt x="670" y="11"/>
                  </a:lnTo>
                  <a:lnTo>
                    <a:pt x="630" y="18"/>
                  </a:lnTo>
                  <a:lnTo>
                    <a:pt x="591" y="27"/>
                  </a:lnTo>
                  <a:lnTo>
                    <a:pt x="552" y="39"/>
                  </a:lnTo>
                  <a:lnTo>
                    <a:pt x="513" y="52"/>
                  </a:lnTo>
                  <a:lnTo>
                    <a:pt x="476" y="67"/>
                  </a:lnTo>
                  <a:lnTo>
                    <a:pt x="438" y="85"/>
                  </a:lnTo>
                  <a:lnTo>
                    <a:pt x="402" y="105"/>
                  </a:lnTo>
                  <a:lnTo>
                    <a:pt x="366" y="127"/>
                  </a:lnTo>
                  <a:lnTo>
                    <a:pt x="331" y="151"/>
                  </a:lnTo>
                  <a:lnTo>
                    <a:pt x="298" y="177"/>
                  </a:lnTo>
                  <a:lnTo>
                    <a:pt x="265" y="203"/>
                  </a:lnTo>
                  <a:lnTo>
                    <a:pt x="233" y="233"/>
                  </a:lnTo>
                  <a:lnTo>
                    <a:pt x="233" y="233"/>
                  </a:lnTo>
                  <a:lnTo>
                    <a:pt x="205" y="263"/>
                  </a:lnTo>
                  <a:lnTo>
                    <a:pt x="180" y="295"/>
                  </a:lnTo>
                  <a:lnTo>
                    <a:pt x="154" y="326"/>
                  </a:lnTo>
                  <a:lnTo>
                    <a:pt x="132" y="359"/>
                  </a:lnTo>
                  <a:lnTo>
                    <a:pt x="111" y="392"/>
                  </a:lnTo>
                  <a:lnTo>
                    <a:pt x="91" y="426"/>
                  </a:lnTo>
                  <a:lnTo>
                    <a:pt x="73" y="462"/>
                  </a:lnTo>
                  <a:lnTo>
                    <a:pt x="58" y="498"/>
                  </a:lnTo>
                  <a:lnTo>
                    <a:pt x="45" y="534"/>
                  </a:lnTo>
                  <a:lnTo>
                    <a:pt x="33" y="570"/>
                  </a:lnTo>
                  <a:lnTo>
                    <a:pt x="23" y="607"/>
                  </a:lnTo>
                  <a:lnTo>
                    <a:pt x="15" y="645"/>
                  </a:lnTo>
                  <a:lnTo>
                    <a:pt x="9" y="683"/>
                  </a:lnTo>
                  <a:lnTo>
                    <a:pt x="5" y="721"/>
                  </a:lnTo>
                  <a:lnTo>
                    <a:pt x="2" y="758"/>
                  </a:lnTo>
                  <a:lnTo>
                    <a:pt x="0" y="797"/>
                  </a:lnTo>
                  <a:lnTo>
                    <a:pt x="2" y="836"/>
                  </a:lnTo>
                  <a:lnTo>
                    <a:pt x="5" y="873"/>
                  </a:lnTo>
                  <a:lnTo>
                    <a:pt x="9" y="911"/>
                  </a:lnTo>
                  <a:lnTo>
                    <a:pt x="15" y="950"/>
                  </a:lnTo>
                  <a:lnTo>
                    <a:pt x="23" y="987"/>
                  </a:lnTo>
                  <a:lnTo>
                    <a:pt x="33" y="1024"/>
                  </a:lnTo>
                  <a:lnTo>
                    <a:pt x="45" y="1060"/>
                  </a:lnTo>
                  <a:lnTo>
                    <a:pt x="58" y="1096"/>
                  </a:lnTo>
                  <a:lnTo>
                    <a:pt x="73" y="1132"/>
                  </a:lnTo>
                  <a:lnTo>
                    <a:pt x="91" y="1168"/>
                  </a:lnTo>
                  <a:lnTo>
                    <a:pt x="111" y="1202"/>
                  </a:lnTo>
                  <a:lnTo>
                    <a:pt x="132" y="1235"/>
                  </a:lnTo>
                  <a:lnTo>
                    <a:pt x="154" y="1268"/>
                  </a:lnTo>
                  <a:lnTo>
                    <a:pt x="180" y="1299"/>
                  </a:lnTo>
                  <a:lnTo>
                    <a:pt x="205" y="1331"/>
                  </a:lnTo>
                  <a:lnTo>
                    <a:pt x="233" y="1361"/>
                  </a:lnTo>
                  <a:lnTo>
                    <a:pt x="233" y="1361"/>
                  </a:lnTo>
                  <a:lnTo>
                    <a:pt x="265" y="1391"/>
                  </a:lnTo>
                  <a:lnTo>
                    <a:pt x="298" y="1418"/>
                  </a:lnTo>
                  <a:lnTo>
                    <a:pt x="331" y="1443"/>
                  </a:lnTo>
                  <a:lnTo>
                    <a:pt x="366" y="1467"/>
                  </a:lnTo>
                  <a:lnTo>
                    <a:pt x="402" y="1489"/>
                  </a:lnTo>
                  <a:lnTo>
                    <a:pt x="438" y="1509"/>
                  </a:lnTo>
                  <a:lnTo>
                    <a:pt x="476" y="1527"/>
                  </a:lnTo>
                  <a:lnTo>
                    <a:pt x="513" y="1542"/>
                  </a:lnTo>
                  <a:lnTo>
                    <a:pt x="552" y="1555"/>
                  </a:lnTo>
                  <a:lnTo>
                    <a:pt x="591" y="1567"/>
                  </a:lnTo>
                  <a:lnTo>
                    <a:pt x="630" y="1576"/>
                  </a:lnTo>
                  <a:lnTo>
                    <a:pt x="670" y="1583"/>
                  </a:lnTo>
                  <a:lnTo>
                    <a:pt x="710" y="1589"/>
                  </a:lnTo>
                  <a:lnTo>
                    <a:pt x="751" y="1592"/>
                  </a:lnTo>
                  <a:lnTo>
                    <a:pt x="791" y="1594"/>
                  </a:lnTo>
                  <a:lnTo>
                    <a:pt x="831" y="1592"/>
                  </a:lnTo>
                  <a:lnTo>
                    <a:pt x="831" y="1592"/>
                  </a:lnTo>
                  <a:lnTo>
                    <a:pt x="796" y="1591"/>
                  </a:lnTo>
                  <a:lnTo>
                    <a:pt x="760" y="1586"/>
                  </a:lnTo>
                  <a:lnTo>
                    <a:pt x="724" y="1580"/>
                  </a:lnTo>
                  <a:lnTo>
                    <a:pt x="688" y="1573"/>
                  </a:lnTo>
                  <a:lnTo>
                    <a:pt x="652" y="1564"/>
                  </a:lnTo>
                  <a:lnTo>
                    <a:pt x="618" y="1554"/>
                  </a:lnTo>
                  <a:lnTo>
                    <a:pt x="583" y="1542"/>
                  </a:lnTo>
                  <a:lnTo>
                    <a:pt x="549" y="1528"/>
                  </a:lnTo>
                  <a:lnTo>
                    <a:pt x="516" y="1513"/>
                  </a:lnTo>
                  <a:lnTo>
                    <a:pt x="483" y="1497"/>
                  </a:lnTo>
                  <a:lnTo>
                    <a:pt x="452" y="1477"/>
                  </a:lnTo>
                  <a:lnTo>
                    <a:pt x="419" y="1458"/>
                  </a:lnTo>
                  <a:lnTo>
                    <a:pt x="389" y="1435"/>
                  </a:lnTo>
                  <a:lnTo>
                    <a:pt x="359" y="1412"/>
                  </a:lnTo>
                  <a:lnTo>
                    <a:pt x="331" y="1388"/>
                  </a:lnTo>
                  <a:lnTo>
                    <a:pt x="302" y="1361"/>
                  </a:lnTo>
                  <a:lnTo>
                    <a:pt x="302" y="1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E8EDB"/>
                </a:solidFill>
              </a:endParaRPr>
            </a:p>
          </p:txBody>
        </p:sp>
        <p:sp>
          <p:nvSpPr>
            <p:cNvPr id="35" name="Freeform 68"/>
            <p:cNvSpPr>
              <a:spLocks noEditPoints="1"/>
            </p:cNvSpPr>
            <p:nvPr/>
          </p:nvSpPr>
          <p:spPr bwMode="auto">
            <a:xfrm>
              <a:off x="7443788" y="5537200"/>
              <a:ext cx="5148262" cy="5148263"/>
            </a:xfrm>
            <a:custGeom>
              <a:avLst/>
              <a:gdLst>
                <a:gd name="T0" fmla="*/ 2844 w 3243"/>
                <a:gd name="T1" fmla="*/ 2506 h 3243"/>
                <a:gd name="T2" fmla="*/ 2217 w 3243"/>
                <a:gd name="T3" fmla="*/ 1959 h 3243"/>
                <a:gd name="T4" fmla="*/ 2132 w 3243"/>
                <a:gd name="T5" fmla="*/ 1918 h 3243"/>
                <a:gd name="T6" fmla="*/ 1941 w 3243"/>
                <a:gd name="T7" fmla="*/ 1724 h 3243"/>
                <a:gd name="T8" fmla="*/ 2084 w 3243"/>
                <a:gd name="T9" fmla="*/ 1462 h 3243"/>
                <a:gd name="T10" fmla="*/ 2150 w 3243"/>
                <a:gd name="T11" fmla="*/ 1175 h 3243"/>
                <a:gd name="T12" fmla="*/ 2138 w 3243"/>
                <a:gd name="T13" fmla="*/ 885 h 3243"/>
                <a:gd name="T14" fmla="*/ 2047 w 3243"/>
                <a:gd name="T15" fmla="*/ 604 h 3243"/>
                <a:gd name="T16" fmla="*/ 1876 w 3243"/>
                <a:gd name="T17" fmla="*/ 353 h 3243"/>
                <a:gd name="T18" fmla="*/ 1676 w 3243"/>
                <a:gd name="T19" fmla="*/ 181 h 3243"/>
                <a:gd name="T20" fmla="*/ 1392 w 3243"/>
                <a:gd name="T21" fmla="*/ 46 h 3243"/>
                <a:gd name="T22" fmla="*/ 1078 w 3243"/>
                <a:gd name="T23" fmla="*/ 0 h 3243"/>
                <a:gd name="T24" fmla="*/ 815 w 3243"/>
                <a:gd name="T25" fmla="*/ 33 h 3243"/>
                <a:gd name="T26" fmla="*/ 525 w 3243"/>
                <a:gd name="T27" fmla="*/ 153 h 3243"/>
                <a:gd name="T28" fmla="*/ 315 w 3243"/>
                <a:gd name="T29" fmla="*/ 315 h 3243"/>
                <a:gd name="T30" fmla="*/ 124 w 3243"/>
                <a:gd name="T31" fmla="*/ 577 h 3243"/>
                <a:gd name="T32" fmla="*/ 19 w 3243"/>
                <a:gd name="T33" fmla="*/ 872 h 3243"/>
                <a:gd name="T34" fmla="*/ 6 w 3243"/>
                <a:gd name="T35" fmla="*/ 1181 h 3243"/>
                <a:gd name="T36" fmla="*/ 79 w 3243"/>
                <a:gd name="T37" fmla="*/ 1483 h 3243"/>
                <a:gd name="T38" fmla="*/ 242 w 3243"/>
                <a:gd name="T39" fmla="*/ 1758 h 3243"/>
                <a:gd name="T40" fmla="*/ 437 w 3243"/>
                <a:gd name="T41" fmla="*/ 1945 h 3243"/>
                <a:gd name="T42" fmla="*/ 713 w 3243"/>
                <a:gd name="T43" fmla="*/ 2093 h 3243"/>
                <a:gd name="T44" fmla="*/ 1024 w 3243"/>
                <a:gd name="T45" fmla="*/ 2155 h 3243"/>
                <a:gd name="T46" fmla="*/ 1265 w 3243"/>
                <a:gd name="T47" fmla="*/ 2140 h 3243"/>
                <a:gd name="T48" fmla="*/ 1530 w 3243"/>
                <a:gd name="T49" fmla="*/ 2057 h 3243"/>
                <a:gd name="T50" fmla="*/ 1764 w 3243"/>
                <a:gd name="T51" fmla="*/ 1909 h 3243"/>
                <a:gd name="T52" fmla="*/ 1920 w 3243"/>
                <a:gd name="T53" fmla="*/ 2152 h 3243"/>
                <a:gd name="T54" fmla="*/ 1999 w 3243"/>
                <a:gd name="T55" fmla="*/ 2261 h 3243"/>
                <a:gd name="T56" fmla="*/ 2560 w 3243"/>
                <a:gd name="T57" fmla="*/ 2911 h 3243"/>
                <a:gd name="T58" fmla="*/ 2738 w 3243"/>
                <a:gd name="T59" fmla="*/ 3143 h 3243"/>
                <a:gd name="T60" fmla="*/ 2848 w 3243"/>
                <a:gd name="T61" fmla="*/ 3227 h 3243"/>
                <a:gd name="T62" fmla="*/ 2951 w 3243"/>
                <a:gd name="T63" fmla="*/ 3242 h 3243"/>
                <a:gd name="T64" fmla="*/ 3064 w 3243"/>
                <a:gd name="T65" fmla="*/ 3201 h 3243"/>
                <a:gd name="T66" fmla="*/ 3140 w 3243"/>
                <a:gd name="T67" fmla="*/ 3140 h 3243"/>
                <a:gd name="T68" fmla="*/ 3215 w 3243"/>
                <a:gd name="T69" fmla="*/ 3040 h 3243"/>
                <a:gd name="T70" fmla="*/ 3243 w 3243"/>
                <a:gd name="T71" fmla="*/ 2935 h 3243"/>
                <a:gd name="T72" fmla="*/ 3218 w 3243"/>
                <a:gd name="T73" fmla="*/ 2830 h 3243"/>
                <a:gd name="T74" fmla="*/ 3119 w 3243"/>
                <a:gd name="T75" fmla="*/ 2718 h 3243"/>
                <a:gd name="T76" fmla="*/ 374 w 3243"/>
                <a:gd name="T77" fmla="*/ 1651 h 3243"/>
                <a:gd name="T78" fmla="*/ 238 w 3243"/>
                <a:gd name="T79" fmla="*/ 1419 h 3243"/>
                <a:gd name="T80" fmla="*/ 175 w 3243"/>
                <a:gd name="T81" fmla="*/ 1165 h 3243"/>
                <a:gd name="T82" fmla="*/ 188 w 3243"/>
                <a:gd name="T83" fmla="*/ 905 h 3243"/>
                <a:gd name="T84" fmla="*/ 275 w 3243"/>
                <a:gd name="T85" fmla="*/ 656 h 3243"/>
                <a:gd name="T86" fmla="*/ 437 w 3243"/>
                <a:gd name="T87" fmla="*/ 437 h 3243"/>
                <a:gd name="T88" fmla="*/ 613 w 3243"/>
                <a:gd name="T89" fmla="*/ 299 h 3243"/>
                <a:gd name="T90" fmla="*/ 857 w 3243"/>
                <a:gd name="T91" fmla="*/ 199 h 3243"/>
                <a:gd name="T92" fmla="*/ 1078 w 3243"/>
                <a:gd name="T93" fmla="*/ 170 h 3243"/>
                <a:gd name="T94" fmla="*/ 1343 w 3243"/>
                <a:gd name="T95" fmla="*/ 209 h 3243"/>
                <a:gd name="T96" fmla="*/ 1580 w 3243"/>
                <a:gd name="T97" fmla="*/ 323 h 3243"/>
                <a:gd name="T98" fmla="*/ 1751 w 3243"/>
                <a:gd name="T99" fmla="*/ 471 h 3243"/>
                <a:gd name="T100" fmla="*/ 1900 w 3243"/>
                <a:gd name="T101" fmla="*/ 695 h 3243"/>
                <a:gd name="T102" fmla="*/ 1975 w 3243"/>
                <a:gd name="T103" fmla="*/ 948 h 3243"/>
                <a:gd name="T104" fmla="*/ 1975 w 3243"/>
                <a:gd name="T105" fmla="*/ 1208 h 3243"/>
                <a:gd name="T106" fmla="*/ 1900 w 3243"/>
                <a:gd name="T107" fmla="*/ 1461 h 3243"/>
                <a:gd name="T108" fmla="*/ 1751 w 3243"/>
                <a:gd name="T109" fmla="*/ 1685 h 3243"/>
                <a:gd name="T110" fmla="*/ 1580 w 3243"/>
                <a:gd name="T111" fmla="*/ 1833 h 3243"/>
                <a:gd name="T112" fmla="*/ 1343 w 3243"/>
                <a:gd name="T113" fmla="*/ 1947 h 3243"/>
                <a:gd name="T114" fmla="*/ 1078 w 3243"/>
                <a:gd name="T115" fmla="*/ 1986 h 3243"/>
                <a:gd name="T116" fmla="*/ 857 w 3243"/>
                <a:gd name="T117" fmla="*/ 1957 h 3243"/>
                <a:gd name="T118" fmla="*/ 613 w 3243"/>
                <a:gd name="T119" fmla="*/ 1857 h 3243"/>
                <a:gd name="T120" fmla="*/ 437 w 3243"/>
                <a:gd name="T121" fmla="*/ 1719 h 3243"/>
                <a:gd name="T122" fmla="*/ 2427 w 3243"/>
                <a:gd name="T123" fmla="*/ 2195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43" h="3243">
                  <a:moveTo>
                    <a:pt x="3093" y="2700"/>
                  </a:moveTo>
                  <a:lnTo>
                    <a:pt x="3093" y="2700"/>
                  </a:lnTo>
                  <a:lnTo>
                    <a:pt x="3037" y="2658"/>
                  </a:lnTo>
                  <a:lnTo>
                    <a:pt x="2975" y="2612"/>
                  </a:lnTo>
                  <a:lnTo>
                    <a:pt x="2911" y="2560"/>
                  </a:lnTo>
                  <a:lnTo>
                    <a:pt x="2844" y="2506"/>
                  </a:lnTo>
                  <a:lnTo>
                    <a:pt x="2705" y="2391"/>
                  </a:lnTo>
                  <a:lnTo>
                    <a:pt x="2570" y="2274"/>
                  </a:lnTo>
                  <a:lnTo>
                    <a:pt x="2445" y="2165"/>
                  </a:lnTo>
                  <a:lnTo>
                    <a:pt x="2338" y="2071"/>
                  </a:lnTo>
                  <a:lnTo>
                    <a:pt x="2261" y="1999"/>
                  </a:lnTo>
                  <a:lnTo>
                    <a:pt x="2217" y="1959"/>
                  </a:lnTo>
                  <a:lnTo>
                    <a:pt x="2217" y="1959"/>
                  </a:lnTo>
                  <a:lnTo>
                    <a:pt x="2202" y="1945"/>
                  </a:lnTo>
                  <a:lnTo>
                    <a:pt x="2186" y="1935"/>
                  </a:lnTo>
                  <a:lnTo>
                    <a:pt x="2169" y="1926"/>
                  </a:lnTo>
                  <a:lnTo>
                    <a:pt x="2152" y="1920"/>
                  </a:lnTo>
                  <a:lnTo>
                    <a:pt x="2132" y="1918"/>
                  </a:lnTo>
                  <a:lnTo>
                    <a:pt x="2113" y="1918"/>
                  </a:lnTo>
                  <a:lnTo>
                    <a:pt x="2093" y="1921"/>
                  </a:lnTo>
                  <a:lnTo>
                    <a:pt x="2072" y="1927"/>
                  </a:lnTo>
                  <a:lnTo>
                    <a:pt x="1909" y="1764"/>
                  </a:lnTo>
                  <a:lnTo>
                    <a:pt x="1909" y="1764"/>
                  </a:lnTo>
                  <a:lnTo>
                    <a:pt x="1941" y="1724"/>
                  </a:lnTo>
                  <a:lnTo>
                    <a:pt x="1971" y="1682"/>
                  </a:lnTo>
                  <a:lnTo>
                    <a:pt x="1998" y="1640"/>
                  </a:lnTo>
                  <a:lnTo>
                    <a:pt x="2023" y="1597"/>
                  </a:lnTo>
                  <a:lnTo>
                    <a:pt x="2045" y="1552"/>
                  </a:lnTo>
                  <a:lnTo>
                    <a:pt x="2066" y="1507"/>
                  </a:lnTo>
                  <a:lnTo>
                    <a:pt x="2084" y="1462"/>
                  </a:lnTo>
                  <a:lnTo>
                    <a:pt x="2101" y="1414"/>
                  </a:lnTo>
                  <a:lnTo>
                    <a:pt x="2116" y="1368"/>
                  </a:lnTo>
                  <a:lnTo>
                    <a:pt x="2128" y="1320"/>
                  </a:lnTo>
                  <a:lnTo>
                    <a:pt x="2138" y="1272"/>
                  </a:lnTo>
                  <a:lnTo>
                    <a:pt x="2146" y="1225"/>
                  </a:lnTo>
                  <a:lnTo>
                    <a:pt x="2150" y="1175"/>
                  </a:lnTo>
                  <a:lnTo>
                    <a:pt x="2155" y="1127"/>
                  </a:lnTo>
                  <a:lnTo>
                    <a:pt x="2155" y="1078"/>
                  </a:lnTo>
                  <a:lnTo>
                    <a:pt x="2155" y="1030"/>
                  </a:lnTo>
                  <a:lnTo>
                    <a:pt x="2152" y="981"/>
                  </a:lnTo>
                  <a:lnTo>
                    <a:pt x="2146" y="933"/>
                  </a:lnTo>
                  <a:lnTo>
                    <a:pt x="2138" y="885"/>
                  </a:lnTo>
                  <a:lnTo>
                    <a:pt x="2128" y="836"/>
                  </a:lnTo>
                  <a:lnTo>
                    <a:pt x="2116" y="789"/>
                  </a:lnTo>
                  <a:lnTo>
                    <a:pt x="2102" y="742"/>
                  </a:lnTo>
                  <a:lnTo>
                    <a:pt x="2086" y="695"/>
                  </a:lnTo>
                  <a:lnTo>
                    <a:pt x="2066" y="649"/>
                  </a:lnTo>
                  <a:lnTo>
                    <a:pt x="2047" y="604"/>
                  </a:lnTo>
                  <a:lnTo>
                    <a:pt x="2023" y="561"/>
                  </a:lnTo>
                  <a:lnTo>
                    <a:pt x="1998" y="517"/>
                  </a:lnTo>
                  <a:lnTo>
                    <a:pt x="1971" y="474"/>
                  </a:lnTo>
                  <a:lnTo>
                    <a:pt x="1941" y="434"/>
                  </a:lnTo>
                  <a:lnTo>
                    <a:pt x="1909" y="393"/>
                  </a:lnTo>
                  <a:lnTo>
                    <a:pt x="1876" y="353"/>
                  </a:lnTo>
                  <a:lnTo>
                    <a:pt x="1841" y="315"/>
                  </a:lnTo>
                  <a:lnTo>
                    <a:pt x="1841" y="315"/>
                  </a:lnTo>
                  <a:lnTo>
                    <a:pt x="1802" y="278"/>
                  </a:lnTo>
                  <a:lnTo>
                    <a:pt x="1760" y="244"/>
                  </a:lnTo>
                  <a:lnTo>
                    <a:pt x="1718" y="211"/>
                  </a:lnTo>
                  <a:lnTo>
                    <a:pt x="1676" y="181"/>
                  </a:lnTo>
                  <a:lnTo>
                    <a:pt x="1631" y="153"/>
                  </a:lnTo>
                  <a:lnTo>
                    <a:pt x="1585" y="127"/>
                  </a:lnTo>
                  <a:lnTo>
                    <a:pt x="1539" y="103"/>
                  </a:lnTo>
                  <a:lnTo>
                    <a:pt x="1491" y="82"/>
                  </a:lnTo>
                  <a:lnTo>
                    <a:pt x="1441" y="63"/>
                  </a:lnTo>
                  <a:lnTo>
                    <a:pt x="1392" y="46"/>
                  </a:lnTo>
                  <a:lnTo>
                    <a:pt x="1341" y="33"/>
                  </a:lnTo>
                  <a:lnTo>
                    <a:pt x="1290" y="21"/>
                  </a:lnTo>
                  <a:lnTo>
                    <a:pt x="1238" y="12"/>
                  </a:lnTo>
                  <a:lnTo>
                    <a:pt x="1184" y="6"/>
                  </a:lnTo>
                  <a:lnTo>
                    <a:pt x="1132" y="1"/>
                  </a:lnTo>
                  <a:lnTo>
                    <a:pt x="1078" y="0"/>
                  </a:lnTo>
                  <a:lnTo>
                    <a:pt x="1078" y="0"/>
                  </a:lnTo>
                  <a:lnTo>
                    <a:pt x="1024" y="1"/>
                  </a:lnTo>
                  <a:lnTo>
                    <a:pt x="970" y="6"/>
                  </a:lnTo>
                  <a:lnTo>
                    <a:pt x="918" y="12"/>
                  </a:lnTo>
                  <a:lnTo>
                    <a:pt x="866" y="21"/>
                  </a:lnTo>
                  <a:lnTo>
                    <a:pt x="815" y="33"/>
                  </a:lnTo>
                  <a:lnTo>
                    <a:pt x="764" y="46"/>
                  </a:lnTo>
                  <a:lnTo>
                    <a:pt x="713" y="63"/>
                  </a:lnTo>
                  <a:lnTo>
                    <a:pt x="665" y="82"/>
                  </a:lnTo>
                  <a:lnTo>
                    <a:pt x="618" y="103"/>
                  </a:lnTo>
                  <a:lnTo>
                    <a:pt x="570" y="127"/>
                  </a:lnTo>
                  <a:lnTo>
                    <a:pt x="525" y="153"/>
                  </a:lnTo>
                  <a:lnTo>
                    <a:pt x="480" y="181"/>
                  </a:lnTo>
                  <a:lnTo>
                    <a:pt x="437" y="211"/>
                  </a:lnTo>
                  <a:lnTo>
                    <a:pt x="395" y="244"/>
                  </a:lnTo>
                  <a:lnTo>
                    <a:pt x="354" y="278"/>
                  </a:lnTo>
                  <a:lnTo>
                    <a:pt x="315" y="315"/>
                  </a:lnTo>
                  <a:lnTo>
                    <a:pt x="315" y="315"/>
                  </a:lnTo>
                  <a:lnTo>
                    <a:pt x="278" y="356"/>
                  </a:lnTo>
                  <a:lnTo>
                    <a:pt x="242" y="398"/>
                  </a:lnTo>
                  <a:lnTo>
                    <a:pt x="208" y="441"/>
                  </a:lnTo>
                  <a:lnTo>
                    <a:pt x="178" y="484"/>
                  </a:lnTo>
                  <a:lnTo>
                    <a:pt x="150" y="531"/>
                  </a:lnTo>
                  <a:lnTo>
                    <a:pt x="124" y="577"/>
                  </a:lnTo>
                  <a:lnTo>
                    <a:pt x="100" y="623"/>
                  </a:lnTo>
                  <a:lnTo>
                    <a:pt x="79" y="673"/>
                  </a:lnTo>
                  <a:lnTo>
                    <a:pt x="61" y="721"/>
                  </a:lnTo>
                  <a:lnTo>
                    <a:pt x="45" y="772"/>
                  </a:lnTo>
                  <a:lnTo>
                    <a:pt x="31" y="821"/>
                  </a:lnTo>
                  <a:lnTo>
                    <a:pt x="19" y="872"/>
                  </a:lnTo>
                  <a:lnTo>
                    <a:pt x="12" y="923"/>
                  </a:lnTo>
                  <a:lnTo>
                    <a:pt x="6" y="975"/>
                  </a:lnTo>
                  <a:lnTo>
                    <a:pt x="1" y="1026"/>
                  </a:lnTo>
                  <a:lnTo>
                    <a:pt x="0" y="1078"/>
                  </a:lnTo>
                  <a:lnTo>
                    <a:pt x="1" y="1130"/>
                  </a:lnTo>
                  <a:lnTo>
                    <a:pt x="6" y="1181"/>
                  </a:lnTo>
                  <a:lnTo>
                    <a:pt x="12" y="1234"/>
                  </a:lnTo>
                  <a:lnTo>
                    <a:pt x="19" y="1284"/>
                  </a:lnTo>
                  <a:lnTo>
                    <a:pt x="31" y="1335"/>
                  </a:lnTo>
                  <a:lnTo>
                    <a:pt x="45" y="1385"/>
                  </a:lnTo>
                  <a:lnTo>
                    <a:pt x="61" y="1435"/>
                  </a:lnTo>
                  <a:lnTo>
                    <a:pt x="79" y="1483"/>
                  </a:lnTo>
                  <a:lnTo>
                    <a:pt x="100" y="1533"/>
                  </a:lnTo>
                  <a:lnTo>
                    <a:pt x="124" y="1579"/>
                  </a:lnTo>
                  <a:lnTo>
                    <a:pt x="150" y="1625"/>
                  </a:lnTo>
                  <a:lnTo>
                    <a:pt x="178" y="1672"/>
                  </a:lnTo>
                  <a:lnTo>
                    <a:pt x="208" y="1715"/>
                  </a:lnTo>
                  <a:lnTo>
                    <a:pt x="242" y="1758"/>
                  </a:lnTo>
                  <a:lnTo>
                    <a:pt x="278" y="1800"/>
                  </a:lnTo>
                  <a:lnTo>
                    <a:pt x="315" y="1841"/>
                  </a:lnTo>
                  <a:lnTo>
                    <a:pt x="315" y="1841"/>
                  </a:lnTo>
                  <a:lnTo>
                    <a:pt x="354" y="1878"/>
                  </a:lnTo>
                  <a:lnTo>
                    <a:pt x="395" y="1912"/>
                  </a:lnTo>
                  <a:lnTo>
                    <a:pt x="437" y="1945"/>
                  </a:lnTo>
                  <a:lnTo>
                    <a:pt x="480" y="1975"/>
                  </a:lnTo>
                  <a:lnTo>
                    <a:pt x="525" y="2004"/>
                  </a:lnTo>
                  <a:lnTo>
                    <a:pt x="570" y="2029"/>
                  </a:lnTo>
                  <a:lnTo>
                    <a:pt x="618" y="2053"/>
                  </a:lnTo>
                  <a:lnTo>
                    <a:pt x="665" y="2074"/>
                  </a:lnTo>
                  <a:lnTo>
                    <a:pt x="713" y="2093"/>
                  </a:lnTo>
                  <a:lnTo>
                    <a:pt x="764" y="2110"/>
                  </a:lnTo>
                  <a:lnTo>
                    <a:pt x="815" y="2123"/>
                  </a:lnTo>
                  <a:lnTo>
                    <a:pt x="866" y="2135"/>
                  </a:lnTo>
                  <a:lnTo>
                    <a:pt x="918" y="2144"/>
                  </a:lnTo>
                  <a:lnTo>
                    <a:pt x="970" y="2150"/>
                  </a:lnTo>
                  <a:lnTo>
                    <a:pt x="1024" y="2155"/>
                  </a:lnTo>
                  <a:lnTo>
                    <a:pt x="1078" y="2156"/>
                  </a:lnTo>
                  <a:lnTo>
                    <a:pt x="1078" y="2156"/>
                  </a:lnTo>
                  <a:lnTo>
                    <a:pt x="1126" y="2155"/>
                  </a:lnTo>
                  <a:lnTo>
                    <a:pt x="1172" y="2152"/>
                  </a:lnTo>
                  <a:lnTo>
                    <a:pt x="1219" y="2147"/>
                  </a:lnTo>
                  <a:lnTo>
                    <a:pt x="1265" y="2140"/>
                  </a:lnTo>
                  <a:lnTo>
                    <a:pt x="1310" y="2131"/>
                  </a:lnTo>
                  <a:lnTo>
                    <a:pt x="1356" y="2120"/>
                  </a:lnTo>
                  <a:lnTo>
                    <a:pt x="1399" y="2107"/>
                  </a:lnTo>
                  <a:lnTo>
                    <a:pt x="1444" y="2092"/>
                  </a:lnTo>
                  <a:lnTo>
                    <a:pt x="1486" y="2075"/>
                  </a:lnTo>
                  <a:lnTo>
                    <a:pt x="1530" y="2057"/>
                  </a:lnTo>
                  <a:lnTo>
                    <a:pt x="1570" y="2038"/>
                  </a:lnTo>
                  <a:lnTo>
                    <a:pt x="1612" y="2015"/>
                  </a:lnTo>
                  <a:lnTo>
                    <a:pt x="1651" y="1992"/>
                  </a:lnTo>
                  <a:lnTo>
                    <a:pt x="1690" y="1966"/>
                  </a:lnTo>
                  <a:lnTo>
                    <a:pt x="1727" y="1938"/>
                  </a:lnTo>
                  <a:lnTo>
                    <a:pt x="1764" y="1909"/>
                  </a:lnTo>
                  <a:lnTo>
                    <a:pt x="1927" y="2072"/>
                  </a:lnTo>
                  <a:lnTo>
                    <a:pt x="1927" y="2072"/>
                  </a:lnTo>
                  <a:lnTo>
                    <a:pt x="1921" y="2093"/>
                  </a:lnTo>
                  <a:lnTo>
                    <a:pt x="1918" y="2113"/>
                  </a:lnTo>
                  <a:lnTo>
                    <a:pt x="1918" y="2132"/>
                  </a:lnTo>
                  <a:lnTo>
                    <a:pt x="1920" y="2152"/>
                  </a:lnTo>
                  <a:lnTo>
                    <a:pt x="1926" y="2169"/>
                  </a:lnTo>
                  <a:lnTo>
                    <a:pt x="1933" y="2186"/>
                  </a:lnTo>
                  <a:lnTo>
                    <a:pt x="1945" y="2202"/>
                  </a:lnTo>
                  <a:lnTo>
                    <a:pt x="1959" y="2217"/>
                  </a:lnTo>
                  <a:lnTo>
                    <a:pt x="1959" y="2217"/>
                  </a:lnTo>
                  <a:lnTo>
                    <a:pt x="1999" y="2261"/>
                  </a:lnTo>
                  <a:lnTo>
                    <a:pt x="2071" y="2338"/>
                  </a:lnTo>
                  <a:lnTo>
                    <a:pt x="2165" y="2445"/>
                  </a:lnTo>
                  <a:lnTo>
                    <a:pt x="2274" y="2570"/>
                  </a:lnTo>
                  <a:lnTo>
                    <a:pt x="2391" y="2705"/>
                  </a:lnTo>
                  <a:lnTo>
                    <a:pt x="2506" y="2844"/>
                  </a:lnTo>
                  <a:lnTo>
                    <a:pt x="2560" y="2911"/>
                  </a:lnTo>
                  <a:lnTo>
                    <a:pt x="2612" y="2975"/>
                  </a:lnTo>
                  <a:lnTo>
                    <a:pt x="2658" y="3037"/>
                  </a:lnTo>
                  <a:lnTo>
                    <a:pt x="2700" y="3095"/>
                  </a:lnTo>
                  <a:lnTo>
                    <a:pt x="2700" y="3095"/>
                  </a:lnTo>
                  <a:lnTo>
                    <a:pt x="2718" y="3120"/>
                  </a:lnTo>
                  <a:lnTo>
                    <a:pt x="2738" y="3143"/>
                  </a:lnTo>
                  <a:lnTo>
                    <a:pt x="2756" y="3162"/>
                  </a:lnTo>
                  <a:lnTo>
                    <a:pt x="2775" y="3180"/>
                  </a:lnTo>
                  <a:lnTo>
                    <a:pt x="2793" y="3195"/>
                  </a:lnTo>
                  <a:lnTo>
                    <a:pt x="2812" y="3207"/>
                  </a:lnTo>
                  <a:lnTo>
                    <a:pt x="2830" y="3218"/>
                  </a:lnTo>
                  <a:lnTo>
                    <a:pt x="2848" y="3227"/>
                  </a:lnTo>
                  <a:lnTo>
                    <a:pt x="2866" y="3233"/>
                  </a:lnTo>
                  <a:lnTo>
                    <a:pt x="2884" y="3239"/>
                  </a:lnTo>
                  <a:lnTo>
                    <a:pt x="2902" y="3242"/>
                  </a:lnTo>
                  <a:lnTo>
                    <a:pt x="2919" y="3243"/>
                  </a:lnTo>
                  <a:lnTo>
                    <a:pt x="2935" y="3243"/>
                  </a:lnTo>
                  <a:lnTo>
                    <a:pt x="2951" y="3242"/>
                  </a:lnTo>
                  <a:lnTo>
                    <a:pt x="2968" y="3240"/>
                  </a:lnTo>
                  <a:lnTo>
                    <a:pt x="2983" y="3237"/>
                  </a:lnTo>
                  <a:lnTo>
                    <a:pt x="2998" y="3233"/>
                  </a:lnTo>
                  <a:lnTo>
                    <a:pt x="3013" y="3228"/>
                  </a:lnTo>
                  <a:lnTo>
                    <a:pt x="3040" y="3216"/>
                  </a:lnTo>
                  <a:lnTo>
                    <a:pt x="3064" y="3201"/>
                  </a:lnTo>
                  <a:lnTo>
                    <a:pt x="3086" y="3188"/>
                  </a:lnTo>
                  <a:lnTo>
                    <a:pt x="3104" y="3173"/>
                  </a:lnTo>
                  <a:lnTo>
                    <a:pt x="3120" y="3159"/>
                  </a:lnTo>
                  <a:lnTo>
                    <a:pt x="3140" y="3140"/>
                  </a:lnTo>
                  <a:lnTo>
                    <a:pt x="3140" y="3140"/>
                  </a:lnTo>
                  <a:lnTo>
                    <a:pt x="3140" y="3140"/>
                  </a:lnTo>
                  <a:lnTo>
                    <a:pt x="3140" y="3140"/>
                  </a:lnTo>
                  <a:lnTo>
                    <a:pt x="3159" y="3120"/>
                  </a:lnTo>
                  <a:lnTo>
                    <a:pt x="3173" y="3104"/>
                  </a:lnTo>
                  <a:lnTo>
                    <a:pt x="3188" y="3086"/>
                  </a:lnTo>
                  <a:lnTo>
                    <a:pt x="3201" y="3064"/>
                  </a:lnTo>
                  <a:lnTo>
                    <a:pt x="3215" y="3040"/>
                  </a:lnTo>
                  <a:lnTo>
                    <a:pt x="3227" y="3013"/>
                  </a:lnTo>
                  <a:lnTo>
                    <a:pt x="3233" y="2998"/>
                  </a:lnTo>
                  <a:lnTo>
                    <a:pt x="3237" y="2983"/>
                  </a:lnTo>
                  <a:lnTo>
                    <a:pt x="3240" y="2968"/>
                  </a:lnTo>
                  <a:lnTo>
                    <a:pt x="3242" y="2951"/>
                  </a:lnTo>
                  <a:lnTo>
                    <a:pt x="3243" y="2935"/>
                  </a:lnTo>
                  <a:lnTo>
                    <a:pt x="3243" y="2919"/>
                  </a:lnTo>
                  <a:lnTo>
                    <a:pt x="3242" y="2902"/>
                  </a:lnTo>
                  <a:lnTo>
                    <a:pt x="3239" y="2884"/>
                  </a:lnTo>
                  <a:lnTo>
                    <a:pt x="3233" y="2866"/>
                  </a:lnTo>
                  <a:lnTo>
                    <a:pt x="3227" y="2848"/>
                  </a:lnTo>
                  <a:lnTo>
                    <a:pt x="3218" y="2830"/>
                  </a:lnTo>
                  <a:lnTo>
                    <a:pt x="3207" y="2812"/>
                  </a:lnTo>
                  <a:lnTo>
                    <a:pt x="3194" y="2794"/>
                  </a:lnTo>
                  <a:lnTo>
                    <a:pt x="3179" y="2775"/>
                  </a:lnTo>
                  <a:lnTo>
                    <a:pt x="3162" y="2757"/>
                  </a:lnTo>
                  <a:lnTo>
                    <a:pt x="3141" y="2738"/>
                  </a:lnTo>
                  <a:lnTo>
                    <a:pt x="3119" y="2718"/>
                  </a:lnTo>
                  <a:lnTo>
                    <a:pt x="3093" y="2700"/>
                  </a:lnTo>
                  <a:lnTo>
                    <a:pt x="3093" y="2700"/>
                  </a:lnTo>
                  <a:close/>
                  <a:moveTo>
                    <a:pt x="437" y="1719"/>
                  </a:moveTo>
                  <a:lnTo>
                    <a:pt x="437" y="1719"/>
                  </a:lnTo>
                  <a:lnTo>
                    <a:pt x="404" y="1685"/>
                  </a:lnTo>
                  <a:lnTo>
                    <a:pt x="374" y="1651"/>
                  </a:lnTo>
                  <a:lnTo>
                    <a:pt x="347" y="1615"/>
                  </a:lnTo>
                  <a:lnTo>
                    <a:pt x="320" y="1577"/>
                  </a:lnTo>
                  <a:lnTo>
                    <a:pt x="296" y="1539"/>
                  </a:lnTo>
                  <a:lnTo>
                    <a:pt x="275" y="1500"/>
                  </a:lnTo>
                  <a:lnTo>
                    <a:pt x="256" y="1461"/>
                  </a:lnTo>
                  <a:lnTo>
                    <a:pt x="238" y="1419"/>
                  </a:lnTo>
                  <a:lnTo>
                    <a:pt x="221" y="1379"/>
                  </a:lnTo>
                  <a:lnTo>
                    <a:pt x="208" y="1337"/>
                  </a:lnTo>
                  <a:lnTo>
                    <a:pt x="197" y="1293"/>
                  </a:lnTo>
                  <a:lnTo>
                    <a:pt x="188" y="1251"/>
                  </a:lnTo>
                  <a:lnTo>
                    <a:pt x="181" y="1208"/>
                  </a:lnTo>
                  <a:lnTo>
                    <a:pt x="175" y="1165"/>
                  </a:lnTo>
                  <a:lnTo>
                    <a:pt x="172" y="1121"/>
                  </a:lnTo>
                  <a:lnTo>
                    <a:pt x="170" y="1078"/>
                  </a:lnTo>
                  <a:lnTo>
                    <a:pt x="172" y="1035"/>
                  </a:lnTo>
                  <a:lnTo>
                    <a:pt x="175" y="991"/>
                  </a:lnTo>
                  <a:lnTo>
                    <a:pt x="181" y="948"/>
                  </a:lnTo>
                  <a:lnTo>
                    <a:pt x="188" y="905"/>
                  </a:lnTo>
                  <a:lnTo>
                    <a:pt x="197" y="861"/>
                  </a:lnTo>
                  <a:lnTo>
                    <a:pt x="208" y="819"/>
                  </a:lnTo>
                  <a:lnTo>
                    <a:pt x="221" y="777"/>
                  </a:lnTo>
                  <a:lnTo>
                    <a:pt x="238" y="737"/>
                  </a:lnTo>
                  <a:lnTo>
                    <a:pt x="256" y="695"/>
                  </a:lnTo>
                  <a:lnTo>
                    <a:pt x="275" y="656"/>
                  </a:lnTo>
                  <a:lnTo>
                    <a:pt x="296" y="618"/>
                  </a:lnTo>
                  <a:lnTo>
                    <a:pt x="320" y="579"/>
                  </a:lnTo>
                  <a:lnTo>
                    <a:pt x="347" y="541"/>
                  </a:lnTo>
                  <a:lnTo>
                    <a:pt x="374" y="505"/>
                  </a:lnTo>
                  <a:lnTo>
                    <a:pt x="404" y="471"/>
                  </a:lnTo>
                  <a:lnTo>
                    <a:pt x="437" y="437"/>
                  </a:lnTo>
                  <a:lnTo>
                    <a:pt x="437" y="437"/>
                  </a:lnTo>
                  <a:lnTo>
                    <a:pt x="469" y="405"/>
                  </a:lnTo>
                  <a:lnTo>
                    <a:pt x="504" y="377"/>
                  </a:lnTo>
                  <a:lnTo>
                    <a:pt x="538" y="348"/>
                  </a:lnTo>
                  <a:lnTo>
                    <a:pt x="574" y="323"/>
                  </a:lnTo>
                  <a:lnTo>
                    <a:pt x="613" y="299"/>
                  </a:lnTo>
                  <a:lnTo>
                    <a:pt x="650" y="277"/>
                  </a:lnTo>
                  <a:lnTo>
                    <a:pt x="691" y="257"/>
                  </a:lnTo>
                  <a:lnTo>
                    <a:pt x="731" y="239"/>
                  </a:lnTo>
                  <a:lnTo>
                    <a:pt x="772" y="224"/>
                  </a:lnTo>
                  <a:lnTo>
                    <a:pt x="813" y="209"/>
                  </a:lnTo>
                  <a:lnTo>
                    <a:pt x="857" y="199"/>
                  </a:lnTo>
                  <a:lnTo>
                    <a:pt x="900" y="188"/>
                  </a:lnTo>
                  <a:lnTo>
                    <a:pt x="943" y="181"/>
                  </a:lnTo>
                  <a:lnTo>
                    <a:pt x="988" y="175"/>
                  </a:lnTo>
                  <a:lnTo>
                    <a:pt x="1033" y="172"/>
                  </a:lnTo>
                  <a:lnTo>
                    <a:pt x="1078" y="170"/>
                  </a:lnTo>
                  <a:lnTo>
                    <a:pt x="1078" y="170"/>
                  </a:lnTo>
                  <a:lnTo>
                    <a:pt x="1123" y="172"/>
                  </a:lnTo>
                  <a:lnTo>
                    <a:pt x="1168" y="175"/>
                  </a:lnTo>
                  <a:lnTo>
                    <a:pt x="1213" y="181"/>
                  </a:lnTo>
                  <a:lnTo>
                    <a:pt x="1256" y="188"/>
                  </a:lnTo>
                  <a:lnTo>
                    <a:pt x="1299" y="199"/>
                  </a:lnTo>
                  <a:lnTo>
                    <a:pt x="1343" y="209"/>
                  </a:lnTo>
                  <a:lnTo>
                    <a:pt x="1385" y="224"/>
                  </a:lnTo>
                  <a:lnTo>
                    <a:pt x="1425" y="239"/>
                  </a:lnTo>
                  <a:lnTo>
                    <a:pt x="1465" y="257"/>
                  </a:lnTo>
                  <a:lnTo>
                    <a:pt x="1504" y="277"/>
                  </a:lnTo>
                  <a:lnTo>
                    <a:pt x="1543" y="299"/>
                  </a:lnTo>
                  <a:lnTo>
                    <a:pt x="1580" y="323"/>
                  </a:lnTo>
                  <a:lnTo>
                    <a:pt x="1618" y="348"/>
                  </a:lnTo>
                  <a:lnTo>
                    <a:pt x="1652" y="377"/>
                  </a:lnTo>
                  <a:lnTo>
                    <a:pt x="1687" y="405"/>
                  </a:lnTo>
                  <a:lnTo>
                    <a:pt x="1719" y="437"/>
                  </a:lnTo>
                  <a:lnTo>
                    <a:pt x="1719" y="437"/>
                  </a:lnTo>
                  <a:lnTo>
                    <a:pt x="1751" y="471"/>
                  </a:lnTo>
                  <a:lnTo>
                    <a:pt x="1781" y="505"/>
                  </a:lnTo>
                  <a:lnTo>
                    <a:pt x="1809" y="541"/>
                  </a:lnTo>
                  <a:lnTo>
                    <a:pt x="1835" y="579"/>
                  </a:lnTo>
                  <a:lnTo>
                    <a:pt x="1858" y="618"/>
                  </a:lnTo>
                  <a:lnTo>
                    <a:pt x="1881" y="656"/>
                  </a:lnTo>
                  <a:lnTo>
                    <a:pt x="1900" y="695"/>
                  </a:lnTo>
                  <a:lnTo>
                    <a:pt x="1918" y="737"/>
                  </a:lnTo>
                  <a:lnTo>
                    <a:pt x="1933" y="777"/>
                  </a:lnTo>
                  <a:lnTo>
                    <a:pt x="1947" y="819"/>
                  </a:lnTo>
                  <a:lnTo>
                    <a:pt x="1959" y="861"/>
                  </a:lnTo>
                  <a:lnTo>
                    <a:pt x="1968" y="905"/>
                  </a:lnTo>
                  <a:lnTo>
                    <a:pt x="1975" y="948"/>
                  </a:lnTo>
                  <a:lnTo>
                    <a:pt x="1980" y="991"/>
                  </a:lnTo>
                  <a:lnTo>
                    <a:pt x="1983" y="1035"/>
                  </a:lnTo>
                  <a:lnTo>
                    <a:pt x="1984" y="1078"/>
                  </a:lnTo>
                  <a:lnTo>
                    <a:pt x="1983" y="1121"/>
                  </a:lnTo>
                  <a:lnTo>
                    <a:pt x="1980" y="1165"/>
                  </a:lnTo>
                  <a:lnTo>
                    <a:pt x="1975" y="1208"/>
                  </a:lnTo>
                  <a:lnTo>
                    <a:pt x="1968" y="1251"/>
                  </a:lnTo>
                  <a:lnTo>
                    <a:pt x="1959" y="1293"/>
                  </a:lnTo>
                  <a:lnTo>
                    <a:pt x="1947" y="1337"/>
                  </a:lnTo>
                  <a:lnTo>
                    <a:pt x="1933" y="1379"/>
                  </a:lnTo>
                  <a:lnTo>
                    <a:pt x="1918" y="1419"/>
                  </a:lnTo>
                  <a:lnTo>
                    <a:pt x="1900" y="1461"/>
                  </a:lnTo>
                  <a:lnTo>
                    <a:pt x="1881" y="1500"/>
                  </a:lnTo>
                  <a:lnTo>
                    <a:pt x="1858" y="1539"/>
                  </a:lnTo>
                  <a:lnTo>
                    <a:pt x="1835" y="1577"/>
                  </a:lnTo>
                  <a:lnTo>
                    <a:pt x="1809" y="1615"/>
                  </a:lnTo>
                  <a:lnTo>
                    <a:pt x="1781" y="1651"/>
                  </a:lnTo>
                  <a:lnTo>
                    <a:pt x="1751" y="1685"/>
                  </a:lnTo>
                  <a:lnTo>
                    <a:pt x="1719" y="1719"/>
                  </a:lnTo>
                  <a:lnTo>
                    <a:pt x="1719" y="1719"/>
                  </a:lnTo>
                  <a:lnTo>
                    <a:pt x="1687" y="1751"/>
                  </a:lnTo>
                  <a:lnTo>
                    <a:pt x="1652" y="1779"/>
                  </a:lnTo>
                  <a:lnTo>
                    <a:pt x="1618" y="1808"/>
                  </a:lnTo>
                  <a:lnTo>
                    <a:pt x="1580" y="1833"/>
                  </a:lnTo>
                  <a:lnTo>
                    <a:pt x="1543" y="1857"/>
                  </a:lnTo>
                  <a:lnTo>
                    <a:pt x="1504" y="1879"/>
                  </a:lnTo>
                  <a:lnTo>
                    <a:pt x="1465" y="1899"/>
                  </a:lnTo>
                  <a:lnTo>
                    <a:pt x="1425" y="1917"/>
                  </a:lnTo>
                  <a:lnTo>
                    <a:pt x="1385" y="1932"/>
                  </a:lnTo>
                  <a:lnTo>
                    <a:pt x="1343" y="1947"/>
                  </a:lnTo>
                  <a:lnTo>
                    <a:pt x="1299" y="1957"/>
                  </a:lnTo>
                  <a:lnTo>
                    <a:pt x="1256" y="1968"/>
                  </a:lnTo>
                  <a:lnTo>
                    <a:pt x="1213" y="1975"/>
                  </a:lnTo>
                  <a:lnTo>
                    <a:pt x="1168" y="1981"/>
                  </a:lnTo>
                  <a:lnTo>
                    <a:pt x="1123" y="1984"/>
                  </a:lnTo>
                  <a:lnTo>
                    <a:pt x="1078" y="1986"/>
                  </a:lnTo>
                  <a:lnTo>
                    <a:pt x="1078" y="1986"/>
                  </a:lnTo>
                  <a:lnTo>
                    <a:pt x="1033" y="1984"/>
                  </a:lnTo>
                  <a:lnTo>
                    <a:pt x="988" y="1981"/>
                  </a:lnTo>
                  <a:lnTo>
                    <a:pt x="943" y="1975"/>
                  </a:lnTo>
                  <a:lnTo>
                    <a:pt x="900" y="1968"/>
                  </a:lnTo>
                  <a:lnTo>
                    <a:pt x="857" y="1957"/>
                  </a:lnTo>
                  <a:lnTo>
                    <a:pt x="813" y="1947"/>
                  </a:lnTo>
                  <a:lnTo>
                    <a:pt x="772" y="1932"/>
                  </a:lnTo>
                  <a:lnTo>
                    <a:pt x="731" y="1917"/>
                  </a:lnTo>
                  <a:lnTo>
                    <a:pt x="691" y="1899"/>
                  </a:lnTo>
                  <a:lnTo>
                    <a:pt x="650" y="1879"/>
                  </a:lnTo>
                  <a:lnTo>
                    <a:pt x="613" y="1857"/>
                  </a:lnTo>
                  <a:lnTo>
                    <a:pt x="574" y="1833"/>
                  </a:lnTo>
                  <a:lnTo>
                    <a:pt x="538" y="1808"/>
                  </a:lnTo>
                  <a:lnTo>
                    <a:pt x="504" y="1779"/>
                  </a:lnTo>
                  <a:lnTo>
                    <a:pt x="469" y="1751"/>
                  </a:lnTo>
                  <a:lnTo>
                    <a:pt x="437" y="1719"/>
                  </a:lnTo>
                  <a:lnTo>
                    <a:pt x="437" y="1719"/>
                  </a:lnTo>
                  <a:close/>
                  <a:moveTo>
                    <a:pt x="2195" y="2427"/>
                  </a:moveTo>
                  <a:lnTo>
                    <a:pt x="2195" y="2427"/>
                  </a:lnTo>
                  <a:lnTo>
                    <a:pt x="2096" y="2316"/>
                  </a:lnTo>
                  <a:lnTo>
                    <a:pt x="2316" y="2096"/>
                  </a:lnTo>
                  <a:lnTo>
                    <a:pt x="2316" y="2096"/>
                  </a:lnTo>
                  <a:lnTo>
                    <a:pt x="2427" y="2195"/>
                  </a:lnTo>
                  <a:lnTo>
                    <a:pt x="2195" y="2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E8ED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875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Arco"/>
          <p:cNvSpPr/>
          <p:nvPr/>
        </p:nvSpPr>
        <p:spPr>
          <a:xfrm rot="3371497" flipV="1">
            <a:off x="7718428" y="-2001405"/>
            <a:ext cx="3563936" cy="3704608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755884" y="301590"/>
            <a:ext cx="7651532" cy="833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financiación varía de acuerdo al rubro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0275" y="2251510"/>
            <a:ext cx="2639376" cy="2533952"/>
            <a:chOff x="350275" y="2884570"/>
            <a:chExt cx="2639376" cy="2533952"/>
          </a:xfrm>
        </p:grpSpPr>
        <p:sp>
          <p:nvSpPr>
            <p:cNvPr id="16" name="Rectangle 103"/>
            <p:cNvSpPr/>
            <p:nvPr/>
          </p:nvSpPr>
          <p:spPr>
            <a:xfrm>
              <a:off x="350275" y="2884570"/>
              <a:ext cx="26393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rgbClr val="EF520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PASAJES Y TURISMO</a:t>
              </a:r>
            </a:p>
            <a:p>
              <a:pPr algn="ctr"/>
              <a:r>
                <a:rPr lang="es-AR" sz="1400" b="1" dirty="0" smtClean="0">
                  <a:solidFill>
                    <a:srgbClr val="2873B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TV/AUDIO/VIDEO</a:t>
              </a:r>
              <a:endParaRPr lang="es-AR" sz="1400" b="1" dirty="0" smtClean="0">
                <a:solidFill>
                  <a:srgbClr val="EF52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angle 102"/>
            <p:cNvSpPr/>
            <p:nvPr/>
          </p:nvSpPr>
          <p:spPr>
            <a:xfrm>
              <a:off x="471145" y="4402859"/>
              <a:ext cx="235518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 </a:t>
              </a:r>
            </a:p>
            <a:p>
              <a:pPr algn="ctr"/>
              <a:r>
                <a:rPr lang="es-AR" sz="3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CUOTAS</a:t>
              </a:r>
              <a:endParaRPr lang="es-A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040617" y="3417319"/>
              <a:ext cx="1362856" cy="784288"/>
              <a:chOff x="1040617" y="3327619"/>
              <a:chExt cx="1362856" cy="784288"/>
            </a:xfrm>
          </p:grpSpPr>
          <p:grpSp>
            <p:nvGrpSpPr>
              <p:cNvPr id="19" name="Group 106"/>
              <p:cNvGrpSpPr/>
              <p:nvPr/>
            </p:nvGrpSpPr>
            <p:grpSpPr>
              <a:xfrm>
                <a:off x="1040617" y="3840351"/>
                <a:ext cx="569423" cy="271556"/>
                <a:chOff x="5387971" y="350839"/>
                <a:chExt cx="7696197" cy="3670301"/>
              </a:xfrm>
              <a:solidFill>
                <a:srgbClr val="0E8EDB"/>
              </a:solidFill>
            </p:grpSpPr>
            <p:sp>
              <p:nvSpPr>
                <p:cNvPr id="21" name="Freeform 11"/>
                <p:cNvSpPr>
                  <a:spLocks/>
                </p:cNvSpPr>
                <p:nvPr/>
              </p:nvSpPr>
              <p:spPr bwMode="auto">
                <a:xfrm>
                  <a:off x="6013450" y="1192213"/>
                  <a:ext cx="2008188" cy="2016125"/>
                </a:xfrm>
                <a:custGeom>
                  <a:avLst/>
                  <a:gdLst>
                    <a:gd name="T0" fmla="*/ 208 w 1265"/>
                    <a:gd name="T1" fmla="*/ 1075 h 1270"/>
                    <a:gd name="T2" fmla="*/ 288 w 1265"/>
                    <a:gd name="T3" fmla="*/ 1007 h 1270"/>
                    <a:gd name="T4" fmla="*/ 414 w 1265"/>
                    <a:gd name="T5" fmla="*/ 1177 h 1270"/>
                    <a:gd name="T6" fmla="*/ 426 w 1265"/>
                    <a:gd name="T7" fmla="*/ 1149 h 1270"/>
                    <a:gd name="T8" fmla="*/ 496 w 1265"/>
                    <a:gd name="T9" fmla="*/ 859 h 1270"/>
                    <a:gd name="T10" fmla="*/ 744 w 1265"/>
                    <a:gd name="T11" fmla="*/ 627 h 1270"/>
                    <a:gd name="T12" fmla="*/ 847 w 1265"/>
                    <a:gd name="T13" fmla="*/ 823 h 1270"/>
                    <a:gd name="T14" fmla="*/ 941 w 1265"/>
                    <a:gd name="T15" fmla="*/ 1240 h 1270"/>
                    <a:gd name="T16" fmla="*/ 963 w 1265"/>
                    <a:gd name="T17" fmla="*/ 1270 h 1270"/>
                    <a:gd name="T18" fmla="*/ 993 w 1265"/>
                    <a:gd name="T19" fmla="*/ 1230 h 1270"/>
                    <a:gd name="T20" fmla="*/ 1007 w 1265"/>
                    <a:gd name="T21" fmla="*/ 1171 h 1270"/>
                    <a:gd name="T22" fmla="*/ 995 w 1265"/>
                    <a:gd name="T23" fmla="*/ 871 h 1270"/>
                    <a:gd name="T24" fmla="*/ 1017 w 1265"/>
                    <a:gd name="T25" fmla="*/ 853 h 1270"/>
                    <a:gd name="T26" fmla="*/ 1057 w 1265"/>
                    <a:gd name="T27" fmla="*/ 825 h 1270"/>
                    <a:gd name="T28" fmla="*/ 1045 w 1265"/>
                    <a:gd name="T29" fmla="*/ 801 h 1270"/>
                    <a:gd name="T30" fmla="*/ 993 w 1265"/>
                    <a:gd name="T31" fmla="*/ 817 h 1270"/>
                    <a:gd name="T32" fmla="*/ 1003 w 1265"/>
                    <a:gd name="T33" fmla="*/ 637 h 1270"/>
                    <a:gd name="T34" fmla="*/ 1017 w 1265"/>
                    <a:gd name="T35" fmla="*/ 635 h 1270"/>
                    <a:gd name="T36" fmla="*/ 1047 w 1265"/>
                    <a:gd name="T37" fmla="*/ 599 h 1270"/>
                    <a:gd name="T38" fmla="*/ 1027 w 1265"/>
                    <a:gd name="T39" fmla="*/ 573 h 1270"/>
                    <a:gd name="T40" fmla="*/ 985 w 1265"/>
                    <a:gd name="T41" fmla="*/ 597 h 1270"/>
                    <a:gd name="T42" fmla="*/ 1087 w 1265"/>
                    <a:gd name="T43" fmla="*/ 283 h 1270"/>
                    <a:gd name="T44" fmla="*/ 1205 w 1265"/>
                    <a:gd name="T45" fmla="*/ 149 h 1270"/>
                    <a:gd name="T46" fmla="*/ 1253 w 1265"/>
                    <a:gd name="T47" fmla="*/ 69 h 1270"/>
                    <a:gd name="T48" fmla="*/ 1265 w 1265"/>
                    <a:gd name="T49" fmla="*/ 18 h 1270"/>
                    <a:gd name="T50" fmla="*/ 1253 w 1265"/>
                    <a:gd name="T51" fmla="*/ 2 h 1270"/>
                    <a:gd name="T52" fmla="*/ 1215 w 1265"/>
                    <a:gd name="T53" fmla="*/ 4 h 1270"/>
                    <a:gd name="T54" fmla="*/ 1117 w 1265"/>
                    <a:gd name="T55" fmla="*/ 61 h 1270"/>
                    <a:gd name="T56" fmla="*/ 1025 w 1265"/>
                    <a:gd name="T57" fmla="*/ 137 h 1270"/>
                    <a:gd name="T58" fmla="*/ 873 w 1265"/>
                    <a:gd name="T59" fmla="*/ 289 h 1270"/>
                    <a:gd name="T60" fmla="*/ 698 w 1265"/>
                    <a:gd name="T61" fmla="*/ 247 h 1270"/>
                    <a:gd name="T62" fmla="*/ 676 w 1265"/>
                    <a:gd name="T63" fmla="*/ 221 h 1270"/>
                    <a:gd name="T64" fmla="*/ 634 w 1265"/>
                    <a:gd name="T65" fmla="*/ 245 h 1270"/>
                    <a:gd name="T66" fmla="*/ 632 w 1265"/>
                    <a:gd name="T67" fmla="*/ 259 h 1270"/>
                    <a:gd name="T68" fmla="*/ 450 w 1265"/>
                    <a:gd name="T69" fmla="*/ 273 h 1270"/>
                    <a:gd name="T70" fmla="*/ 474 w 1265"/>
                    <a:gd name="T71" fmla="*/ 231 h 1270"/>
                    <a:gd name="T72" fmla="*/ 450 w 1265"/>
                    <a:gd name="T73" fmla="*/ 209 h 1270"/>
                    <a:gd name="T74" fmla="*/ 414 w 1265"/>
                    <a:gd name="T75" fmla="*/ 241 h 1270"/>
                    <a:gd name="T76" fmla="*/ 412 w 1265"/>
                    <a:gd name="T77" fmla="*/ 255 h 1270"/>
                    <a:gd name="T78" fmla="*/ 114 w 1265"/>
                    <a:gd name="T79" fmla="*/ 261 h 1270"/>
                    <a:gd name="T80" fmla="*/ 50 w 1265"/>
                    <a:gd name="T81" fmla="*/ 267 h 1270"/>
                    <a:gd name="T82" fmla="*/ 0 w 1265"/>
                    <a:gd name="T83" fmla="*/ 303 h 1270"/>
                    <a:gd name="T84" fmla="*/ 18 w 1265"/>
                    <a:gd name="T85" fmla="*/ 321 h 1270"/>
                    <a:gd name="T86" fmla="*/ 444 w 1265"/>
                    <a:gd name="T87" fmla="*/ 419 h 1270"/>
                    <a:gd name="T88" fmla="*/ 656 w 1265"/>
                    <a:gd name="T89" fmla="*/ 507 h 1270"/>
                    <a:gd name="T90" fmla="*/ 490 w 1265"/>
                    <a:gd name="T91" fmla="*/ 681 h 1270"/>
                    <a:gd name="T92" fmla="*/ 118 w 1265"/>
                    <a:gd name="T93" fmla="*/ 841 h 1270"/>
                    <a:gd name="T94" fmla="*/ 94 w 1265"/>
                    <a:gd name="T95" fmla="*/ 849 h 1270"/>
                    <a:gd name="T96" fmla="*/ 260 w 1265"/>
                    <a:gd name="T97" fmla="*/ 979 h 1270"/>
                    <a:gd name="T98" fmla="*/ 206 w 1265"/>
                    <a:gd name="T99" fmla="*/ 1041 h 1270"/>
                    <a:gd name="T100" fmla="*/ 176 w 1265"/>
                    <a:gd name="T101" fmla="*/ 1091 h 1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265" h="1270">
                      <a:moveTo>
                        <a:pt x="176" y="1091"/>
                      </a:moveTo>
                      <a:lnTo>
                        <a:pt x="176" y="1091"/>
                      </a:lnTo>
                      <a:lnTo>
                        <a:pt x="190" y="1085"/>
                      </a:lnTo>
                      <a:lnTo>
                        <a:pt x="208" y="1075"/>
                      </a:lnTo>
                      <a:lnTo>
                        <a:pt x="226" y="1061"/>
                      </a:lnTo>
                      <a:lnTo>
                        <a:pt x="244" y="1045"/>
                      </a:lnTo>
                      <a:lnTo>
                        <a:pt x="276" y="1019"/>
                      </a:lnTo>
                      <a:lnTo>
                        <a:pt x="288" y="1007"/>
                      </a:lnTo>
                      <a:lnTo>
                        <a:pt x="388" y="1201"/>
                      </a:lnTo>
                      <a:lnTo>
                        <a:pt x="388" y="1201"/>
                      </a:lnTo>
                      <a:lnTo>
                        <a:pt x="414" y="1177"/>
                      </a:lnTo>
                      <a:lnTo>
                        <a:pt x="414" y="1177"/>
                      </a:lnTo>
                      <a:lnTo>
                        <a:pt x="418" y="1173"/>
                      </a:lnTo>
                      <a:lnTo>
                        <a:pt x="422" y="1167"/>
                      </a:lnTo>
                      <a:lnTo>
                        <a:pt x="426" y="1159"/>
                      </a:lnTo>
                      <a:lnTo>
                        <a:pt x="426" y="1149"/>
                      </a:lnTo>
                      <a:lnTo>
                        <a:pt x="426" y="1149"/>
                      </a:lnTo>
                      <a:lnTo>
                        <a:pt x="418" y="925"/>
                      </a:lnTo>
                      <a:lnTo>
                        <a:pt x="418" y="925"/>
                      </a:lnTo>
                      <a:lnTo>
                        <a:pt x="496" y="859"/>
                      </a:lnTo>
                      <a:lnTo>
                        <a:pt x="586" y="777"/>
                      </a:lnTo>
                      <a:lnTo>
                        <a:pt x="672" y="697"/>
                      </a:lnTo>
                      <a:lnTo>
                        <a:pt x="744" y="627"/>
                      </a:lnTo>
                      <a:lnTo>
                        <a:pt x="744" y="627"/>
                      </a:lnTo>
                      <a:lnTo>
                        <a:pt x="760" y="611"/>
                      </a:lnTo>
                      <a:lnTo>
                        <a:pt x="847" y="823"/>
                      </a:lnTo>
                      <a:lnTo>
                        <a:pt x="847" y="823"/>
                      </a:lnTo>
                      <a:lnTo>
                        <a:pt x="847" y="823"/>
                      </a:lnTo>
                      <a:lnTo>
                        <a:pt x="847" y="823"/>
                      </a:lnTo>
                      <a:lnTo>
                        <a:pt x="931" y="1195"/>
                      </a:lnTo>
                      <a:lnTo>
                        <a:pt x="931" y="1195"/>
                      </a:lnTo>
                      <a:lnTo>
                        <a:pt x="941" y="1240"/>
                      </a:lnTo>
                      <a:lnTo>
                        <a:pt x="945" y="1250"/>
                      </a:lnTo>
                      <a:lnTo>
                        <a:pt x="951" y="1258"/>
                      </a:lnTo>
                      <a:lnTo>
                        <a:pt x="951" y="1258"/>
                      </a:lnTo>
                      <a:lnTo>
                        <a:pt x="963" y="1270"/>
                      </a:lnTo>
                      <a:lnTo>
                        <a:pt x="963" y="1270"/>
                      </a:lnTo>
                      <a:lnTo>
                        <a:pt x="975" y="1256"/>
                      </a:lnTo>
                      <a:lnTo>
                        <a:pt x="985" y="1244"/>
                      </a:lnTo>
                      <a:lnTo>
                        <a:pt x="993" y="1230"/>
                      </a:lnTo>
                      <a:lnTo>
                        <a:pt x="999" y="1218"/>
                      </a:lnTo>
                      <a:lnTo>
                        <a:pt x="1003" y="1203"/>
                      </a:lnTo>
                      <a:lnTo>
                        <a:pt x="1005" y="1187"/>
                      </a:lnTo>
                      <a:lnTo>
                        <a:pt x="1007" y="1171"/>
                      </a:lnTo>
                      <a:lnTo>
                        <a:pt x="1007" y="1153"/>
                      </a:lnTo>
                      <a:lnTo>
                        <a:pt x="1007" y="1153"/>
                      </a:lnTo>
                      <a:lnTo>
                        <a:pt x="995" y="871"/>
                      </a:lnTo>
                      <a:lnTo>
                        <a:pt x="995" y="871"/>
                      </a:lnTo>
                      <a:lnTo>
                        <a:pt x="1011" y="857"/>
                      </a:lnTo>
                      <a:lnTo>
                        <a:pt x="1017" y="853"/>
                      </a:lnTo>
                      <a:lnTo>
                        <a:pt x="1017" y="853"/>
                      </a:lnTo>
                      <a:lnTo>
                        <a:pt x="1017" y="853"/>
                      </a:lnTo>
                      <a:lnTo>
                        <a:pt x="1025" y="853"/>
                      </a:lnTo>
                      <a:lnTo>
                        <a:pt x="1029" y="853"/>
                      </a:lnTo>
                      <a:lnTo>
                        <a:pt x="1057" y="825"/>
                      </a:lnTo>
                      <a:lnTo>
                        <a:pt x="1057" y="825"/>
                      </a:lnTo>
                      <a:lnTo>
                        <a:pt x="1057" y="817"/>
                      </a:lnTo>
                      <a:lnTo>
                        <a:pt x="1053" y="811"/>
                      </a:lnTo>
                      <a:lnTo>
                        <a:pt x="1045" y="801"/>
                      </a:lnTo>
                      <a:lnTo>
                        <a:pt x="1045" y="801"/>
                      </a:lnTo>
                      <a:lnTo>
                        <a:pt x="1035" y="793"/>
                      </a:lnTo>
                      <a:lnTo>
                        <a:pt x="1029" y="789"/>
                      </a:lnTo>
                      <a:lnTo>
                        <a:pt x="1021" y="789"/>
                      </a:lnTo>
                      <a:lnTo>
                        <a:pt x="993" y="817"/>
                      </a:lnTo>
                      <a:lnTo>
                        <a:pt x="993" y="817"/>
                      </a:lnTo>
                      <a:lnTo>
                        <a:pt x="987" y="651"/>
                      </a:lnTo>
                      <a:lnTo>
                        <a:pt x="987" y="651"/>
                      </a:lnTo>
                      <a:lnTo>
                        <a:pt x="1003" y="637"/>
                      </a:lnTo>
                      <a:lnTo>
                        <a:pt x="1007" y="635"/>
                      </a:lnTo>
                      <a:lnTo>
                        <a:pt x="1007" y="635"/>
                      </a:lnTo>
                      <a:lnTo>
                        <a:pt x="1007" y="635"/>
                      </a:lnTo>
                      <a:lnTo>
                        <a:pt x="1017" y="635"/>
                      </a:lnTo>
                      <a:lnTo>
                        <a:pt x="1021" y="633"/>
                      </a:lnTo>
                      <a:lnTo>
                        <a:pt x="1049" y="605"/>
                      </a:lnTo>
                      <a:lnTo>
                        <a:pt x="1049" y="605"/>
                      </a:lnTo>
                      <a:lnTo>
                        <a:pt x="1047" y="599"/>
                      </a:lnTo>
                      <a:lnTo>
                        <a:pt x="1045" y="591"/>
                      </a:lnTo>
                      <a:lnTo>
                        <a:pt x="1037" y="581"/>
                      </a:lnTo>
                      <a:lnTo>
                        <a:pt x="1037" y="581"/>
                      </a:lnTo>
                      <a:lnTo>
                        <a:pt x="1027" y="573"/>
                      </a:lnTo>
                      <a:lnTo>
                        <a:pt x="1019" y="569"/>
                      </a:lnTo>
                      <a:lnTo>
                        <a:pt x="1013" y="569"/>
                      </a:lnTo>
                      <a:lnTo>
                        <a:pt x="985" y="597"/>
                      </a:lnTo>
                      <a:lnTo>
                        <a:pt x="985" y="597"/>
                      </a:lnTo>
                      <a:lnTo>
                        <a:pt x="977" y="393"/>
                      </a:lnTo>
                      <a:lnTo>
                        <a:pt x="977" y="393"/>
                      </a:lnTo>
                      <a:lnTo>
                        <a:pt x="1087" y="283"/>
                      </a:lnTo>
                      <a:lnTo>
                        <a:pt x="1087" y="283"/>
                      </a:lnTo>
                      <a:lnTo>
                        <a:pt x="1129" y="241"/>
                      </a:lnTo>
                      <a:lnTo>
                        <a:pt x="1159" y="209"/>
                      </a:lnTo>
                      <a:lnTo>
                        <a:pt x="1181" y="181"/>
                      </a:lnTo>
                      <a:lnTo>
                        <a:pt x="1205" y="149"/>
                      </a:lnTo>
                      <a:lnTo>
                        <a:pt x="1205" y="149"/>
                      </a:lnTo>
                      <a:lnTo>
                        <a:pt x="1229" y="109"/>
                      </a:lnTo>
                      <a:lnTo>
                        <a:pt x="1243" y="89"/>
                      </a:lnTo>
                      <a:lnTo>
                        <a:pt x="1253" y="69"/>
                      </a:lnTo>
                      <a:lnTo>
                        <a:pt x="1261" y="51"/>
                      </a:lnTo>
                      <a:lnTo>
                        <a:pt x="1265" y="32"/>
                      </a:lnTo>
                      <a:lnTo>
                        <a:pt x="1265" y="26"/>
                      </a:lnTo>
                      <a:lnTo>
                        <a:pt x="1265" y="18"/>
                      </a:lnTo>
                      <a:lnTo>
                        <a:pt x="1263" y="12"/>
                      </a:lnTo>
                      <a:lnTo>
                        <a:pt x="1259" y="6"/>
                      </a:lnTo>
                      <a:lnTo>
                        <a:pt x="1259" y="6"/>
                      </a:lnTo>
                      <a:lnTo>
                        <a:pt x="1253" y="2"/>
                      </a:lnTo>
                      <a:lnTo>
                        <a:pt x="1247" y="0"/>
                      </a:lnTo>
                      <a:lnTo>
                        <a:pt x="1239" y="0"/>
                      </a:lnTo>
                      <a:lnTo>
                        <a:pt x="1233" y="0"/>
                      </a:lnTo>
                      <a:lnTo>
                        <a:pt x="1215" y="4"/>
                      </a:lnTo>
                      <a:lnTo>
                        <a:pt x="1197" y="12"/>
                      </a:lnTo>
                      <a:lnTo>
                        <a:pt x="1177" y="22"/>
                      </a:lnTo>
                      <a:lnTo>
                        <a:pt x="1157" y="36"/>
                      </a:lnTo>
                      <a:lnTo>
                        <a:pt x="1117" y="61"/>
                      </a:lnTo>
                      <a:lnTo>
                        <a:pt x="1117" y="61"/>
                      </a:lnTo>
                      <a:lnTo>
                        <a:pt x="1085" y="85"/>
                      </a:lnTo>
                      <a:lnTo>
                        <a:pt x="1057" y="107"/>
                      </a:lnTo>
                      <a:lnTo>
                        <a:pt x="1025" y="137"/>
                      </a:lnTo>
                      <a:lnTo>
                        <a:pt x="983" y="179"/>
                      </a:lnTo>
                      <a:lnTo>
                        <a:pt x="983" y="179"/>
                      </a:lnTo>
                      <a:lnTo>
                        <a:pt x="873" y="289"/>
                      </a:lnTo>
                      <a:lnTo>
                        <a:pt x="873" y="289"/>
                      </a:lnTo>
                      <a:lnTo>
                        <a:pt x="670" y="281"/>
                      </a:lnTo>
                      <a:lnTo>
                        <a:pt x="698" y="253"/>
                      </a:lnTo>
                      <a:lnTo>
                        <a:pt x="698" y="253"/>
                      </a:lnTo>
                      <a:lnTo>
                        <a:pt x="698" y="247"/>
                      </a:lnTo>
                      <a:lnTo>
                        <a:pt x="694" y="239"/>
                      </a:lnTo>
                      <a:lnTo>
                        <a:pt x="686" y="229"/>
                      </a:lnTo>
                      <a:lnTo>
                        <a:pt x="686" y="229"/>
                      </a:lnTo>
                      <a:lnTo>
                        <a:pt x="676" y="221"/>
                      </a:lnTo>
                      <a:lnTo>
                        <a:pt x="670" y="219"/>
                      </a:lnTo>
                      <a:lnTo>
                        <a:pt x="662" y="217"/>
                      </a:lnTo>
                      <a:lnTo>
                        <a:pt x="634" y="245"/>
                      </a:lnTo>
                      <a:lnTo>
                        <a:pt x="634" y="245"/>
                      </a:lnTo>
                      <a:lnTo>
                        <a:pt x="634" y="249"/>
                      </a:lnTo>
                      <a:lnTo>
                        <a:pt x="632" y="259"/>
                      </a:lnTo>
                      <a:lnTo>
                        <a:pt x="632" y="259"/>
                      </a:lnTo>
                      <a:lnTo>
                        <a:pt x="632" y="259"/>
                      </a:lnTo>
                      <a:lnTo>
                        <a:pt x="630" y="263"/>
                      </a:lnTo>
                      <a:lnTo>
                        <a:pt x="616" y="279"/>
                      </a:lnTo>
                      <a:lnTo>
                        <a:pt x="616" y="279"/>
                      </a:lnTo>
                      <a:lnTo>
                        <a:pt x="450" y="273"/>
                      </a:lnTo>
                      <a:lnTo>
                        <a:pt x="480" y="245"/>
                      </a:lnTo>
                      <a:lnTo>
                        <a:pt x="480" y="245"/>
                      </a:lnTo>
                      <a:lnTo>
                        <a:pt x="478" y="239"/>
                      </a:lnTo>
                      <a:lnTo>
                        <a:pt x="474" y="231"/>
                      </a:lnTo>
                      <a:lnTo>
                        <a:pt x="468" y="221"/>
                      </a:lnTo>
                      <a:lnTo>
                        <a:pt x="468" y="221"/>
                      </a:lnTo>
                      <a:lnTo>
                        <a:pt x="458" y="213"/>
                      </a:lnTo>
                      <a:lnTo>
                        <a:pt x="450" y="209"/>
                      </a:lnTo>
                      <a:lnTo>
                        <a:pt x="442" y="209"/>
                      </a:lnTo>
                      <a:lnTo>
                        <a:pt x="414" y="237"/>
                      </a:lnTo>
                      <a:lnTo>
                        <a:pt x="414" y="237"/>
                      </a:lnTo>
                      <a:lnTo>
                        <a:pt x="414" y="241"/>
                      </a:lnTo>
                      <a:lnTo>
                        <a:pt x="414" y="251"/>
                      </a:lnTo>
                      <a:lnTo>
                        <a:pt x="414" y="251"/>
                      </a:lnTo>
                      <a:lnTo>
                        <a:pt x="414" y="251"/>
                      </a:lnTo>
                      <a:lnTo>
                        <a:pt x="412" y="255"/>
                      </a:lnTo>
                      <a:lnTo>
                        <a:pt x="396" y="271"/>
                      </a:lnTo>
                      <a:lnTo>
                        <a:pt x="396" y="271"/>
                      </a:lnTo>
                      <a:lnTo>
                        <a:pt x="114" y="261"/>
                      </a:lnTo>
                      <a:lnTo>
                        <a:pt x="114" y="261"/>
                      </a:lnTo>
                      <a:lnTo>
                        <a:pt x="96" y="259"/>
                      </a:lnTo>
                      <a:lnTo>
                        <a:pt x="80" y="261"/>
                      </a:lnTo>
                      <a:lnTo>
                        <a:pt x="64" y="263"/>
                      </a:lnTo>
                      <a:lnTo>
                        <a:pt x="50" y="267"/>
                      </a:lnTo>
                      <a:lnTo>
                        <a:pt x="38" y="273"/>
                      </a:lnTo>
                      <a:lnTo>
                        <a:pt x="24" y="281"/>
                      </a:lnTo>
                      <a:lnTo>
                        <a:pt x="12" y="29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10" y="315"/>
                      </a:lnTo>
                      <a:lnTo>
                        <a:pt x="10" y="315"/>
                      </a:lnTo>
                      <a:lnTo>
                        <a:pt x="18" y="321"/>
                      </a:lnTo>
                      <a:lnTo>
                        <a:pt x="28" y="325"/>
                      </a:lnTo>
                      <a:lnTo>
                        <a:pt x="74" y="335"/>
                      </a:lnTo>
                      <a:lnTo>
                        <a:pt x="74" y="335"/>
                      </a:lnTo>
                      <a:lnTo>
                        <a:pt x="444" y="419"/>
                      </a:lnTo>
                      <a:lnTo>
                        <a:pt x="444" y="419"/>
                      </a:lnTo>
                      <a:lnTo>
                        <a:pt x="444" y="419"/>
                      </a:lnTo>
                      <a:lnTo>
                        <a:pt x="656" y="507"/>
                      </a:lnTo>
                      <a:lnTo>
                        <a:pt x="656" y="507"/>
                      </a:lnTo>
                      <a:lnTo>
                        <a:pt x="640" y="523"/>
                      </a:lnTo>
                      <a:lnTo>
                        <a:pt x="640" y="523"/>
                      </a:lnTo>
                      <a:lnTo>
                        <a:pt x="570" y="595"/>
                      </a:lnTo>
                      <a:lnTo>
                        <a:pt x="490" y="681"/>
                      </a:lnTo>
                      <a:lnTo>
                        <a:pt x="408" y="771"/>
                      </a:lnTo>
                      <a:lnTo>
                        <a:pt x="342" y="851"/>
                      </a:lnTo>
                      <a:lnTo>
                        <a:pt x="342" y="851"/>
                      </a:lnTo>
                      <a:lnTo>
                        <a:pt x="118" y="841"/>
                      </a:lnTo>
                      <a:lnTo>
                        <a:pt x="118" y="841"/>
                      </a:lnTo>
                      <a:lnTo>
                        <a:pt x="108" y="843"/>
                      </a:lnTo>
                      <a:lnTo>
                        <a:pt x="100" y="845"/>
                      </a:lnTo>
                      <a:lnTo>
                        <a:pt x="94" y="849"/>
                      </a:lnTo>
                      <a:lnTo>
                        <a:pt x="90" y="855"/>
                      </a:lnTo>
                      <a:lnTo>
                        <a:pt x="90" y="855"/>
                      </a:lnTo>
                      <a:lnTo>
                        <a:pt x="66" y="879"/>
                      </a:lnTo>
                      <a:lnTo>
                        <a:pt x="260" y="979"/>
                      </a:lnTo>
                      <a:lnTo>
                        <a:pt x="260" y="979"/>
                      </a:lnTo>
                      <a:lnTo>
                        <a:pt x="248" y="993"/>
                      </a:lnTo>
                      <a:lnTo>
                        <a:pt x="222" y="1023"/>
                      </a:lnTo>
                      <a:lnTo>
                        <a:pt x="206" y="1041"/>
                      </a:lnTo>
                      <a:lnTo>
                        <a:pt x="192" y="1059"/>
                      </a:lnTo>
                      <a:lnTo>
                        <a:pt x="182" y="1077"/>
                      </a:lnTo>
                      <a:lnTo>
                        <a:pt x="176" y="1091"/>
                      </a:lnTo>
                      <a:lnTo>
                        <a:pt x="176" y="10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2" name="Freeform 12"/>
                <p:cNvSpPr>
                  <a:spLocks/>
                </p:cNvSpPr>
                <p:nvPr/>
              </p:nvSpPr>
              <p:spPr bwMode="auto">
                <a:xfrm>
                  <a:off x="8488363" y="1568451"/>
                  <a:ext cx="2409825" cy="254000"/>
                </a:xfrm>
                <a:custGeom>
                  <a:avLst/>
                  <a:gdLst>
                    <a:gd name="T0" fmla="*/ 1438 w 1518"/>
                    <a:gd name="T1" fmla="*/ 160 h 160"/>
                    <a:gd name="T2" fmla="*/ 80 w 1518"/>
                    <a:gd name="T3" fmla="*/ 160 h 160"/>
                    <a:gd name="T4" fmla="*/ 80 w 1518"/>
                    <a:gd name="T5" fmla="*/ 160 h 160"/>
                    <a:gd name="T6" fmla="*/ 64 w 1518"/>
                    <a:gd name="T7" fmla="*/ 160 h 160"/>
                    <a:gd name="T8" fmla="*/ 48 w 1518"/>
                    <a:gd name="T9" fmla="*/ 154 h 160"/>
                    <a:gd name="T10" fmla="*/ 36 w 1518"/>
                    <a:gd name="T11" fmla="*/ 148 h 160"/>
                    <a:gd name="T12" fmla="*/ 24 w 1518"/>
                    <a:gd name="T13" fmla="*/ 138 h 160"/>
                    <a:gd name="T14" fmla="*/ 14 w 1518"/>
                    <a:gd name="T15" fmla="*/ 126 h 160"/>
                    <a:gd name="T16" fmla="*/ 6 w 1518"/>
                    <a:gd name="T17" fmla="*/ 112 h 160"/>
                    <a:gd name="T18" fmla="*/ 2 w 1518"/>
                    <a:gd name="T19" fmla="*/ 96 h 160"/>
                    <a:gd name="T20" fmla="*/ 0 w 1518"/>
                    <a:gd name="T21" fmla="*/ 80 h 160"/>
                    <a:gd name="T22" fmla="*/ 0 w 1518"/>
                    <a:gd name="T23" fmla="*/ 80 h 160"/>
                    <a:gd name="T24" fmla="*/ 2 w 1518"/>
                    <a:gd name="T25" fmla="*/ 64 h 160"/>
                    <a:gd name="T26" fmla="*/ 6 w 1518"/>
                    <a:gd name="T27" fmla="*/ 50 h 160"/>
                    <a:gd name="T28" fmla="*/ 14 w 1518"/>
                    <a:gd name="T29" fmla="*/ 36 h 160"/>
                    <a:gd name="T30" fmla="*/ 24 w 1518"/>
                    <a:gd name="T31" fmla="*/ 24 h 160"/>
                    <a:gd name="T32" fmla="*/ 36 w 1518"/>
                    <a:gd name="T33" fmla="*/ 14 h 160"/>
                    <a:gd name="T34" fmla="*/ 48 w 1518"/>
                    <a:gd name="T35" fmla="*/ 8 h 160"/>
                    <a:gd name="T36" fmla="*/ 64 w 1518"/>
                    <a:gd name="T37" fmla="*/ 2 h 160"/>
                    <a:gd name="T38" fmla="*/ 80 w 1518"/>
                    <a:gd name="T39" fmla="*/ 0 h 160"/>
                    <a:gd name="T40" fmla="*/ 1438 w 1518"/>
                    <a:gd name="T41" fmla="*/ 0 h 160"/>
                    <a:gd name="T42" fmla="*/ 1438 w 1518"/>
                    <a:gd name="T43" fmla="*/ 0 h 160"/>
                    <a:gd name="T44" fmla="*/ 1454 w 1518"/>
                    <a:gd name="T45" fmla="*/ 2 h 160"/>
                    <a:gd name="T46" fmla="*/ 1468 w 1518"/>
                    <a:gd name="T47" fmla="*/ 8 h 160"/>
                    <a:gd name="T48" fmla="*/ 1482 w 1518"/>
                    <a:gd name="T49" fmla="*/ 14 h 160"/>
                    <a:gd name="T50" fmla="*/ 1494 w 1518"/>
                    <a:gd name="T51" fmla="*/ 24 h 160"/>
                    <a:gd name="T52" fmla="*/ 1504 w 1518"/>
                    <a:gd name="T53" fmla="*/ 36 h 160"/>
                    <a:gd name="T54" fmla="*/ 1510 w 1518"/>
                    <a:gd name="T55" fmla="*/ 50 h 160"/>
                    <a:gd name="T56" fmla="*/ 1516 w 1518"/>
                    <a:gd name="T57" fmla="*/ 64 h 160"/>
                    <a:gd name="T58" fmla="*/ 1518 w 1518"/>
                    <a:gd name="T59" fmla="*/ 80 h 160"/>
                    <a:gd name="T60" fmla="*/ 1518 w 1518"/>
                    <a:gd name="T61" fmla="*/ 80 h 160"/>
                    <a:gd name="T62" fmla="*/ 1516 w 1518"/>
                    <a:gd name="T63" fmla="*/ 96 h 160"/>
                    <a:gd name="T64" fmla="*/ 1510 w 1518"/>
                    <a:gd name="T65" fmla="*/ 112 h 160"/>
                    <a:gd name="T66" fmla="*/ 1504 w 1518"/>
                    <a:gd name="T67" fmla="*/ 126 h 160"/>
                    <a:gd name="T68" fmla="*/ 1494 w 1518"/>
                    <a:gd name="T69" fmla="*/ 138 h 160"/>
                    <a:gd name="T70" fmla="*/ 1482 w 1518"/>
                    <a:gd name="T71" fmla="*/ 148 h 160"/>
                    <a:gd name="T72" fmla="*/ 1468 w 1518"/>
                    <a:gd name="T73" fmla="*/ 154 h 160"/>
                    <a:gd name="T74" fmla="*/ 1454 w 1518"/>
                    <a:gd name="T75" fmla="*/ 160 h 160"/>
                    <a:gd name="T76" fmla="*/ 1438 w 1518"/>
                    <a:gd name="T77" fmla="*/ 160 h 160"/>
                    <a:gd name="T78" fmla="*/ 1438 w 1518"/>
                    <a:gd name="T79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18" h="160">
                      <a:moveTo>
                        <a:pt x="1438" y="160"/>
                      </a:moveTo>
                      <a:lnTo>
                        <a:pt x="80" y="160"/>
                      </a:lnTo>
                      <a:lnTo>
                        <a:pt x="80" y="160"/>
                      </a:lnTo>
                      <a:lnTo>
                        <a:pt x="64" y="160"/>
                      </a:lnTo>
                      <a:lnTo>
                        <a:pt x="48" y="154"/>
                      </a:lnTo>
                      <a:lnTo>
                        <a:pt x="36" y="148"/>
                      </a:lnTo>
                      <a:lnTo>
                        <a:pt x="24" y="138"/>
                      </a:lnTo>
                      <a:lnTo>
                        <a:pt x="14" y="126"/>
                      </a:lnTo>
                      <a:lnTo>
                        <a:pt x="6" y="112"/>
                      </a:lnTo>
                      <a:lnTo>
                        <a:pt x="2" y="96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2" y="64"/>
                      </a:lnTo>
                      <a:lnTo>
                        <a:pt x="6" y="50"/>
                      </a:lnTo>
                      <a:lnTo>
                        <a:pt x="14" y="36"/>
                      </a:lnTo>
                      <a:lnTo>
                        <a:pt x="24" y="24"/>
                      </a:lnTo>
                      <a:lnTo>
                        <a:pt x="36" y="14"/>
                      </a:lnTo>
                      <a:lnTo>
                        <a:pt x="48" y="8"/>
                      </a:lnTo>
                      <a:lnTo>
                        <a:pt x="64" y="2"/>
                      </a:lnTo>
                      <a:lnTo>
                        <a:pt x="80" y="0"/>
                      </a:lnTo>
                      <a:lnTo>
                        <a:pt x="1438" y="0"/>
                      </a:lnTo>
                      <a:lnTo>
                        <a:pt x="1438" y="0"/>
                      </a:lnTo>
                      <a:lnTo>
                        <a:pt x="1454" y="2"/>
                      </a:lnTo>
                      <a:lnTo>
                        <a:pt x="1468" y="8"/>
                      </a:lnTo>
                      <a:lnTo>
                        <a:pt x="1482" y="14"/>
                      </a:lnTo>
                      <a:lnTo>
                        <a:pt x="1494" y="24"/>
                      </a:lnTo>
                      <a:lnTo>
                        <a:pt x="1504" y="36"/>
                      </a:lnTo>
                      <a:lnTo>
                        <a:pt x="1510" y="50"/>
                      </a:lnTo>
                      <a:lnTo>
                        <a:pt x="1516" y="64"/>
                      </a:lnTo>
                      <a:lnTo>
                        <a:pt x="1518" y="80"/>
                      </a:lnTo>
                      <a:lnTo>
                        <a:pt x="1518" y="80"/>
                      </a:lnTo>
                      <a:lnTo>
                        <a:pt x="1516" y="96"/>
                      </a:lnTo>
                      <a:lnTo>
                        <a:pt x="1510" y="112"/>
                      </a:lnTo>
                      <a:lnTo>
                        <a:pt x="1504" y="126"/>
                      </a:lnTo>
                      <a:lnTo>
                        <a:pt x="1494" y="138"/>
                      </a:lnTo>
                      <a:lnTo>
                        <a:pt x="1482" y="148"/>
                      </a:lnTo>
                      <a:lnTo>
                        <a:pt x="1468" y="154"/>
                      </a:lnTo>
                      <a:lnTo>
                        <a:pt x="1454" y="160"/>
                      </a:lnTo>
                      <a:lnTo>
                        <a:pt x="1438" y="160"/>
                      </a:lnTo>
                      <a:lnTo>
                        <a:pt x="1438" y="1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3" name="Freeform 13"/>
                <p:cNvSpPr>
                  <a:spLocks/>
                </p:cNvSpPr>
                <p:nvPr/>
              </p:nvSpPr>
              <p:spPr bwMode="auto">
                <a:xfrm>
                  <a:off x="8488363" y="1131888"/>
                  <a:ext cx="587375" cy="255588"/>
                </a:xfrm>
                <a:custGeom>
                  <a:avLst/>
                  <a:gdLst>
                    <a:gd name="T0" fmla="*/ 290 w 370"/>
                    <a:gd name="T1" fmla="*/ 161 h 161"/>
                    <a:gd name="T2" fmla="*/ 80 w 370"/>
                    <a:gd name="T3" fmla="*/ 161 h 161"/>
                    <a:gd name="T4" fmla="*/ 80 w 370"/>
                    <a:gd name="T5" fmla="*/ 161 h 161"/>
                    <a:gd name="T6" fmla="*/ 64 w 370"/>
                    <a:gd name="T7" fmla="*/ 159 h 161"/>
                    <a:gd name="T8" fmla="*/ 48 w 370"/>
                    <a:gd name="T9" fmla="*/ 155 h 161"/>
                    <a:gd name="T10" fmla="*/ 36 w 370"/>
                    <a:gd name="T11" fmla="*/ 147 h 161"/>
                    <a:gd name="T12" fmla="*/ 24 w 370"/>
                    <a:gd name="T13" fmla="*/ 137 h 161"/>
                    <a:gd name="T14" fmla="*/ 14 w 370"/>
                    <a:gd name="T15" fmla="*/ 125 h 161"/>
                    <a:gd name="T16" fmla="*/ 6 w 370"/>
                    <a:gd name="T17" fmla="*/ 113 h 161"/>
                    <a:gd name="T18" fmla="*/ 2 w 370"/>
                    <a:gd name="T19" fmla="*/ 97 h 161"/>
                    <a:gd name="T20" fmla="*/ 0 w 370"/>
                    <a:gd name="T21" fmla="*/ 80 h 161"/>
                    <a:gd name="T22" fmla="*/ 0 w 370"/>
                    <a:gd name="T23" fmla="*/ 80 h 161"/>
                    <a:gd name="T24" fmla="*/ 2 w 370"/>
                    <a:gd name="T25" fmla="*/ 64 h 161"/>
                    <a:gd name="T26" fmla="*/ 6 w 370"/>
                    <a:gd name="T27" fmla="*/ 48 h 161"/>
                    <a:gd name="T28" fmla="*/ 14 w 370"/>
                    <a:gd name="T29" fmla="*/ 36 h 161"/>
                    <a:gd name="T30" fmla="*/ 24 w 370"/>
                    <a:gd name="T31" fmla="*/ 24 h 161"/>
                    <a:gd name="T32" fmla="*/ 36 w 370"/>
                    <a:gd name="T33" fmla="*/ 14 h 161"/>
                    <a:gd name="T34" fmla="*/ 48 w 370"/>
                    <a:gd name="T35" fmla="*/ 6 h 161"/>
                    <a:gd name="T36" fmla="*/ 64 w 370"/>
                    <a:gd name="T37" fmla="*/ 2 h 161"/>
                    <a:gd name="T38" fmla="*/ 80 w 370"/>
                    <a:gd name="T39" fmla="*/ 0 h 161"/>
                    <a:gd name="T40" fmla="*/ 290 w 370"/>
                    <a:gd name="T41" fmla="*/ 0 h 161"/>
                    <a:gd name="T42" fmla="*/ 290 w 370"/>
                    <a:gd name="T43" fmla="*/ 0 h 161"/>
                    <a:gd name="T44" fmla="*/ 306 w 370"/>
                    <a:gd name="T45" fmla="*/ 2 h 161"/>
                    <a:gd name="T46" fmla="*/ 322 w 370"/>
                    <a:gd name="T47" fmla="*/ 6 h 161"/>
                    <a:gd name="T48" fmla="*/ 336 w 370"/>
                    <a:gd name="T49" fmla="*/ 14 h 161"/>
                    <a:gd name="T50" fmla="*/ 348 w 370"/>
                    <a:gd name="T51" fmla="*/ 24 h 161"/>
                    <a:gd name="T52" fmla="*/ 356 w 370"/>
                    <a:gd name="T53" fmla="*/ 36 h 161"/>
                    <a:gd name="T54" fmla="*/ 364 w 370"/>
                    <a:gd name="T55" fmla="*/ 48 h 161"/>
                    <a:gd name="T56" fmla="*/ 368 w 370"/>
                    <a:gd name="T57" fmla="*/ 64 h 161"/>
                    <a:gd name="T58" fmla="*/ 370 w 370"/>
                    <a:gd name="T59" fmla="*/ 80 h 161"/>
                    <a:gd name="T60" fmla="*/ 370 w 370"/>
                    <a:gd name="T61" fmla="*/ 80 h 161"/>
                    <a:gd name="T62" fmla="*/ 368 w 370"/>
                    <a:gd name="T63" fmla="*/ 97 h 161"/>
                    <a:gd name="T64" fmla="*/ 364 w 370"/>
                    <a:gd name="T65" fmla="*/ 113 h 161"/>
                    <a:gd name="T66" fmla="*/ 356 w 370"/>
                    <a:gd name="T67" fmla="*/ 125 h 161"/>
                    <a:gd name="T68" fmla="*/ 348 w 370"/>
                    <a:gd name="T69" fmla="*/ 137 h 161"/>
                    <a:gd name="T70" fmla="*/ 336 w 370"/>
                    <a:gd name="T71" fmla="*/ 147 h 161"/>
                    <a:gd name="T72" fmla="*/ 322 w 370"/>
                    <a:gd name="T73" fmla="*/ 155 h 161"/>
                    <a:gd name="T74" fmla="*/ 306 w 370"/>
                    <a:gd name="T75" fmla="*/ 159 h 161"/>
                    <a:gd name="T76" fmla="*/ 290 w 370"/>
                    <a:gd name="T77" fmla="*/ 161 h 161"/>
                    <a:gd name="T78" fmla="*/ 290 w 370"/>
                    <a:gd name="T79" fmla="*/ 16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70" h="161">
                      <a:moveTo>
                        <a:pt x="290" y="161"/>
                      </a:move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64" y="159"/>
                      </a:lnTo>
                      <a:lnTo>
                        <a:pt x="48" y="155"/>
                      </a:lnTo>
                      <a:lnTo>
                        <a:pt x="36" y="147"/>
                      </a:lnTo>
                      <a:lnTo>
                        <a:pt x="24" y="137"/>
                      </a:lnTo>
                      <a:lnTo>
                        <a:pt x="14" y="125"/>
                      </a:lnTo>
                      <a:lnTo>
                        <a:pt x="6" y="113"/>
                      </a:lnTo>
                      <a:lnTo>
                        <a:pt x="2" y="97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2" y="64"/>
                      </a:lnTo>
                      <a:lnTo>
                        <a:pt x="6" y="48"/>
                      </a:lnTo>
                      <a:lnTo>
                        <a:pt x="14" y="36"/>
                      </a:lnTo>
                      <a:lnTo>
                        <a:pt x="24" y="24"/>
                      </a:lnTo>
                      <a:lnTo>
                        <a:pt x="36" y="14"/>
                      </a:lnTo>
                      <a:lnTo>
                        <a:pt x="48" y="6"/>
                      </a:lnTo>
                      <a:lnTo>
                        <a:pt x="64" y="2"/>
                      </a:lnTo>
                      <a:lnTo>
                        <a:pt x="80" y="0"/>
                      </a:lnTo>
                      <a:lnTo>
                        <a:pt x="290" y="0"/>
                      </a:lnTo>
                      <a:lnTo>
                        <a:pt x="290" y="0"/>
                      </a:lnTo>
                      <a:lnTo>
                        <a:pt x="306" y="2"/>
                      </a:lnTo>
                      <a:lnTo>
                        <a:pt x="322" y="6"/>
                      </a:lnTo>
                      <a:lnTo>
                        <a:pt x="336" y="14"/>
                      </a:lnTo>
                      <a:lnTo>
                        <a:pt x="348" y="24"/>
                      </a:lnTo>
                      <a:lnTo>
                        <a:pt x="356" y="36"/>
                      </a:lnTo>
                      <a:lnTo>
                        <a:pt x="364" y="48"/>
                      </a:lnTo>
                      <a:lnTo>
                        <a:pt x="368" y="64"/>
                      </a:lnTo>
                      <a:lnTo>
                        <a:pt x="370" y="80"/>
                      </a:lnTo>
                      <a:lnTo>
                        <a:pt x="370" y="80"/>
                      </a:lnTo>
                      <a:lnTo>
                        <a:pt x="368" y="97"/>
                      </a:lnTo>
                      <a:lnTo>
                        <a:pt x="364" y="113"/>
                      </a:lnTo>
                      <a:lnTo>
                        <a:pt x="356" y="125"/>
                      </a:lnTo>
                      <a:lnTo>
                        <a:pt x="348" y="137"/>
                      </a:lnTo>
                      <a:lnTo>
                        <a:pt x="336" y="147"/>
                      </a:lnTo>
                      <a:lnTo>
                        <a:pt x="322" y="155"/>
                      </a:lnTo>
                      <a:lnTo>
                        <a:pt x="306" y="159"/>
                      </a:lnTo>
                      <a:lnTo>
                        <a:pt x="290" y="161"/>
                      </a:lnTo>
                      <a:lnTo>
                        <a:pt x="290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4" name="Freeform 14"/>
                <p:cNvSpPr>
                  <a:spLocks/>
                </p:cNvSpPr>
                <p:nvPr/>
              </p:nvSpPr>
              <p:spPr bwMode="auto">
                <a:xfrm>
                  <a:off x="9259888" y="1131888"/>
                  <a:ext cx="1638300" cy="255588"/>
                </a:xfrm>
                <a:custGeom>
                  <a:avLst/>
                  <a:gdLst>
                    <a:gd name="T0" fmla="*/ 952 w 1032"/>
                    <a:gd name="T1" fmla="*/ 161 h 161"/>
                    <a:gd name="T2" fmla="*/ 80 w 1032"/>
                    <a:gd name="T3" fmla="*/ 161 h 161"/>
                    <a:gd name="T4" fmla="*/ 80 w 1032"/>
                    <a:gd name="T5" fmla="*/ 161 h 161"/>
                    <a:gd name="T6" fmla="*/ 62 w 1032"/>
                    <a:gd name="T7" fmla="*/ 159 h 161"/>
                    <a:gd name="T8" fmla="*/ 48 w 1032"/>
                    <a:gd name="T9" fmla="*/ 155 h 161"/>
                    <a:gd name="T10" fmla="*/ 34 w 1032"/>
                    <a:gd name="T11" fmla="*/ 147 h 161"/>
                    <a:gd name="T12" fmla="*/ 22 w 1032"/>
                    <a:gd name="T13" fmla="*/ 137 h 161"/>
                    <a:gd name="T14" fmla="*/ 12 w 1032"/>
                    <a:gd name="T15" fmla="*/ 125 h 161"/>
                    <a:gd name="T16" fmla="*/ 6 w 1032"/>
                    <a:gd name="T17" fmla="*/ 113 h 161"/>
                    <a:gd name="T18" fmla="*/ 0 w 1032"/>
                    <a:gd name="T19" fmla="*/ 97 h 161"/>
                    <a:gd name="T20" fmla="*/ 0 w 1032"/>
                    <a:gd name="T21" fmla="*/ 80 h 161"/>
                    <a:gd name="T22" fmla="*/ 0 w 1032"/>
                    <a:gd name="T23" fmla="*/ 80 h 161"/>
                    <a:gd name="T24" fmla="*/ 0 w 1032"/>
                    <a:gd name="T25" fmla="*/ 64 h 161"/>
                    <a:gd name="T26" fmla="*/ 6 w 1032"/>
                    <a:gd name="T27" fmla="*/ 48 h 161"/>
                    <a:gd name="T28" fmla="*/ 12 w 1032"/>
                    <a:gd name="T29" fmla="*/ 36 h 161"/>
                    <a:gd name="T30" fmla="*/ 22 w 1032"/>
                    <a:gd name="T31" fmla="*/ 24 h 161"/>
                    <a:gd name="T32" fmla="*/ 34 w 1032"/>
                    <a:gd name="T33" fmla="*/ 14 h 161"/>
                    <a:gd name="T34" fmla="*/ 48 w 1032"/>
                    <a:gd name="T35" fmla="*/ 6 h 161"/>
                    <a:gd name="T36" fmla="*/ 62 w 1032"/>
                    <a:gd name="T37" fmla="*/ 2 h 161"/>
                    <a:gd name="T38" fmla="*/ 80 w 1032"/>
                    <a:gd name="T39" fmla="*/ 0 h 161"/>
                    <a:gd name="T40" fmla="*/ 952 w 1032"/>
                    <a:gd name="T41" fmla="*/ 0 h 161"/>
                    <a:gd name="T42" fmla="*/ 952 w 1032"/>
                    <a:gd name="T43" fmla="*/ 0 h 161"/>
                    <a:gd name="T44" fmla="*/ 968 w 1032"/>
                    <a:gd name="T45" fmla="*/ 2 h 161"/>
                    <a:gd name="T46" fmla="*/ 982 w 1032"/>
                    <a:gd name="T47" fmla="*/ 6 h 161"/>
                    <a:gd name="T48" fmla="*/ 996 w 1032"/>
                    <a:gd name="T49" fmla="*/ 14 h 161"/>
                    <a:gd name="T50" fmla="*/ 1008 w 1032"/>
                    <a:gd name="T51" fmla="*/ 24 h 161"/>
                    <a:gd name="T52" fmla="*/ 1018 w 1032"/>
                    <a:gd name="T53" fmla="*/ 36 h 161"/>
                    <a:gd name="T54" fmla="*/ 1024 w 1032"/>
                    <a:gd name="T55" fmla="*/ 48 h 161"/>
                    <a:gd name="T56" fmla="*/ 1030 w 1032"/>
                    <a:gd name="T57" fmla="*/ 64 h 161"/>
                    <a:gd name="T58" fmla="*/ 1032 w 1032"/>
                    <a:gd name="T59" fmla="*/ 80 h 161"/>
                    <a:gd name="T60" fmla="*/ 1032 w 1032"/>
                    <a:gd name="T61" fmla="*/ 80 h 161"/>
                    <a:gd name="T62" fmla="*/ 1030 w 1032"/>
                    <a:gd name="T63" fmla="*/ 97 h 161"/>
                    <a:gd name="T64" fmla="*/ 1024 w 1032"/>
                    <a:gd name="T65" fmla="*/ 113 h 161"/>
                    <a:gd name="T66" fmla="*/ 1018 w 1032"/>
                    <a:gd name="T67" fmla="*/ 125 h 161"/>
                    <a:gd name="T68" fmla="*/ 1008 w 1032"/>
                    <a:gd name="T69" fmla="*/ 137 h 161"/>
                    <a:gd name="T70" fmla="*/ 996 w 1032"/>
                    <a:gd name="T71" fmla="*/ 147 h 161"/>
                    <a:gd name="T72" fmla="*/ 982 w 1032"/>
                    <a:gd name="T73" fmla="*/ 155 h 161"/>
                    <a:gd name="T74" fmla="*/ 968 w 1032"/>
                    <a:gd name="T75" fmla="*/ 159 h 161"/>
                    <a:gd name="T76" fmla="*/ 952 w 1032"/>
                    <a:gd name="T77" fmla="*/ 161 h 161"/>
                    <a:gd name="T78" fmla="*/ 952 w 1032"/>
                    <a:gd name="T79" fmla="*/ 16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032" h="161">
                      <a:moveTo>
                        <a:pt x="952" y="161"/>
                      </a:move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62" y="159"/>
                      </a:lnTo>
                      <a:lnTo>
                        <a:pt x="48" y="155"/>
                      </a:lnTo>
                      <a:lnTo>
                        <a:pt x="34" y="147"/>
                      </a:lnTo>
                      <a:lnTo>
                        <a:pt x="22" y="137"/>
                      </a:lnTo>
                      <a:lnTo>
                        <a:pt x="12" y="125"/>
                      </a:lnTo>
                      <a:lnTo>
                        <a:pt x="6" y="113"/>
                      </a:lnTo>
                      <a:lnTo>
                        <a:pt x="0" y="97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64"/>
                      </a:lnTo>
                      <a:lnTo>
                        <a:pt x="6" y="48"/>
                      </a:lnTo>
                      <a:lnTo>
                        <a:pt x="12" y="36"/>
                      </a:lnTo>
                      <a:lnTo>
                        <a:pt x="22" y="24"/>
                      </a:lnTo>
                      <a:lnTo>
                        <a:pt x="34" y="14"/>
                      </a:lnTo>
                      <a:lnTo>
                        <a:pt x="48" y="6"/>
                      </a:lnTo>
                      <a:lnTo>
                        <a:pt x="62" y="2"/>
                      </a:lnTo>
                      <a:lnTo>
                        <a:pt x="80" y="0"/>
                      </a:lnTo>
                      <a:lnTo>
                        <a:pt x="952" y="0"/>
                      </a:lnTo>
                      <a:lnTo>
                        <a:pt x="952" y="0"/>
                      </a:lnTo>
                      <a:lnTo>
                        <a:pt x="968" y="2"/>
                      </a:lnTo>
                      <a:lnTo>
                        <a:pt x="982" y="6"/>
                      </a:lnTo>
                      <a:lnTo>
                        <a:pt x="996" y="14"/>
                      </a:lnTo>
                      <a:lnTo>
                        <a:pt x="1008" y="24"/>
                      </a:lnTo>
                      <a:lnTo>
                        <a:pt x="1018" y="36"/>
                      </a:lnTo>
                      <a:lnTo>
                        <a:pt x="1024" y="48"/>
                      </a:lnTo>
                      <a:lnTo>
                        <a:pt x="1030" y="64"/>
                      </a:lnTo>
                      <a:lnTo>
                        <a:pt x="1032" y="80"/>
                      </a:lnTo>
                      <a:lnTo>
                        <a:pt x="1032" y="80"/>
                      </a:lnTo>
                      <a:lnTo>
                        <a:pt x="1030" y="97"/>
                      </a:lnTo>
                      <a:lnTo>
                        <a:pt x="1024" y="113"/>
                      </a:lnTo>
                      <a:lnTo>
                        <a:pt x="1018" y="125"/>
                      </a:lnTo>
                      <a:lnTo>
                        <a:pt x="1008" y="137"/>
                      </a:lnTo>
                      <a:lnTo>
                        <a:pt x="996" y="147"/>
                      </a:lnTo>
                      <a:lnTo>
                        <a:pt x="982" y="155"/>
                      </a:lnTo>
                      <a:lnTo>
                        <a:pt x="968" y="159"/>
                      </a:lnTo>
                      <a:lnTo>
                        <a:pt x="952" y="161"/>
                      </a:lnTo>
                      <a:lnTo>
                        <a:pt x="952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5" name="Freeform 15"/>
                <p:cNvSpPr>
                  <a:spLocks/>
                </p:cNvSpPr>
                <p:nvPr/>
              </p:nvSpPr>
              <p:spPr bwMode="auto">
                <a:xfrm>
                  <a:off x="9694863" y="2984501"/>
                  <a:ext cx="1203325" cy="255588"/>
                </a:xfrm>
                <a:custGeom>
                  <a:avLst/>
                  <a:gdLst>
                    <a:gd name="T0" fmla="*/ 678 w 758"/>
                    <a:gd name="T1" fmla="*/ 161 h 161"/>
                    <a:gd name="T2" fmla="*/ 80 w 758"/>
                    <a:gd name="T3" fmla="*/ 161 h 161"/>
                    <a:gd name="T4" fmla="*/ 80 w 758"/>
                    <a:gd name="T5" fmla="*/ 161 h 161"/>
                    <a:gd name="T6" fmla="*/ 64 w 758"/>
                    <a:gd name="T7" fmla="*/ 159 h 161"/>
                    <a:gd name="T8" fmla="*/ 48 w 758"/>
                    <a:gd name="T9" fmla="*/ 155 h 161"/>
                    <a:gd name="T10" fmla="*/ 36 w 758"/>
                    <a:gd name="T11" fmla="*/ 147 h 161"/>
                    <a:gd name="T12" fmla="*/ 24 w 758"/>
                    <a:gd name="T13" fmla="*/ 137 h 161"/>
                    <a:gd name="T14" fmla="*/ 14 w 758"/>
                    <a:gd name="T15" fmla="*/ 127 h 161"/>
                    <a:gd name="T16" fmla="*/ 6 w 758"/>
                    <a:gd name="T17" fmla="*/ 113 h 161"/>
                    <a:gd name="T18" fmla="*/ 2 w 758"/>
                    <a:gd name="T19" fmla="*/ 97 h 161"/>
                    <a:gd name="T20" fmla="*/ 0 w 758"/>
                    <a:gd name="T21" fmla="*/ 81 h 161"/>
                    <a:gd name="T22" fmla="*/ 0 w 758"/>
                    <a:gd name="T23" fmla="*/ 81 h 161"/>
                    <a:gd name="T24" fmla="*/ 2 w 758"/>
                    <a:gd name="T25" fmla="*/ 64 h 161"/>
                    <a:gd name="T26" fmla="*/ 6 w 758"/>
                    <a:gd name="T27" fmla="*/ 50 h 161"/>
                    <a:gd name="T28" fmla="*/ 14 w 758"/>
                    <a:gd name="T29" fmla="*/ 36 h 161"/>
                    <a:gd name="T30" fmla="*/ 24 w 758"/>
                    <a:gd name="T31" fmla="*/ 24 h 161"/>
                    <a:gd name="T32" fmla="*/ 36 w 758"/>
                    <a:gd name="T33" fmla="*/ 14 h 161"/>
                    <a:gd name="T34" fmla="*/ 48 w 758"/>
                    <a:gd name="T35" fmla="*/ 6 h 161"/>
                    <a:gd name="T36" fmla="*/ 64 w 758"/>
                    <a:gd name="T37" fmla="*/ 2 h 161"/>
                    <a:gd name="T38" fmla="*/ 80 w 758"/>
                    <a:gd name="T39" fmla="*/ 0 h 161"/>
                    <a:gd name="T40" fmla="*/ 678 w 758"/>
                    <a:gd name="T41" fmla="*/ 0 h 161"/>
                    <a:gd name="T42" fmla="*/ 678 w 758"/>
                    <a:gd name="T43" fmla="*/ 0 h 161"/>
                    <a:gd name="T44" fmla="*/ 694 w 758"/>
                    <a:gd name="T45" fmla="*/ 2 h 161"/>
                    <a:gd name="T46" fmla="*/ 708 w 758"/>
                    <a:gd name="T47" fmla="*/ 6 h 161"/>
                    <a:gd name="T48" fmla="*/ 722 w 758"/>
                    <a:gd name="T49" fmla="*/ 14 h 161"/>
                    <a:gd name="T50" fmla="*/ 734 w 758"/>
                    <a:gd name="T51" fmla="*/ 24 h 161"/>
                    <a:gd name="T52" fmla="*/ 744 w 758"/>
                    <a:gd name="T53" fmla="*/ 36 h 161"/>
                    <a:gd name="T54" fmla="*/ 750 w 758"/>
                    <a:gd name="T55" fmla="*/ 50 h 161"/>
                    <a:gd name="T56" fmla="*/ 756 w 758"/>
                    <a:gd name="T57" fmla="*/ 64 h 161"/>
                    <a:gd name="T58" fmla="*/ 758 w 758"/>
                    <a:gd name="T59" fmla="*/ 81 h 161"/>
                    <a:gd name="T60" fmla="*/ 758 w 758"/>
                    <a:gd name="T61" fmla="*/ 81 h 161"/>
                    <a:gd name="T62" fmla="*/ 756 w 758"/>
                    <a:gd name="T63" fmla="*/ 97 h 161"/>
                    <a:gd name="T64" fmla="*/ 750 w 758"/>
                    <a:gd name="T65" fmla="*/ 113 h 161"/>
                    <a:gd name="T66" fmla="*/ 744 w 758"/>
                    <a:gd name="T67" fmla="*/ 127 h 161"/>
                    <a:gd name="T68" fmla="*/ 734 w 758"/>
                    <a:gd name="T69" fmla="*/ 137 h 161"/>
                    <a:gd name="T70" fmla="*/ 722 w 758"/>
                    <a:gd name="T71" fmla="*/ 147 h 161"/>
                    <a:gd name="T72" fmla="*/ 708 w 758"/>
                    <a:gd name="T73" fmla="*/ 155 h 161"/>
                    <a:gd name="T74" fmla="*/ 694 w 758"/>
                    <a:gd name="T75" fmla="*/ 159 h 161"/>
                    <a:gd name="T76" fmla="*/ 678 w 758"/>
                    <a:gd name="T77" fmla="*/ 161 h 161"/>
                    <a:gd name="T78" fmla="*/ 678 w 758"/>
                    <a:gd name="T79" fmla="*/ 16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58" h="161">
                      <a:moveTo>
                        <a:pt x="678" y="161"/>
                      </a:move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64" y="159"/>
                      </a:lnTo>
                      <a:lnTo>
                        <a:pt x="48" y="155"/>
                      </a:lnTo>
                      <a:lnTo>
                        <a:pt x="36" y="147"/>
                      </a:lnTo>
                      <a:lnTo>
                        <a:pt x="24" y="137"/>
                      </a:lnTo>
                      <a:lnTo>
                        <a:pt x="14" y="127"/>
                      </a:lnTo>
                      <a:lnTo>
                        <a:pt x="6" y="113"/>
                      </a:lnTo>
                      <a:lnTo>
                        <a:pt x="2" y="97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2" y="64"/>
                      </a:lnTo>
                      <a:lnTo>
                        <a:pt x="6" y="50"/>
                      </a:lnTo>
                      <a:lnTo>
                        <a:pt x="14" y="36"/>
                      </a:lnTo>
                      <a:lnTo>
                        <a:pt x="24" y="24"/>
                      </a:lnTo>
                      <a:lnTo>
                        <a:pt x="36" y="14"/>
                      </a:lnTo>
                      <a:lnTo>
                        <a:pt x="48" y="6"/>
                      </a:lnTo>
                      <a:lnTo>
                        <a:pt x="64" y="2"/>
                      </a:lnTo>
                      <a:lnTo>
                        <a:pt x="80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94" y="2"/>
                      </a:lnTo>
                      <a:lnTo>
                        <a:pt x="708" y="6"/>
                      </a:lnTo>
                      <a:lnTo>
                        <a:pt x="722" y="14"/>
                      </a:lnTo>
                      <a:lnTo>
                        <a:pt x="734" y="24"/>
                      </a:lnTo>
                      <a:lnTo>
                        <a:pt x="744" y="36"/>
                      </a:lnTo>
                      <a:lnTo>
                        <a:pt x="750" y="50"/>
                      </a:lnTo>
                      <a:lnTo>
                        <a:pt x="756" y="64"/>
                      </a:lnTo>
                      <a:lnTo>
                        <a:pt x="758" y="81"/>
                      </a:lnTo>
                      <a:lnTo>
                        <a:pt x="758" y="81"/>
                      </a:lnTo>
                      <a:lnTo>
                        <a:pt x="756" y="97"/>
                      </a:lnTo>
                      <a:lnTo>
                        <a:pt x="750" y="113"/>
                      </a:lnTo>
                      <a:lnTo>
                        <a:pt x="744" y="127"/>
                      </a:lnTo>
                      <a:lnTo>
                        <a:pt x="734" y="137"/>
                      </a:lnTo>
                      <a:lnTo>
                        <a:pt x="722" y="147"/>
                      </a:lnTo>
                      <a:lnTo>
                        <a:pt x="708" y="155"/>
                      </a:lnTo>
                      <a:lnTo>
                        <a:pt x="694" y="159"/>
                      </a:lnTo>
                      <a:lnTo>
                        <a:pt x="678" y="161"/>
                      </a:lnTo>
                      <a:lnTo>
                        <a:pt x="678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6" name="Freeform 16"/>
                <p:cNvSpPr>
                  <a:spLocks noEditPoints="1"/>
                </p:cNvSpPr>
                <p:nvPr/>
              </p:nvSpPr>
              <p:spPr bwMode="auto">
                <a:xfrm>
                  <a:off x="5387971" y="350839"/>
                  <a:ext cx="7696197" cy="3670301"/>
                </a:xfrm>
                <a:custGeom>
                  <a:avLst/>
                  <a:gdLst>
                    <a:gd name="T0" fmla="*/ 3816 w 4848"/>
                    <a:gd name="T1" fmla="*/ 74 h 2312"/>
                    <a:gd name="T2" fmla="*/ 3702 w 4848"/>
                    <a:gd name="T3" fmla="*/ 64 h 2312"/>
                    <a:gd name="T4" fmla="*/ 182 w 4848"/>
                    <a:gd name="T5" fmla="*/ 4 h 2312"/>
                    <a:gd name="T6" fmla="*/ 40 w 4848"/>
                    <a:gd name="T7" fmla="*/ 100 h 2312"/>
                    <a:gd name="T8" fmla="*/ 0 w 4848"/>
                    <a:gd name="T9" fmla="*/ 2086 h 2312"/>
                    <a:gd name="T10" fmla="*/ 68 w 4848"/>
                    <a:gd name="T11" fmla="*/ 2246 h 2312"/>
                    <a:gd name="T12" fmla="*/ 228 w 4848"/>
                    <a:gd name="T13" fmla="*/ 2312 h 2312"/>
                    <a:gd name="T14" fmla="*/ 3730 w 4848"/>
                    <a:gd name="T15" fmla="*/ 2230 h 2312"/>
                    <a:gd name="T16" fmla="*/ 3840 w 4848"/>
                    <a:gd name="T17" fmla="*/ 2262 h 2312"/>
                    <a:gd name="T18" fmla="*/ 4688 w 4848"/>
                    <a:gd name="T19" fmla="*/ 2302 h 2312"/>
                    <a:gd name="T20" fmla="*/ 4820 w 4848"/>
                    <a:gd name="T21" fmla="*/ 2194 h 2312"/>
                    <a:gd name="T22" fmla="*/ 4846 w 4848"/>
                    <a:gd name="T23" fmla="*/ 204 h 2312"/>
                    <a:gd name="T24" fmla="*/ 4766 w 4848"/>
                    <a:gd name="T25" fmla="*/ 52 h 2312"/>
                    <a:gd name="T26" fmla="*/ 4622 w 4848"/>
                    <a:gd name="T27" fmla="*/ 0 h 2312"/>
                    <a:gd name="T28" fmla="*/ 172 w 4848"/>
                    <a:gd name="T29" fmla="*/ 2124 h 2312"/>
                    <a:gd name="T30" fmla="*/ 172 w 4848"/>
                    <a:gd name="T31" fmla="*/ 190 h 2312"/>
                    <a:gd name="T32" fmla="*/ 3766 w 4848"/>
                    <a:gd name="T33" fmla="*/ 2146 h 2312"/>
                    <a:gd name="T34" fmla="*/ 3678 w 4848"/>
                    <a:gd name="T35" fmla="*/ 2074 h 2312"/>
                    <a:gd name="T36" fmla="*/ 3730 w 4848"/>
                    <a:gd name="T37" fmla="*/ 1974 h 2312"/>
                    <a:gd name="T38" fmla="*/ 3840 w 4848"/>
                    <a:gd name="T39" fmla="*/ 2006 h 2312"/>
                    <a:gd name="T40" fmla="*/ 3828 w 4848"/>
                    <a:gd name="T41" fmla="*/ 2120 h 2312"/>
                    <a:gd name="T42" fmla="*/ 3748 w 4848"/>
                    <a:gd name="T43" fmla="*/ 1888 h 2312"/>
                    <a:gd name="T44" fmla="*/ 3676 w 4848"/>
                    <a:gd name="T45" fmla="*/ 1800 h 2312"/>
                    <a:gd name="T46" fmla="*/ 3766 w 4848"/>
                    <a:gd name="T47" fmla="*/ 1709 h 2312"/>
                    <a:gd name="T48" fmla="*/ 3854 w 4848"/>
                    <a:gd name="T49" fmla="*/ 1782 h 2312"/>
                    <a:gd name="T50" fmla="*/ 3800 w 4848"/>
                    <a:gd name="T51" fmla="*/ 1882 h 2312"/>
                    <a:gd name="T52" fmla="*/ 3714 w 4848"/>
                    <a:gd name="T53" fmla="*/ 1615 h 2312"/>
                    <a:gd name="T54" fmla="*/ 3682 w 4848"/>
                    <a:gd name="T55" fmla="*/ 1507 h 2312"/>
                    <a:gd name="T56" fmla="*/ 3784 w 4848"/>
                    <a:gd name="T57" fmla="*/ 1453 h 2312"/>
                    <a:gd name="T58" fmla="*/ 3854 w 4848"/>
                    <a:gd name="T59" fmla="*/ 1541 h 2312"/>
                    <a:gd name="T60" fmla="*/ 3766 w 4848"/>
                    <a:gd name="T61" fmla="*/ 1631 h 2312"/>
                    <a:gd name="T62" fmla="*/ 3690 w 4848"/>
                    <a:gd name="T63" fmla="*/ 1335 h 2312"/>
                    <a:gd name="T64" fmla="*/ 3702 w 4848"/>
                    <a:gd name="T65" fmla="*/ 1221 h 2312"/>
                    <a:gd name="T66" fmla="*/ 3816 w 4848"/>
                    <a:gd name="T67" fmla="*/ 1211 h 2312"/>
                    <a:gd name="T68" fmla="*/ 3848 w 4848"/>
                    <a:gd name="T69" fmla="*/ 1319 h 2312"/>
                    <a:gd name="T70" fmla="*/ 3766 w 4848"/>
                    <a:gd name="T71" fmla="*/ 1117 h 2312"/>
                    <a:gd name="T72" fmla="*/ 3678 w 4848"/>
                    <a:gd name="T73" fmla="*/ 1047 h 2312"/>
                    <a:gd name="T74" fmla="*/ 3730 w 4848"/>
                    <a:gd name="T75" fmla="*/ 945 h 2312"/>
                    <a:gd name="T76" fmla="*/ 3840 w 4848"/>
                    <a:gd name="T77" fmla="*/ 977 h 2312"/>
                    <a:gd name="T78" fmla="*/ 3828 w 4848"/>
                    <a:gd name="T79" fmla="*/ 1091 h 2312"/>
                    <a:gd name="T80" fmla="*/ 3748 w 4848"/>
                    <a:gd name="T81" fmla="*/ 859 h 2312"/>
                    <a:gd name="T82" fmla="*/ 3676 w 4848"/>
                    <a:gd name="T83" fmla="*/ 771 h 2312"/>
                    <a:gd name="T84" fmla="*/ 3766 w 4848"/>
                    <a:gd name="T85" fmla="*/ 681 h 2312"/>
                    <a:gd name="T86" fmla="*/ 3854 w 4848"/>
                    <a:gd name="T87" fmla="*/ 753 h 2312"/>
                    <a:gd name="T88" fmla="*/ 3800 w 4848"/>
                    <a:gd name="T89" fmla="*/ 853 h 2312"/>
                    <a:gd name="T90" fmla="*/ 3714 w 4848"/>
                    <a:gd name="T91" fmla="*/ 589 h 2312"/>
                    <a:gd name="T92" fmla="*/ 3682 w 4848"/>
                    <a:gd name="T93" fmla="*/ 478 h 2312"/>
                    <a:gd name="T94" fmla="*/ 3784 w 4848"/>
                    <a:gd name="T95" fmla="*/ 426 h 2312"/>
                    <a:gd name="T96" fmla="*/ 3854 w 4848"/>
                    <a:gd name="T97" fmla="*/ 514 h 2312"/>
                    <a:gd name="T98" fmla="*/ 3766 w 4848"/>
                    <a:gd name="T99" fmla="*/ 605 h 2312"/>
                    <a:gd name="T100" fmla="*/ 3690 w 4848"/>
                    <a:gd name="T101" fmla="*/ 306 h 2312"/>
                    <a:gd name="T102" fmla="*/ 3702 w 4848"/>
                    <a:gd name="T103" fmla="*/ 194 h 2312"/>
                    <a:gd name="T104" fmla="*/ 3816 w 4848"/>
                    <a:gd name="T105" fmla="*/ 182 h 2312"/>
                    <a:gd name="T106" fmla="*/ 3848 w 4848"/>
                    <a:gd name="T107" fmla="*/ 292 h 2312"/>
                    <a:gd name="T108" fmla="*/ 4688 w 4848"/>
                    <a:gd name="T109" fmla="*/ 2086 h 2312"/>
                    <a:gd name="T110" fmla="*/ 4634 w 4848"/>
                    <a:gd name="T111" fmla="*/ 2152 h 2312"/>
                    <a:gd name="T112" fmla="*/ 4658 w 4848"/>
                    <a:gd name="T113" fmla="*/ 172 h 2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848" h="2312">
                      <a:moveTo>
                        <a:pt x="4622" y="0"/>
                      </a:moveTo>
                      <a:lnTo>
                        <a:pt x="3854" y="0"/>
                      </a:lnTo>
                      <a:lnTo>
                        <a:pt x="3854" y="0"/>
                      </a:lnTo>
                      <a:lnTo>
                        <a:pt x="3854" y="18"/>
                      </a:lnTo>
                      <a:lnTo>
                        <a:pt x="3848" y="34"/>
                      </a:lnTo>
                      <a:lnTo>
                        <a:pt x="3840" y="50"/>
                      </a:lnTo>
                      <a:lnTo>
                        <a:pt x="3828" y="64"/>
                      </a:lnTo>
                      <a:lnTo>
                        <a:pt x="3816" y="74"/>
                      </a:lnTo>
                      <a:lnTo>
                        <a:pt x="3800" y="82"/>
                      </a:lnTo>
                      <a:lnTo>
                        <a:pt x="3784" y="88"/>
                      </a:lnTo>
                      <a:lnTo>
                        <a:pt x="3766" y="90"/>
                      </a:lnTo>
                      <a:lnTo>
                        <a:pt x="3766" y="90"/>
                      </a:lnTo>
                      <a:lnTo>
                        <a:pt x="3748" y="88"/>
                      </a:lnTo>
                      <a:lnTo>
                        <a:pt x="3730" y="82"/>
                      </a:lnTo>
                      <a:lnTo>
                        <a:pt x="3714" y="74"/>
                      </a:lnTo>
                      <a:lnTo>
                        <a:pt x="3702" y="64"/>
                      </a:lnTo>
                      <a:lnTo>
                        <a:pt x="3690" y="50"/>
                      </a:lnTo>
                      <a:lnTo>
                        <a:pt x="3682" y="34"/>
                      </a:lnTo>
                      <a:lnTo>
                        <a:pt x="3678" y="18"/>
                      </a:lnTo>
                      <a:lnTo>
                        <a:pt x="3676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04" y="2"/>
                      </a:lnTo>
                      <a:lnTo>
                        <a:pt x="182" y="4"/>
                      </a:lnTo>
                      <a:lnTo>
                        <a:pt x="160" y="10"/>
                      </a:lnTo>
                      <a:lnTo>
                        <a:pt x="140" y="18"/>
                      </a:lnTo>
                      <a:lnTo>
                        <a:pt x="120" y="28"/>
                      </a:lnTo>
                      <a:lnTo>
                        <a:pt x="100" y="38"/>
                      </a:lnTo>
                      <a:lnTo>
                        <a:pt x="84" y="52"/>
                      </a:lnTo>
                      <a:lnTo>
                        <a:pt x="68" y="66"/>
                      </a:lnTo>
                      <a:lnTo>
                        <a:pt x="52" y="82"/>
                      </a:lnTo>
                      <a:lnTo>
                        <a:pt x="40" y="100"/>
                      </a:lnTo>
                      <a:lnTo>
                        <a:pt x="28" y="118"/>
                      </a:lnTo>
                      <a:lnTo>
                        <a:pt x="18" y="138"/>
                      </a:lnTo>
                      <a:lnTo>
                        <a:pt x="10" y="160"/>
                      </a:lnTo>
                      <a:lnTo>
                        <a:pt x="6" y="180"/>
                      </a:lnTo>
                      <a:lnTo>
                        <a:pt x="2" y="204"/>
                      </a:lnTo>
                      <a:lnTo>
                        <a:pt x="0" y="226"/>
                      </a:lnTo>
                      <a:lnTo>
                        <a:pt x="0" y="2086"/>
                      </a:lnTo>
                      <a:lnTo>
                        <a:pt x="0" y="2086"/>
                      </a:lnTo>
                      <a:lnTo>
                        <a:pt x="2" y="2110"/>
                      </a:lnTo>
                      <a:lnTo>
                        <a:pt x="6" y="2132"/>
                      </a:lnTo>
                      <a:lnTo>
                        <a:pt x="10" y="2154"/>
                      </a:lnTo>
                      <a:lnTo>
                        <a:pt x="18" y="2174"/>
                      </a:lnTo>
                      <a:lnTo>
                        <a:pt x="28" y="2194"/>
                      </a:lnTo>
                      <a:lnTo>
                        <a:pt x="40" y="2212"/>
                      </a:lnTo>
                      <a:lnTo>
                        <a:pt x="52" y="2230"/>
                      </a:lnTo>
                      <a:lnTo>
                        <a:pt x="68" y="2246"/>
                      </a:lnTo>
                      <a:lnTo>
                        <a:pt x="84" y="2260"/>
                      </a:lnTo>
                      <a:lnTo>
                        <a:pt x="100" y="2274"/>
                      </a:lnTo>
                      <a:lnTo>
                        <a:pt x="120" y="2286"/>
                      </a:lnTo>
                      <a:lnTo>
                        <a:pt x="140" y="2294"/>
                      </a:lnTo>
                      <a:lnTo>
                        <a:pt x="160" y="2302"/>
                      </a:lnTo>
                      <a:lnTo>
                        <a:pt x="182" y="2308"/>
                      </a:lnTo>
                      <a:lnTo>
                        <a:pt x="204" y="2312"/>
                      </a:lnTo>
                      <a:lnTo>
                        <a:pt x="228" y="2312"/>
                      </a:lnTo>
                      <a:lnTo>
                        <a:pt x="3676" y="2312"/>
                      </a:lnTo>
                      <a:lnTo>
                        <a:pt x="3676" y="2312"/>
                      </a:lnTo>
                      <a:lnTo>
                        <a:pt x="3678" y="2294"/>
                      </a:lnTo>
                      <a:lnTo>
                        <a:pt x="3682" y="2278"/>
                      </a:lnTo>
                      <a:lnTo>
                        <a:pt x="3690" y="2262"/>
                      </a:lnTo>
                      <a:lnTo>
                        <a:pt x="3702" y="2250"/>
                      </a:lnTo>
                      <a:lnTo>
                        <a:pt x="3714" y="2238"/>
                      </a:lnTo>
                      <a:lnTo>
                        <a:pt x="3730" y="2230"/>
                      </a:lnTo>
                      <a:lnTo>
                        <a:pt x="3748" y="2224"/>
                      </a:lnTo>
                      <a:lnTo>
                        <a:pt x="3766" y="2222"/>
                      </a:lnTo>
                      <a:lnTo>
                        <a:pt x="3766" y="2222"/>
                      </a:lnTo>
                      <a:lnTo>
                        <a:pt x="3784" y="2224"/>
                      </a:lnTo>
                      <a:lnTo>
                        <a:pt x="3800" y="2230"/>
                      </a:lnTo>
                      <a:lnTo>
                        <a:pt x="3816" y="2238"/>
                      </a:lnTo>
                      <a:lnTo>
                        <a:pt x="3828" y="2250"/>
                      </a:lnTo>
                      <a:lnTo>
                        <a:pt x="3840" y="2262"/>
                      </a:lnTo>
                      <a:lnTo>
                        <a:pt x="3848" y="2278"/>
                      </a:lnTo>
                      <a:lnTo>
                        <a:pt x="3854" y="2294"/>
                      </a:lnTo>
                      <a:lnTo>
                        <a:pt x="3854" y="2312"/>
                      </a:lnTo>
                      <a:lnTo>
                        <a:pt x="4622" y="2312"/>
                      </a:lnTo>
                      <a:lnTo>
                        <a:pt x="4622" y="2312"/>
                      </a:lnTo>
                      <a:lnTo>
                        <a:pt x="4644" y="2312"/>
                      </a:lnTo>
                      <a:lnTo>
                        <a:pt x="4668" y="2308"/>
                      </a:lnTo>
                      <a:lnTo>
                        <a:pt x="4688" y="2302"/>
                      </a:lnTo>
                      <a:lnTo>
                        <a:pt x="4710" y="2294"/>
                      </a:lnTo>
                      <a:lnTo>
                        <a:pt x="4730" y="2286"/>
                      </a:lnTo>
                      <a:lnTo>
                        <a:pt x="4748" y="2274"/>
                      </a:lnTo>
                      <a:lnTo>
                        <a:pt x="4766" y="2260"/>
                      </a:lnTo>
                      <a:lnTo>
                        <a:pt x="4782" y="2246"/>
                      </a:lnTo>
                      <a:lnTo>
                        <a:pt x="4796" y="2230"/>
                      </a:lnTo>
                      <a:lnTo>
                        <a:pt x="4810" y="2212"/>
                      </a:lnTo>
                      <a:lnTo>
                        <a:pt x="4820" y="2194"/>
                      </a:lnTo>
                      <a:lnTo>
                        <a:pt x="4830" y="2174"/>
                      </a:lnTo>
                      <a:lnTo>
                        <a:pt x="4838" y="2154"/>
                      </a:lnTo>
                      <a:lnTo>
                        <a:pt x="4844" y="2132"/>
                      </a:lnTo>
                      <a:lnTo>
                        <a:pt x="4846" y="2110"/>
                      </a:lnTo>
                      <a:lnTo>
                        <a:pt x="4848" y="2086"/>
                      </a:lnTo>
                      <a:lnTo>
                        <a:pt x="4848" y="226"/>
                      </a:lnTo>
                      <a:lnTo>
                        <a:pt x="4848" y="226"/>
                      </a:lnTo>
                      <a:lnTo>
                        <a:pt x="4846" y="204"/>
                      </a:lnTo>
                      <a:lnTo>
                        <a:pt x="4844" y="180"/>
                      </a:lnTo>
                      <a:lnTo>
                        <a:pt x="4838" y="160"/>
                      </a:lnTo>
                      <a:lnTo>
                        <a:pt x="4830" y="138"/>
                      </a:lnTo>
                      <a:lnTo>
                        <a:pt x="4820" y="118"/>
                      </a:lnTo>
                      <a:lnTo>
                        <a:pt x="4810" y="100"/>
                      </a:lnTo>
                      <a:lnTo>
                        <a:pt x="4796" y="82"/>
                      </a:lnTo>
                      <a:lnTo>
                        <a:pt x="4782" y="66"/>
                      </a:lnTo>
                      <a:lnTo>
                        <a:pt x="4766" y="52"/>
                      </a:lnTo>
                      <a:lnTo>
                        <a:pt x="4748" y="38"/>
                      </a:lnTo>
                      <a:lnTo>
                        <a:pt x="4730" y="28"/>
                      </a:lnTo>
                      <a:lnTo>
                        <a:pt x="4710" y="18"/>
                      </a:lnTo>
                      <a:lnTo>
                        <a:pt x="4688" y="10"/>
                      </a:lnTo>
                      <a:lnTo>
                        <a:pt x="4668" y="4"/>
                      </a:lnTo>
                      <a:lnTo>
                        <a:pt x="4644" y="2"/>
                      </a:lnTo>
                      <a:lnTo>
                        <a:pt x="4622" y="0"/>
                      </a:lnTo>
                      <a:lnTo>
                        <a:pt x="4622" y="0"/>
                      </a:lnTo>
                      <a:close/>
                      <a:moveTo>
                        <a:pt x="3615" y="2152"/>
                      </a:moveTo>
                      <a:lnTo>
                        <a:pt x="228" y="2152"/>
                      </a:lnTo>
                      <a:lnTo>
                        <a:pt x="228" y="2152"/>
                      </a:lnTo>
                      <a:lnTo>
                        <a:pt x="214" y="2152"/>
                      </a:lnTo>
                      <a:lnTo>
                        <a:pt x="202" y="2148"/>
                      </a:lnTo>
                      <a:lnTo>
                        <a:pt x="190" y="2142"/>
                      </a:lnTo>
                      <a:lnTo>
                        <a:pt x="180" y="2134"/>
                      </a:lnTo>
                      <a:lnTo>
                        <a:pt x="172" y="2124"/>
                      </a:lnTo>
                      <a:lnTo>
                        <a:pt x="166" y="2112"/>
                      </a:lnTo>
                      <a:lnTo>
                        <a:pt x="162" y="2100"/>
                      </a:lnTo>
                      <a:lnTo>
                        <a:pt x="160" y="2086"/>
                      </a:lnTo>
                      <a:lnTo>
                        <a:pt x="160" y="226"/>
                      </a:lnTo>
                      <a:lnTo>
                        <a:pt x="160" y="226"/>
                      </a:lnTo>
                      <a:lnTo>
                        <a:pt x="162" y="212"/>
                      </a:lnTo>
                      <a:lnTo>
                        <a:pt x="166" y="200"/>
                      </a:lnTo>
                      <a:lnTo>
                        <a:pt x="172" y="190"/>
                      </a:lnTo>
                      <a:lnTo>
                        <a:pt x="180" y="180"/>
                      </a:lnTo>
                      <a:lnTo>
                        <a:pt x="190" y="172"/>
                      </a:lnTo>
                      <a:lnTo>
                        <a:pt x="202" y="166"/>
                      </a:lnTo>
                      <a:lnTo>
                        <a:pt x="214" y="162"/>
                      </a:lnTo>
                      <a:lnTo>
                        <a:pt x="228" y="160"/>
                      </a:lnTo>
                      <a:lnTo>
                        <a:pt x="3615" y="160"/>
                      </a:lnTo>
                      <a:lnTo>
                        <a:pt x="3615" y="2152"/>
                      </a:lnTo>
                      <a:close/>
                      <a:moveTo>
                        <a:pt x="3766" y="2146"/>
                      </a:moveTo>
                      <a:lnTo>
                        <a:pt x="3766" y="2146"/>
                      </a:lnTo>
                      <a:lnTo>
                        <a:pt x="3748" y="2144"/>
                      </a:lnTo>
                      <a:lnTo>
                        <a:pt x="3730" y="2138"/>
                      </a:lnTo>
                      <a:lnTo>
                        <a:pt x="3714" y="2130"/>
                      </a:lnTo>
                      <a:lnTo>
                        <a:pt x="3702" y="2120"/>
                      </a:lnTo>
                      <a:lnTo>
                        <a:pt x="3690" y="2106"/>
                      </a:lnTo>
                      <a:lnTo>
                        <a:pt x="3682" y="2090"/>
                      </a:lnTo>
                      <a:lnTo>
                        <a:pt x="3678" y="2074"/>
                      </a:lnTo>
                      <a:lnTo>
                        <a:pt x="3676" y="2056"/>
                      </a:lnTo>
                      <a:lnTo>
                        <a:pt x="3676" y="2056"/>
                      </a:lnTo>
                      <a:lnTo>
                        <a:pt x="3678" y="2038"/>
                      </a:lnTo>
                      <a:lnTo>
                        <a:pt x="3682" y="2020"/>
                      </a:lnTo>
                      <a:lnTo>
                        <a:pt x="3690" y="2006"/>
                      </a:lnTo>
                      <a:lnTo>
                        <a:pt x="3702" y="1992"/>
                      </a:lnTo>
                      <a:lnTo>
                        <a:pt x="3714" y="1982"/>
                      </a:lnTo>
                      <a:lnTo>
                        <a:pt x="3730" y="1974"/>
                      </a:lnTo>
                      <a:lnTo>
                        <a:pt x="3748" y="1968"/>
                      </a:lnTo>
                      <a:lnTo>
                        <a:pt x="3766" y="1966"/>
                      </a:lnTo>
                      <a:lnTo>
                        <a:pt x="3766" y="1966"/>
                      </a:lnTo>
                      <a:lnTo>
                        <a:pt x="3784" y="1968"/>
                      </a:lnTo>
                      <a:lnTo>
                        <a:pt x="3800" y="1974"/>
                      </a:lnTo>
                      <a:lnTo>
                        <a:pt x="3816" y="1982"/>
                      </a:lnTo>
                      <a:lnTo>
                        <a:pt x="3828" y="1992"/>
                      </a:lnTo>
                      <a:lnTo>
                        <a:pt x="3840" y="2006"/>
                      </a:lnTo>
                      <a:lnTo>
                        <a:pt x="3848" y="2020"/>
                      </a:lnTo>
                      <a:lnTo>
                        <a:pt x="3854" y="2038"/>
                      </a:lnTo>
                      <a:lnTo>
                        <a:pt x="3854" y="2056"/>
                      </a:lnTo>
                      <a:lnTo>
                        <a:pt x="3854" y="2056"/>
                      </a:lnTo>
                      <a:lnTo>
                        <a:pt x="3854" y="2074"/>
                      </a:lnTo>
                      <a:lnTo>
                        <a:pt x="3848" y="2090"/>
                      </a:lnTo>
                      <a:lnTo>
                        <a:pt x="3840" y="2106"/>
                      </a:lnTo>
                      <a:lnTo>
                        <a:pt x="3828" y="2120"/>
                      </a:lnTo>
                      <a:lnTo>
                        <a:pt x="3816" y="2130"/>
                      </a:lnTo>
                      <a:lnTo>
                        <a:pt x="3800" y="2138"/>
                      </a:lnTo>
                      <a:lnTo>
                        <a:pt x="3784" y="2144"/>
                      </a:lnTo>
                      <a:lnTo>
                        <a:pt x="3766" y="2146"/>
                      </a:lnTo>
                      <a:lnTo>
                        <a:pt x="3766" y="2146"/>
                      </a:lnTo>
                      <a:close/>
                      <a:moveTo>
                        <a:pt x="3766" y="1888"/>
                      </a:moveTo>
                      <a:lnTo>
                        <a:pt x="3766" y="1888"/>
                      </a:lnTo>
                      <a:lnTo>
                        <a:pt x="3748" y="1888"/>
                      </a:lnTo>
                      <a:lnTo>
                        <a:pt x="3730" y="1882"/>
                      </a:lnTo>
                      <a:lnTo>
                        <a:pt x="3714" y="1874"/>
                      </a:lnTo>
                      <a:lnTo>
                        <a:pt x="3702" y="1862"/>
                      </a:lnTo>
                      <a:lnTo>
                        <a:pt x="3690" y="1850"/>
                      </a:lnTo>
                      <a:lnTo>
                        <a:pt x="3682" y="1834"/>
                      </a:lnTo>
                      <a:lnTo>
                        <a:pt x="3678" y="1818"/>
                      </a:lnTo>
                      <a:lnTo>
                        <a:pt x="3676" y="1800"/>
                      </a:lnTo>
                      <a:lnTo>
                        <a:pt x="3676" y="1800"/>
                      </a:lnTo>
                      <a:lnTo>
                        <a:pt x="3678" y="1782"/>
                      </a:lnTo>
                      <a:lnTo>
                        <a:pt x="3682" y="1764"/>
                      </a:lnTo>
                      <a:lnTo>
                        <a:pt x="3690" y="1748"/>
                      </a:lnTo>
                      <a:lnTo>
                        <a:pt x="3702" y="1736"/>
                      </a:lnTo>
                      <a:lnTo>
                        <a:pt x="3714" y="1723"/>
                      </a:lnTo>
                      <a:lnTo>
                        <a:pt x="3730" y="1715"/>
                      </a:lnTo>
                      <a:lnTo>
                        <a:pt x="3748" y="1711"/>
                      </a:lnTo>
                      <a:lnTo>
                        <a:pt x="3766" y="1709"/>
                      </a:lnTo>
                      <a:lnTo>
                        <a:pt x="3766" y="1709"/>
                      </a:lnTo>
                      <a:lnTo>
                        <a:pt x="3784" y="1711"/>
                      </a:lnTo>
                      <a:lnTo>
                        <a:pt x="3800" y="1715"/>
                      </a:lnTo>
                      <a:lnTo>
                        <a:pt x="3816" y="1723"/>
                      </a:lnTo>
                      <a:lnTo>
                        <a:pt x="3828" y="1736"/>
                      </a:lnTo>
                      <a:lnTo>
                        <a:pt x="3840" y="1748"/>
                      </a:lnTo>
                      <a:lnTo>
                        <a:pt x="3848" y="1764"/>
                      </a:lnTo>
                      <a:lnTo>
                        <a:pt x="3854" y="1782"/>
                      </a:lnTo>
                      <a:lnTo>
                        <a:pt x="3854" y="1800"/>
                      </a:lnTo>
                      <a:lnTo>
                        <a:pt x="3854" y="1800"/>
                      </a:lnTo>
                      <a:lnTo>
                        <a:pt x="3854" y="1818"/>
                      </a:lnTo>
                      <a:lnTo>
                        <a:pt x="3848" y="1834"/>
                      </a:lnTo>
                      <a:lnTo>
                        <a:pt x="3840" y="1850"/>
                      </a:lnTo>
                      <a:lnTo>
                        <a:pt x="3828" y="1862"/>
                      </a:lnTo>
                      <a:lnTo>
                        <a:pt x="3816" y="1874"/>
                      </a:lnTo>
                      <a:lnTo>
                        <a:pt x="3800" y="1882"/>
                      </a:lnTo>
                      <a:lnTo>
                        <a:pt x="3784" y="1888"/>
                      </a:lnTo>
                      <a:lnTo>
                        <a:pt x="3766" y="1888"/>
                      </a:lnTo>
                      <a:lnTo>
                        <a:pt x="3766" y="1888"/>
                      </a:lnTo>
                      <a:close/>
                      <a:moveTo>
                        <a:pt x="3766" y="1631"/>
                      </a:moveTo>
                      <a:lnTo>
                        <a:pt x="3766" y="1631"/>
                      </a:lnTo>
                      <a:lnTo>
                        <a:pt x="3748" y="1629"/>
                      </a:lnTo>
                      <a:lnTo>
                        <a:pt x="3730" y="1625"/>
                      </a:lnTo>
                      <a:lnTo>
                        <a:pt x="3714" y="1615"/>
                      </a:lnTo>
                      <a:lnTo>
                        <a:pt x="3702" y="1605"/>
                      </a:lnTo>
                      <a:lnTo>
                        <a:pt x="3690" y="1591"/>
                      </a:lnTo>
                      <a:lnTo>
                        <a:pt x="3682" y="1577"/>
                      </a:lnTo>
                      <a:lnTo>
                        <a:pt x="3678" y="1559"/>
                      </a:lnTo>
                      <a:lnTo>
                        <a:pt x="3676" y="1541"/>
                      </a:lnTo>
                      <a:lnTo>
                        <a:pt x="3676" y="1541"/>
                      </a:lnTo>
                      <a:lnTo>
                        <a:pt x="3678" y="1523"/>
                      </a:lnTo>
                      <a:lnTo>
                        <a:pt x="3682" y="1507"/>
                      </a:lnTo>
                      <a:lnTo>
                        <a:pt x="3690" y="1491"/>
                      </a:lnTo>
                      <a:lnTo>
                        <a:pt x="3702" y="1477"/>
                      </a:lnTo>
                      <a:lnTo>
                        <a:pt x="3714" y="1467"/>
                      </a:lnTo>
                      <a:lnTo>
                        <a:pt x="3730" y="1459"/>
                      </a:lnTo>
                      <a:lnTo>
                        <a:pt x="3748" y="1453"/>
                      </a:lnTo>
                      <a:lnTo>
                        <a:pt x="3766" y="1451"/>
                      </a:lnTo>
                      <a:lnTo>
                        <a:pt x="3766" y="1451"/>
                      </a:lnTo>
                      <a:lnTo>
                        <a:pt x="3784" y="1453"/>
                      </a:lnTo>
                      <a:lnTo>
                        <a:pt x="3800" y="1459"/>
                      </a:lnTo>
                      <a:lnTo>
                        <a:pt x="3816" y="1467"/>
                      </a:lnTo>
                      <a:lnTo>
                        <a:pt x="3828" y="1477"/>
                      </a:lnTo>
                      <a:lnTo>
                        <a:pt x="3840" y="1491"/>
                      </a:lnTo>
                      <a:lnTo>
                        <a:pt x="3848" y="1507"/>
                      </a:lnTo>
                      <a:lnTo>
                        <a:pt x="3854" y="1523"/>
                      </a:lnTo>
                      <a:lnTo>
                        <a:pt x="3854" y="1541"/>
                      </a:lnTo>
                      <a:lnTo>
                        <a:pt x="3854" y="1541"/>
                      </a:lnTo>
                      <a:lnTo>
                        <a:pt x="3854" y="1559"/>
                      </a:lnTo>
                      <a:lnTo>
                        <a:pt x="3848" y="1577"/>
                      </a:lnTo>
                      <a:lnTo>
                        <a:pt x="3840" y="1591"/>
                      </a:lnTo>
                      <a:lnTo>
                        <a:pt x="3828" y="1605"/>
                      </a:lnTo>
                      <a:lnTo>
                        <a:pt x="3816" y="1615"/>
                      </a:lnTo>
                      <a:lnTo>
                        <a:pt x="3800" y="1625"/>
                      </a:lnTo>
                      <a:lnTo>
                        <a:pt x="3784" y="1629"/>
                      </a:lnTo>
                      <a:lnTo>
                        <a:pt x="3766" y="1631"/>
                      </a:lnTo>
                      <a:lnTo>
                        <a:pt x="3766" y="1631"/>
                      </a:lnTo>
                      <a:close/>
                      <a:moveTo>
                        <a:pt x="3766" y="1375"/>
                      </a:moveTo>
                      <a:lnTo>
                        <a:pt x="3766" y="1375"/>
                      </a:lnTo>
                      <a:lnTo>
                        <a:pt x="3748" y="1373"/>
                      </a:lnTo>
                      <a:lnTo>
                        <a:pt x="3730" y="1367"/>
                      </a:lnTo>
                      <a:lnTo>
                        <a:pt x="3714" y="1359"/>
                      </a:lnTo>
                      <a:lnTo>
                        <a:pt x="3702" y="1349"/>
                      </a:lnTo>
                      <a:lnTo>
                        <a:pt x="3690" y="1335"/>
                      </a:lnTo>
                      <a:lnTo>
                        <a:pt x="3682" y="1319"/>
                      </a:lnTo>
                      <a:lnTo>
                        <a:pt x="3678" y="1303"/>
                      </a:lnTo>
                      <a:lnTo>
                        <a:pt x="3676" y="1285"/>
                      </a:lnTo>
                      <a:lnTo>
                        <a:pt x="3676" y="1285"/>
                      </a:lnTo>
                      <a:lnTo>
                        <a:pt x="3678" y="1267"/>
                      </a:lnTo>
                      <a:lnTo>
                        <a:pt x="3682" y="1249"/>
                      </a:lnTo>
                      <a:lnTo>
                        <a:pt x="3690" y="1235"/>
                      </a:lnTo>
                      <a:lnTo>
                        <a:pt x="3702" y="1221"/>
                      </a:lnTo>
                      <a:lnTo>
                        <a:pt x="3714" y="1211"/>
                      </a:lnTo>
                      <a:lnTo>
                        <a:pt x="3730" y="1201"/>
                      </a:lnTo>
                      <a:lnTo>
                        <a:pt x="3748" y="1197"/>
                      </a:lnTo>
                      <a:lnTo>
                        <a:pt x="3766" y="1195"/>
                      </a:lnTo>
                      <a:lnTo>
                        <a:pt x="3766" y="1195"/>
                      </a:lnTo>
                      <a:lnTo>
                        <a:pt x="3784" y="1197"/>
                      </a:lnTo>
                      <a:lnTo>
                        <a:pt x="3800" y="1201"/>
                      </a:lnTo>
                      <a:lnTo>
                        <a:pt x="3816" y="1211"/>
                      </a:lnTo>
                      <a:lnTo>
                        <a:pt x="3828" y="1221"/>
                      </a:lnTo>
                      <a:lnTo>
                        <a:pt x="3840" y="1235"/>
                      </a:lnTo>
                      <a:lnTo>
                        <a:pt x="3848" y="1249"/>
                      </a:lnTo>
                      <a:lnTo>
                        <a:pt x="3854" y="1267"/>
                      </a:lnTo>
                      <a:lnTo>
                        <a:pt x="3854" y="1285"/>
                      </a:lnTo>
                      <a:lnTo>
                        <a:pt x="3854" y="1285"/>
                      </a:lnTo>
                      <a:lnTo>
                        <a:pt x="3854" y="1303"/>
                      </a:lnTo>
                      <a:lnTo>
                        <a:pt x="3848" y="1319"/>
                      </a:lnTo>
                      <a:lnTo>
                        <a:pt x="3840" y="1335"/>
                      </a:lnTo>
                      <a:lnTo>
                        <a:pt x="3828" y="1349"/>
                      </a:lnTo>
                      <a:lnTo>
                        <a:pt x="3816" y="1359"/>
                      </a:lnTo>
                      <a:lnTo>
                        <a:pt x="3800" y="1367"/>
                      </a:lnTo>
                      <a:lnTo>
                        <a:pt x="3784" y="1373"/>
                      </a:lnTo>
                      <a:lnTo>
                        <a:pt x="3766" y="1375"/>
                      </a:lnTo>
                      <a:lnTo>
                        <a:pt x="3766" y="1375"/>
                      </a:lnTo>
                      <a:close/>
                      <a:moveTo>
                        <a:pt x="3766" y="1117"/>
                      </a:moveTo>
                      <a:lnTo>
                        <a:pt x="3766" y="1117"/>
                      </a:lnTo>
                      <a:lnTo>
                        <a:pt x="3748" y="1115"/>
                      </a:lnTo>
                      <a:lnTo>
                        <a:pt x="3730" y="1111"/>
                      </a:lnTo>
                      <a:lnTo>
                        <a:pt x="3714" y="1103"/>
                      </a:lnTo>
                      <a:lnTo>
                        <a:pt x="3702" y="1091"/>
                      </a:lnTo>
                      <a:lnTo>
                        <a:pt x="3690" y="1079"/>
                      </a:lnTo>
                      <a:lnTo>
                        <a:pt x="3682" y="1063"/>
                      </a:lnTo>
                      <a:lnTo>
                        <a:pt x="3678" y="1047"/>
                      </a:lnTo>
                      <a:lnTo>
                        <a:pt x="3676" y="1027"/>
                      </a:lnTo>
                      <a:lnTo>
                        <a:pt x="3676" y="1027"/>
                      </a:lnTo>
                      <a:lnTo>
                        <a:pt x="3678" y="1009"/>
                      </a:lnTo>
                      <a:lnTo>
                        <a:pt x="3682" y="993"/>
                      </a:lnTo>
                      <a:lnTo>
                        <a:pt x="3690" y="977"/>
                      </a:lnTo>
                      <a:lnTo>
                        <a:pt x="3702" y="965"/>
                      </a:lnTo>
                      <a:lnTo>
                        <a:pt x="3714" y="953"/>
                      </a:lnTo>
                      <a:lnTo>
                        <a:pt x="3730" y="945"/>
                      </a:lnTo>
                      <a:lnTo>
                        <a:pt x="3748" y="939"/>
                      </a:lnTo>
                      <a:lnTo>
                        <a:pt x="3766" y="939"/>
                      </a:lnTo>
                      <a:lnTo>
                        <a:pt x="3766" y="939"/>
                      </a:lnTo>
                      <a:lnTo>
                        <a:pt x="3784" y="939"/>
                      </a:lnTo>
                      <a:lnTo>
                        <a:pt x="3800" y="945"/>
                      </a:lnTo>
                      <a:lnTo>
                        <a:pt x="3816" y="953"/>
                      </a:lnTo>
                      <a:lnTo>
                        <a:pt x="3828" y="965"/>
                      </a:lnTo>
                      <a:lnTo>
                        <a:pt x="3840" y="977"/>
                      </a:lnTo>
                      <a:lnTo>
                        <a:pt x="3848" y="993"/>
                      </a:lnTo>
                      <a:lnTo>
                        <a:pt x="3854" y="1009"/>
                      </a:lnTo>
                      <a:lnTo>
                        <a:pt x="3854" y="1027"/>
                      </a:lnTo>
                      <a:lnTo>
                        <a:pt x="3854" y="1027"/>
                      </a:lnTo>
                      <a:lnTo>
                        <a:pt x="3854" y="1047"/>
                      </a:lnTo>
                      <a:lnTo>
                        <a:pt x="3848" y="1063"/>
                      </a:lnTo>
                      <a:lnTo>
                        <a:pt x="3840" y="1079"/>
                      </a:lnTo>
                      <a:lnTo>
                        <a:pt x="3828" y="1091"/>
                      </a:lnTo>
                      <a:lnTo>
                        <a:pt x="3816" y="1103"/>
                      </a:lnTo>
                      <a:lnTo>
                        <a:pt x="3800" y="1111"/>
                      </a:lnTo>
                      <a:lnTo>
                        <a:pt x="3784" y="1115"/>
                      </a:lnTo>
                      <a:lnTo>
                        <a:pt x="3766" y="1117"/>
                      </a:lnTo>
                      <a:lnTo>
                        <a:pt x="3766" y="1117"/>
                      </a:lnTo>
                      <a:close/>
                      <a:moveTo>
                        <a:pt x="3766" y="861"/>
                      </a:moveTo>
                      <a:lnTo>
                        <a:pt x="3766" y="861"/>
                      </a:lnTo>
                      <a:lnTo>
                        <a:pt x="3748" y="859"/>
                      </a:lnTo>
                      <a:lnTo>
                        <a:pt x="3730" y="853"/>
                      </a:lnTo>
                      <a:lnTo>
                        <a:pt x="3714" y="845"/>
                      </a:lnTo>
                      <a:lnTo>
                        <a:pt x="3702" y="835"/>
                      </a:lnTo>
                      <a:lnTo>
                        <a:pt x="3690" y="821"/>
                      </a:lnTo>
                      <a:lnTo>
                        <a:pt x="3682" y="807"/>
                      </a:lnTo>
                      <a:lnTo>
                        <a:pt x="3678" y="789"/>
                      </a:lnTo>
                      <a:lnTo>
                        <a:pt x="3676" y="771"/>
                      </a:lnTo>
                      <a:lnTo>
                        <a:pt x="3676" y="771"/>
                      </a:lnTo>
                      <a:lnTo>
                        <a:pt x="3678" y="753"/>
                      </a:lnTo>
                      <a:lnTo>
                        <a:pt x="3682" y="737"/>
                      </a:lnTo>
                      <a:lnTo>
                        <a:pt x="3690" y="721"/>
                      </a:lnTo>
                      <a:lnTo>
                        <a:pt x="3702" y="707"/>
                      </a:lnTo>
                      <a:lnTo>
                        <a:pt x="3714" y="697"/>
                      </a:lnTo>
                      <a:lnTo>
                        <a:pt x="3730" y="689"/>
                      </a:lnTo>
                      <a:lnTo>
                        <a:pt x="3748" y="683"/>
                      </a:lnTo>
                      <a:lnTo>
                        <a:pt x="3766" y="681"/>
                      </a:lnTo>
                      <a:lnTo>
                        <a:pt x="3766" y="681"/>
                      </a:lnTo>
                      <a:lnTo>
                        <a:pt x="3784" y="683"/>
                      </a:lnTo>
                      <a:lnTo>
                        <a:pt x="3800" y="689"/>
                      </a:lnTo>
                      <a:lnTo>
                        <a:pt x="3816" y="697"/>
                      </a:lnTo>
                      <a:lnTo>
                        <a:pt x="3828" y="707"/>
                      </a:lnTo>
                      <a:lnTo>
                        <a:pt x="3840" y="721"/>
                      </a:lnTo>
                      <a:lnTo>
                        <a:pt x="3848" y="737"/>
                      </a:lnTo>
                      <a:lnTo>
                        <a:pt x="3854" y="753"/>
                      </a:lnTo>
                      <a:lnTo>
                        <a:pt x="3854" y="771"/>
                      </a:lnTo>
                      <a:lnTo>
                        <a:pt x="3854" y="771"/>
                      </a:lnTo>
                      <a:lnTo>
                        <a:pt x="3854" y="789"/>
                      </a:lnTo>
                      <a:lnTo>
                        <a:pt x="3848" y="807"/>
                      </a:lnTo>
                      <a:lnTo>
                        <a:pt x="3840" y="821"/>
                      </a:lnTo>
                      <a:lnTo>
                        <a:pt x="3828" y="835"/>
                      </a:lnTo>
                      <a:lnTo>
                        <a:pt x="3816" y="845"/>
                      </a:lnTo>
                      <a:lnTo>
                        <a:pt x="3800" y="853"/>
                      </a:lnTo>
                      <a:lnTo>
                        <a:pt x="3784" y="859"/>
                      </a:lnTo>
                      <a:lnTo>
                        <a:pt x="3766" y="861"/>
                      </a:lnTo>
                      <a:lnTo>
                        <a:pt x="3766" y="861"/>
                      </a:lnTo>
                      <a:close/>
                      <a:moveTo>
                        <a:pt x="3766" y="605"/>
                      </a:moveTo>
                      <a:lnTo>
                        <a:pt x="3766" y="605"/>
                      </a:lnTo>
                      <a:lnTo>
                        <a:pt x="3748" y="603"/>
                      </a:lnTo>
                      <a:lnTo>
                        <a:pt x="3730" y="597"/>
                      </a:lnTo>
                      <a:lnTo>
                        <a:pt x="3714" y="589"/>
                      </a:lnTo>
                      <a:lnTo>
                        <a:pt x="3702" y="576"/>
                      </a:lnTo>
                      <a:lnTo>
                        <a:pt x="3690" y="564"/>
                      </a:lnTo>
                      <a:lnTo>
                        <a:pt x="3682" y="548"/>
                      </a:lnTo>
                      <a:lnTo>
                        <a:pt x="3678" y="532"/>
                      </a:lnTo>
                      <a:lnTo>
                        <a:pt x="3676" y="514"/>
                      </a:lnTo>
                      <a:lnTo>
                        <a:pt x="3676" y="514"/>
                      </a:lnTo>
                      <a:lnTo>
                        <a:pt x="3678" y="496"/>
                      </a:lnTo>
                      <a:lnTo>
                        <a:pt x="3682" y="478"/>
                      </a:lnTo>
                      <a:lnTo>
                        <a:pt x="3690" y="464"/>
                      </a:lnTo>
                      <a:lnTo>
                        <a:pt x="3702" y="450"/>
                      </a:lnTo>
                      <a:lnTo>
                        <a:pt x="3714" y="438"/>
                      </a:lnTo>
                      <a:lnTo>
                        <a:pt x="3730" y="430"/>
                      </a:lnTo>
                      <a:lnTo>
                        <a:pt x="3748" y="426"/>
                      </a:lnTo>
                      <a:lnTo>
                        <a:pt x="3766" y="424"/>
                      </a:lnTo>
                      <a:lnTo>
                        <a:pt x="3766" y="424"/>
                      </a:lnTo>
                      <a:lnTo>
                        <a:pt x="3784" y="426"/>
                      </a:lnTo>
                      <a:lnTo>
                        <a:pt x="3800" y="430"/>
                      </a:lnTo>
                      <a:lnTo>
                        <a:pt x="3816" y="438"/>
                      </a:lnTo>
                      <a:lnTo>
                        <a:pt x="3828" y="450"/>
                      </a:lnTo>
                      <a:lnTo>
                        <a:pt x="3840" y="464"/>
                      </a:lnTo>
                      <a:lnTo>
                        <a:pt x="3848" y="478"/>
                      </a:lnTo>
                      <a:lnTo>
                        <a:pt x="3854" y="496"/>
                      </a:lnTo>
                      <a:lnTo>
                        <a:pt x="3854" y="514"/>
                      </a:lnTo>
                      <a:lnTo>
                        <a:pt x="3854" y="514"/>
                      </a:lnTo>
                      <a:lnTo>
                        <a:pt x="3854" y="532"/>
                      </a:lnTo>
                      <a:lnTo>
                        <a:pt x="3848" y="548"/>
                      </a:lnTo>
                      <a:lnTo>
                        <a:pt x="3840" y="564"/>
                      </a:lnTo>
                      <a:lnTo>
                        <a:pt x="3828" y="576"/>
                      </a:lnTo>
                      <a:lnTo>
                        <a:pt x="3816" y="589"/>
                      </a:lnTo>
                      <a:lnTo>
                        <a:pt x="3800" y="597"/>
                      </a:lnTo>
                      <a:lnTo>
                        <a:pt x="3784" y="603"/>
                      </a:lnTo>
                      <a:lnTo>
                        <a:pt x="3766" y="605"/>
                      </a:lnTo>
                      <a:lnTo>
                        <a:pt x="3766" y="605"/>
                      </a:lnTo>
                      <a:close/>
                      <a:moveTo>
                        <a:pt x="3766" y="346"/>
                      </a:moveTo>
                      <a:lnTo>
                        <a:pt x="3766" y="346"/>
                      </a:lnTo>
                      <a:lnTo>
                        <a:pt x="3748" y="344"/>
                      </a:lnTo>
                      <a:lnTo>
                        <a:pt x="3730" y="340"/>
                      </a:lnTo>
                      <a:lnTo>
                        <a:pt x="3714" y="332"/>
                      </a:lnTo>
                      <a:lnTo>
                        <a:pt x="3702" y="320"/>
                      </a:lnTo>
                      <a:lnTo>
                        <a:pt x="3690" y="306"/>
                      </a:lnTo>
                      <a:lnTo>
                        <a:pt x="3682" y="292"/>
                      </a:lnTo>
                      <a:lnTo>
                        <a:pt x="3678" y="274"/>
                      </a:lnTo>
                      <a:lnTo>
                        <a:pt x="3676" y="256"/>
                      </a:lnTo>
                      <a:lnTo>
                        <a:pt x="3676" y="256"/>
                      </a:lnTo>
                      <a:lnTo>
                        <a:pt x="3678" y="238"/>
                      </a:lnTo>
                      <a:lnTo>
                        <a:pt x="3682" y="222"/>
                      </a:lnTo>
                      <a:lnTo>
                        <a:pt x="3690" y="206"/>
                      </a:lnTo>
                      <a:lnTo>
                        <a:pt x="3702" y="194"/>
                      </a:lnTo>
                      <a:lnTo>
                        <a:pt x="3714" y="182"/>
                      </a:lnTo>
                      <a:lnTo>
                        <a:pt x="3730" y="174"/>
                      </a:lnTo>
                      <a:lnTo>
                        <a:pt x="3748" y="168"/>
                      </a:lnTo>
                      <a:lnTo>
                        <a:pt x="3766" y="166"/>
                      </a:lnTo>
                      <a:lnTo>
                        <a:pt x="3766" y="166"/>
                      </a:lnTo>
                      <a:lnTo>
                        <a:pt x="3784" y="168"/>
                      </a:lnTo>
                      <a:lnTo>
                        <a:pt x="3800" y="174"/>
                      </a:lnTo>
                      <a:lnTo>
                        <a:pt x="3816" y="182"/>
                      </a:lnTo>
                      <a:lnTo>
                        <a:pt x="3828" y="194"/>
                      </a:lnTo>
                      <a:lnTo>
                        <a:pt x="3840" y="206"/>
                      </a:lnTo>
                      <a:lnTo>
                        <a:pt x="3848" y="222"/>
                      </a:lnTo>
                      <a:lnTo>
                        <a:pt x="3854" y="238"/>
                      </a:lnTo>
                      <a:lnTo>
                        <a:pt x="3854" y="256"/>
                      </a:lnTo>
                      <a:lnTo>
                        <a:pt x="3854" y="256"/>
                      </a:lnTo>
                      <a:lnTo>
                        <a:pt x="3854" y="274"/>
                      </a:lnTo>
                      <a:lnTo>
                        <a:pt x="3848" y="292"/>
                      </a:lnTo>
                      <a:lnTo>
                        <a:pt x="3840" y="306"/>
                      </a:lnTo>
                      <a:lnTo>
                        <a:pt x="3828" y="320"/>
                      </a:lnTo>
                      <a:lnTo>
                        <a:pt x="3816" y="332"/>
                      </a:lnTo>
                      <a:lnTo>
                        <a:pt x="3800" y="340"/>
                      </a:lnTo>
                      <a:lnTo>
                        <a:pt x="3784" y="344"/>
                      </a:lnTo>
                      <a:lnTo>
                        <a:pt x="3766" y="346"/>
                      </a:lnTo>
                      <a:lnTo>
                        <a:pt x="3766" y="346"/>
                      </a:lnTo>
                      <a:close/>
                      <a:moveTo>
                        <a:pt x="4688" y="2086"/>
                      </a:moveTo>
                      <a:lnTo>
                        <a:pt x="4688" y="2086"/>
                      </a:lnTo>
                      <a:lnTo>
                        <a:pt x="4686" y="2100"/>
                      </a:lnTo>
                      <a:lnTo>
                        <a:pt x="4682" y="2112"/>
                      </a:lnTo>
                      <a:lnTo>
                        <a:pt x="4676" y="2124"/>
                      </a:lnTo>
                      <a:lnTo>
                        <a:pt x="4668" y="2134"/>
                      </a:lnTo>
                      <a:lnTo>
                        <a:pt x="4658" y="2142"/>
                      </a:lnTo>
                      <a:lnTo>
                        <a:pt x="4648" y="2148"/>
                      </a:lnTo>
                      <a:lnTo>
                        <a:pt x="4634" y="2152"/>
                      </a:lnTo>
                      <a:lnTo>
                        <a:pt x="4622" y="2152"/>
                      </a:lnTo>
                      <a:lnTo>
                        <a:pt x="3918" y="2152"/>
                      </a:lnTo>
                      <a:lnTo>
                        <a:pt x="3918" y="160"/>
                      </a:lnTo>
                      <a:lnTo>
                        <a:pt x="4622" y="160"/>
                      </a:lnTo>
                      <a:lnTo>
                        <a:pt x="4622" y="160"/>
                      </a:lnTo>
                      <a:lnTo>
                        <a:pt x="4634" y="162"/>
                      </a:lnTo>
                      <a:lnTo>
                        <a:pt x="4648" y="166"/>
                      </a:lnTo>
                      <a:lnTo>
                        <a:pt x="4658" y="172"/>
                      </a:lnTo>
                      <a:lnTo>
                        <a:pt x="4668" y="180"/>
                      </a:lnTo>
                      <a:lnTo>
                        <a:pt x="4676" y="190"/>
                      </a:lnTo>
                      <a:lnTo>
                        <a:pt x="4682" y="200"/>
                      </a:lnTo>
                      <a:lnTo>
                        <a:pt x="4686" y="212"/>
                      </a:lnTo>
                      <a:lnTo>
                        <a:pt x="4688" y="226"/>
                      </a:lnTo>
                      <a:lnTo>
                        <a:pt x="4688" y="20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pic>
            <p:nvPicPr>
              <p:cNvPr id="31" name="Picture 12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6"/>
              <a:stretch/>
            </p:blipFill>
            <p:spPr>
              <a:xfrm>
                <a:off x="1316767" y="3502464"/>
                <a:ext cx="706392" cy="545710"/>
              </a:xfrm>
              <a:prstGeom prst="rect">
                <a:avLst/>
              </a:prstGeom>
            </p:spPr>
          </p:pic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 rot="4500000">
                <a:off x="1830179" y="3294126"/>
                <a:ext cx="539802" cy="606787"/>
              </a:xfrm>
              <a:custGeom>
                <a:avLst/>
                <a:gdLst>
                  <a:gd name="T0" fmla="*/ 1461 w 2885"/>
                  <a:gd name="T1" fmla="*/ 3192 h 3243"/>
                  <a:gd name="T2" fmla="*/ 1481 w 2885"/>
                  <a:gd name="T3" fmla="*/ 3027 h 3243"/>
                  <a:gd name="T4" fmla="*/ 1926 w 2885"/>
                  <a:gd name="T5" fmla="*/ 3017 h 3243"/>
                  <a:gd name="T6" fmla="*/ 1921 w 2885"/>
                  <a:gd name="T7" fmla="*/ 2981 h 3243"/>
                  <a:gd name="T8" fmla="*/ 1838 w 2885"/>
                  <a:gd name="T9" fmla="*/ 2894 h 3243"/>
                  <a:gd name="T10" fmla="*/ 1573 w 2885"/>
                  <a:gd name="T11" fmla="*/ 2417 h 3243"/>
                  <a:gd name="T12" fmla="*/ 1597 w 2885"/>
                  <a:gd name="T13" fmla="*/ 1797 h 3243"/>
                  <a:gd name="T14" fmla="*/ 2044 w 2885"/>
                  <a:gd name="T15" fmla="*/ 1836 h 3243"/>
                  <a:gd name="T16" fmla="*/ 2778 w 2885"/>
                  <a:gd name="T17" fmla="*/ 2298 h 3243"/>
                  <a:gd name="T18" fmla="*/ 2852 w 2885"/>
                  <a:gd name="T19" fmla="*/ 2329 h 3243"/>
                  <a:gd name="T20" fmla="*/ 2882 w 2885"/>
                  <a:gd name="T21" fmla="*/ 2274 h 3243"/>
                  <a:gd name="T22" fmla="*/ 2861 w 2885"/>
                  <a:gd name="T23" fmla="*/ 2199 h 3243"/>
                  <a:gd name="T24" fmla="*/ 2806 w 2885"/>
                  <a:gd name="T25" fmla="*/ 2119 h 3243"/>
                  <a:gd name="T26" fmla="*/ 2340 w 2885"/>
                  <a:gd name="T27" fmla="*/ 1656 h 3243"/>
                  <a:gd name="T28" fmla="*/ 2346 w 2885"/>
                  <a:gd name="T29" fmla="*/ 1629 h 3243"/>
                  <a:gd name="T30" fmla="*/ 2364 w 2885"/>
                  <a:gd name="T31" fmla="*/ 1523 h 3243"/>
                  <a:gd name="T32" fmla="*/ 2336 w 2885"/>
                  <a:gd name="T33" fmla="*/ 1507 h 3243"/>
                  <a:gd name="T34" fmla="*/ 2283 w 2885"/>
                  <a:gd name="T35" fmla="*/ 1507 h 3243"/>
                  <a:gd name="T36" fmla="*/ 2255 w 2885"/>
                  <a:gd name="T37" fmla="*/ 1523 h 3243"/>
                  <a:gd name="T38" fmla="*/ 1999 w 2885"/>
                  <a:gd name="T39" fmla="*/ 1340 h 3243"/>
                  <a:gd name="T40" fmla="*/ 2004 w 2885"/>
                  <a:gd name="T41" fmla="*/ 1315 h 3243"/>
                  <a:gd name="T42" fmla="*/ 2023 w 2885"/>
                  <a:gd name="T43" fmla="*/ 1208 h 3243"/>
                  <a:gd name="T44" fmla="*/ 1995 w 2885"/>
                  <a:gd name="T45" fmla="*/ 1193 h 3243"/>
                  <a:gd name="T46" fmla="*/ 1941 w 2885"/>
                  <a:gd name="T47" fmla="*/ 1193 h 3243"/>
                  <a:gd name="T48" fmla="*/ 1913 w 2885"/>
                  <a:gd name="T49" fmla="*/ 1208 h 3243"/>
                  <a:gd name="T50" fmla="*/ 1598 w 2885"/>
                  <a:gd name="T51" fmla="*/ 668 h 3243"/>
                  <a:gd name="T52" fmla="*/ 1591 w 2885"/>
                  <a:gd name="T53" fmla="*/ 412 h 3243"/>
                  <a:gd name="T54" fmla="*/ 1553 w 2885"/>
                  <a:gd name="T55" fmla="*/ 195 h 3243"/>
                  <a:gd name="T56" fmla="*/ 1511 w 2885"/>
                  <a:gd name="T57" fmla="*/ 61 h 3243"/>
                  <a:gd name="T58" fmla="*/ 1463 w 2885"/>
                  <a:gd name="T59" fmla="*/ 5 h 3243"/>
                  <a:gd name="T60" fmla="*/ 1435 w 2885"/>
                  <a:gd name="T61" fmla="*/ 1 h 3243"/>
                  <a:gd name="T62" fmla="*/ 1394 w 2885"/>
                  <a:gd name="T63" fmla="*/ 29 h 3243"/>
                  <a:gd name="T64" fmla="*/ 1351 w 2885"/>
                  <a:gd name="T65" fmla="*/ 123 h 3243"/>
                  <a:gd name="T66" fmla="*/ 1304 w 2885"/>
                  <a:gd name="T67" fmla="*/ 334 h 3243"/>
                  <a:gd name="T68" fmla="*/ 1288 w 2885"/>
                  <a:gd name="T69" fmla="*/ 543 h 3243"/>
                  <a:gd name="T70" fmla="*/ 972 w 2885"/>
                  <a:gd name="T71" fmla="*/ 1291 h 3243"/>
                  <a:gd name="T72" fmla="*/ 961 w 2885"/>
                  <a:gd name="T73" fmla="*/ 1199 h 3243"/>
                  <a:gd name="T74" fmla="*/ 917 w 2885"/>
                  <a:gd name="T75" fmla="*/ 1191 h 3243"/>
                  <a:gd name="T76" fmla="*/ 869 w 2885"/>
                  <a:gd name="T77" fmla="*/ 1203 h 3243"/>
                  <a:gd name="T78" fmla="*/ 868 w 2885"/>
                  <a:gd name="T79" fmla="*/ 1300 h 3243"/>
                  <a:gd name="T80" fmla="*/ 882 w 2885"/>
                  <a:gd name="T81" fmla="*/ 1316 h 3243"/>
                  <a:gd name="T82" fmla="*/ 630 w 2885"/>
                  <a:gd name="T83" fmla="*/ 1607 h 3243"/>
                  <a:gd name="T84" fmla="*/ 619 w 2885"/>
                  <a:gd name="T85" fmla="*/ 1514 h 3243"/>
                  <a:gd name="T86" fmla="*/ 575 w 2885"/>
                  <a:gd name="T87" fmla="*/ 1505 h 3243"/>
                  <a:gd name="T88" fmla="*/ 527 w 2885"/>
                  <a:gd name="T89" fmla="*/ 1518 h 3243"/>
                  <a:gd name="T90" fmla="*/ 526 w 2885"/>
                  <a:gd name="T91" fmla="*/ 1614 h 3243"/>
                  <a:gd name="T92" fmla="*/ 541 w 2885"/>
                  <a:gd name="T93" fmla="*/ 1632 h 3243"/>
                  <a:gd name="T94" fmla="*/ 107 w 2885"/>
                  <a:gd name="T95" fmla="*/ 2093 h 3243"/>
                  <a:gd name="T96" fmla="*/ 39 w 2885"/>
                  <a:gd name="T97" fmla="*/ 2171 h 3243"/>
                  <a:gd name="T98" fmla="*/ 9 w 2885"/>
                  <a:gd name="T99" fmla="*/ 2242 h 3243"/>
                  <a:gd name="T100" fmla="*/ 0 w 2885"/>
                  <a:gd name="T101" fmla="*/ 2329 h 3243"/>
                  <a:gd name="T102" fmla="*/ 64 w 2885"/>
                  <a:gd name="T103" fmla="*/ 2324 h 3243"/>
                  <a:gd name="T104" fmla="*/ 841 w 2885"/>
                  <a:gd name="T105" fmla="*/ 1836 h 3243"/>
                  <a:gd name="T106" fmla="*/ 1287 w 2885"/>
                  <a:gd name="T107" fmla="*/ 1700 h 3243"/>
                  <a:gd name="T108" fmla="*/ 1299 w 2885"/>
                  <a:gd name="T109" fmla="*/ 2162 h 3243"/>
                  <a:gd name="T110" fmla="*/ 1330 w 2885"/>
                  <a:gd name="T111" fmla="*/ 2635 h 3243"/>
                  <a:gd name="T112" fmla="*/ 975 w 2885"/>
                  <a:gd name="T113" fmla="*/ 2964 h 3243"/>
                  <a:gd name="T114" fmla="*/ 960 w 2885"/>
                  <a:gd name="T115" fmla="*/ 3004 h 3243"/>
                  <a:gd name="T116" fmla="*/ 1402 w 2885"/>
                  <a:gd name="T117" fmla="*/ 2950 h 3243"/>
                  <a:gd name="T118" fmla="*/ 1415 w 2885"/>
                  <a:gd name="T119" fmla="*/ 3147 h 3243"/>
                  <a:gd name="T120" fmla="*/ 1443 w 2885"/>
                  <a:gd name="T121" fmla="*/ 3243 h 3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5" h="3243">
                    <a:moveTo>
                      <a:pt x="1443" y="3243"/>
                    </a:moveTo>
                    <a:lnTo>
                      <a:pt x="1443" y="3243"/>
                    </a:lnTo>
                    <a:lnTo>
                      <a:pt x="1450" y="3230"/>
                    </a:lnTo>
                    <a:lnTo>
                      <a:pt x="1455" y="3212"/>
                    </a:lnTo>
                    <a:lnTo>
                      <a:pt x="1461" y="3192"/>
                    </a:lnTo>
                    <a:lnTo>
                      <a:pt x="1466" y="3171"/>
                    </a:lnTo>
                    <a:lnTo>
                      <a:pt x="1470" y="3147"/>
                    </a:lnTo>
                    <a:lnTo>
                      <a:pt x="1473" y="3123"/>
                    </a:lnTo>
                    <a:lnTo>
                      <a:pt x="1478" y="3072"/>
                    </a:lnTo>
                    <a:lnTo>
                      <a:pt x="1481" y="3027"/>
                    </a:lnTo>
                    <a:lnTo>
                      <a:pt x="1482" y="2986"/>
                    </a:lnTo>
                    <a:lnTo>
                      <a:pt x="1483" y="2950"/>
                    </a:lnTo>
                    <a:lnTo>
                      <a:pt x="1926" y="3091"/>
                    </a:lnTo>
                    <a:lnTo>
                      <a:pt x="1926" y="3091"/>
                    </a:lnTo>
                    <a:lnTo>
                      <a:pt x="1926" y="3017"/>
                    </a:lnTo>
                    <a:lnTo>
                      <a:pt x="1926" y="3017"/>
                    </a:lnTo>
                    <a:lnTo>
                      <a:pt x="1925" y="3004"/>
                    </a:lnTo>
                    <a:lnTo>
                      <a:pt x="1925" y="2996"/>
                    </a:lnTo>
                    <a:lnTo>
                      <a:pt x="1924" y="2989"/>
                    </a:lnTo>
                    <a:lnTo>
                      <a:pt x="1921" y="2981"/>
                    </a:lnTo>
                    <a:lnTo>
                      <a:pt x="1917" y="2973"/>
                    </a:lnTo>
                    <a:lnTo>
                      <a:pt x="1912" y="2964"/>
                    </a:lnTo>
                    <a:lnTo>
                      <a:pt x="1904" y="2954"/>
                    </a:lnTo>
                    <a:lnTo>
                      <a:pt x="1904" y="2954"/>
                    </a:lnTo>
                    <a:lnTo>
                      <a:pt x="1838" y="2894"/>
                    </a:lnTo>
                    <a:lnTo>
                      <a:pt x="1720" y="2786"/>
                    </a:lnTo>
                    <a:lnTo>
                      <a:pt x="1555" y="2635"/>
                    </a:lnTo>
                    <a:lnTo>
                      <a:pt x="1555" y="2635"/>
                    </a:lnTo>
                    <a:lnTo>
                      <a:pt x="1565" y="2532"/>
                    </a:lnTo>
                    <a:lnTo>
                      <a:pt x="1573" y="2417"/>
                    </a:lnTo>
                    <a:lnTo>
                      <a:pt x="1581" y="2292"/>
                    </a:lnTo>
                    <a:lnTo>
                      <a:pt x="1587" y="2162"/>
                    </a:lnTo>
                    <a:lnTo>
                      <a:pt x="1591" y="2032"/>
                    </a:lnTo>
                    <a:lnTo>
                      <a:pt x="1595" y="1909"/>
                    </a:lnTo>
                    <a:lnTo>
                      <a:pt x="1597" y="1797"/>
                    </a:lnTo>
                    <a:lnTo>
                      <a:pt x="1598" y="1700"/>
                    </a:lnTo>
                    <a:lnTo>
                      <a:pt x="1598" y="1700"/>
                    </a:lnTo>
                    <a:lnTo>
                      <a:pt x="1598" y="1652"/>
                    </a:lnTo>
                    <a:lnTo>
                      <a:pt x="2044" y="1836"/>
                    </a:lnTo>
                    <a:lnTo>
                      <a:pt x="2044" y="1836"/>
                    </a:lnTo>
                    <a:lnTo>
                      <a:pt x="2044" y="1836"/>
                    </a:lnTo>
                    <a:lnTo>
                      <a:pt x="2044" y="1836"/>
                    </a:lnTo>
                    <a:lnTo>
                      <a:pt x="2726" y="2266"/>
                    </a:lnTo>
                    <a:lnTo>
                      <a:pt x="2726" y="2266"/>
                    </a:lnTo>
                    <a:lnTo>
                      <a:pt x="2778" y="2298"/>
                    </a:lnTo>
                    <a:lnTo>
                      <a:pt x="2810" y="2318"/>
                    </a:lnTo>
                    <a:lnTo>
                      <a:pt x="2821" y="2324"/>
                    </a:lnTo>
                    <a:lnTo>
                      <a:pt x="2832" y="2326"/>
                    </a:lnTo>
                    <a:lnTo>
                      <a:pt x="2841" y="2329"/>
                    </a:lnTo>
                    <a:lnTo>
                      <a:pt x="2852" y="2329"/>
                    </a:lnTo>
                    <a:lnTo>
                      <a:pt x="2852" y="2329"/>
                    </a:lnTo>
                    <a:lnTo>
                      <a:pt x="2885" y="2329"/>
                    </a:lnTo>
                    <a:lnTo>
                      <a:pt x="2885" y="2329"/>
                    </a:lnTo>
                    <a:lnTo>
                      <a:pt x="2884" y="2292"/>
                    </a:lnTo>
                    <a:lnTo>
                      <a:pt x="2882" y="2274"/>
                    </a:lnTo>
                    <a:lnTo>
                      <a:pt x="2880" y="2258"/>
                    </a:lnTo>
                    <a:lnTo>
                      <a:pt x="2876" y="2242"/>
                    </a:lnTo>
                    <a:lnTo>
                      <a:pt x="2872" y="2227"/>
                    </a:lnTo>
                    <a:lnTo>
                      <a:pt x="2868" y="2213"/>
                    </a:lnTo>
                    <a:lnTo>
                      <a:pt x="2861" y="2199"/>
                    </a:lnTo>
                    <a:lnTo>
                      <a:pt x="2854" y="2185"/>
                    </a:lnTo>
                    <a:lnTo>
                      <a:pt x="2848" y="2171"/>
                    </a:lnTo>
                    <a:lnTo>
                      <a:pt x="2838" y="2159"/>
                    </a:lnTo>
                    <a:lnTo>
                      <a:pt x="2829" y="2146"/>
                    </a:lnTo>
                    <a:lnTo>
                      <a:pt x="2806" y="2119"/>
                    </a:lnTo>
                    <a:lnTo>
                      <a:pt x="2778" y="2093"/>
                    </a:lnTo>
                    <a:lnTo>
                      <a:pt x="2778" y="2093"/>
                    </a:lnTo>
                    <a:lnTo>
                      <a:pt x="2339" y="1685"/>
                    </a:lnTo>
                    <a:lnTo>
                      <a:pt x="2339" y="1685"/>
                    </a:lnTo>
                    <a:lnTo>
                      <a:pt x="2340" y="1656"/>
                    </a:lnTo>
                    <a:lnTo>
                      <a:pt x="2343" y="1640"/>
                    </a:lnTo>
                    <a:lnTo>
                      <a:pt x="2344" y="1632"/>
                    </a:lnTo>
                    <a:lnTo>
                      <a:pt x="2346" y="1629"/>
                    </a:lnTo>
                    <a:lnTo>
                      <a:pt x="2346" y="1629"/>
                    </a:lnTo>
                    <a:lnTo>
                      <a:pt x="2346" y="1629"/>
                    </a:lnTo>
                    <a:lnTo>
                      <a:pt x="2354" y="1622"/>
                    </a:lnTo>
                    <a:lnTo>
                      <a:pt x="2360" y="1614"/>
                    </a:lnTo>
                    <a:lnTo>
                      <a:pt x="2364" y="1607"/>
                    </a:lnTo>
                    <a:lnTo>
                      <a:pt x="2364" y="1523"/>
                    </a:lnTo>
                    <a:lnTo>
                      <a:pt x="2364" y="1523"/>
                    </a:lnTo>
                    <a:lnTo>
                      <a:pt x="2362" y="1521"/>
                    </a:lnTo>
                    <a:lnTo>
                      <a:pt x="2358" y="1518"/>
                    </a:lnTo>
                    <a:lnTo>
                      <a:pt x="2352" y="1514"/>
                    </a:lnTo>
                    <a:lnTo>
                      <a:pt x="2346" y="1511"/>
                    </a:lnTo>
                    <a:lnTo>
                      <a:pt x="2336" y="1507"/>
                    </a:lnTo>
                    <a:lnTo>
                      <a:pt x="2324" y="1506"/>
                    </a:lnTo>
                    <a:lnTo>
                      <a:pt x="2310" y="1505"/>
                    </a:lnTo>
                    <a:lnTo>
                      <a:pt x="2310" y="1505"/>
                    </a:lnTo>
                    <a:lnTo>
                      <a:pt x="2295" y="1506"/>
                    </a:lnTo>
                    <a:lnTo>
                      <a:pt x="2283" y="1507"/>
                    </a:lnTo>
                    <a:lnTo>
                      <a:pt x="2274" y="1511"/>
                    </a:lnTo>
                    <a:lnTo>
                      <a:pt x="2267" y="1514"/>
                    </a:lnTo>
                    <a:lnTo>
                      <a:pt x="2262" y="1518"/>
                    </a:lnTo>
                    <a:lnTo>
                      <a:pt x="2258" y="1521"/>
                    </a:lnTo>
                    <a:lnTo>
                      <a:pt x="2255" y="1523"/>
                    </a:lnTo>
                    <a:lnTo>
                      <a:pt x="2255" y="1607"/>
                    </a:lnTo>
                    <a:lnTo>
                      <a:pt x="2255" y="1607"/>
                    </a:lnTo>
                    <a:lnTo>
                      <a:pt x="1997" y="1368"/>
                    </a:lnTo>
                    <a:lnTo>
                      <a:pt x="1997" y="1368"/>
                    </a:lnTo>
                    <a:lnTo>
                      <a:pt x="1999" y="1340"/>
                    </a:lnTo>
                    <a:lnTo>
                      <a:pt x="2001" y="1324"/>
                    </a:lnTo>
                    <a:lnTo>
                      <a:pt x="2003" y="1316"/>
                    </a:lnTo>
                    <a:lnTo>
                      <a:pt x="2004" y="1315"/>
                    </a:lnTo>
                    <a:lnTo>
                      <a:pt x="2004" y="1315"/>
                    </a:lnTo>
                    <a:lnTo>
                      <a:pt x="2004" y="1315"/>
                    </a:lnTo>
                    <a:lnTo>
                      <a:pt x="2012" y="1307"/>
                    </a:lnTo>
                    <a:lnTo>
                      <a:pt x="2019" y="1300"/>
                    </a:lnTo>
                    <a:lnTo>
                      <a:pt x="2023" y="1292"/>
                    </a:lnTo>
                    <a:lnTo>
                      <a:pt x="2023" y="1208"/>
                    </a:lnTo>
                    <a:lnTo>
                      <a:pt x="2023" y="1208"/>
                    </a:lnTo>
                    <a:lnTo>
                      <a:pt x="2020" y="1205"/>
                    </a:lnTo>
                    <a:lnTo>
                      <a:pt x="2016" y="1203"/>
                    </a:lnTo>
                    <a:lnTo>
                      <a:pt x="2011" y="1199"/>
                    </a:lnTo>
                    <a:lnTo>
                      <a:pt x="2004" y="1196"/>
                    </a:lnTo>
                    <a:lnTo>
                      <a:pt x="1995" y="1193"/>
                    </a:lnTo>
                    <a:lnTo>
                      <a:pt x="1983" y="1191"/>
                    </a:lnTo>
                    <a:lnTo>
                      <a:pt x="1968" y="1191"/>
                    </a:lnTo>
                    <a:lnTo>
                      <a:pt x="1968" y="1191"/>
                    </a:lnTo>
                    <a:lnTo>
                      <a:pt x="1953" y="1191"/>
                    </a:lnTo>
                    <a:lnTo>
                      <a:pt x="1941" y="1193"/>
                    </a:lnTo>
                    <a:lnTo>
                      <a:pt x="1932" y="1196"/>
                    </a:lnTo>
                    <a:lnTo>
                      <a:pt x="1925" y="1199"/>
                    </a:lnTo>
                    <a:lnTo>
                      <a:pt x="1920" y="1203"/>
                    </a:lnTo>
                    <a:lnTo>
                      <a:pt x="1916" y="1205"/>
                    </a:lnTo>
                    <a:lnTo>
                      <a:pt x="1913" y="1208"/>
                    </a:lnTo>
                    <a:lnTo>
                      <a:pt x="1913" y="1291"/>
                    </a:lnTo>
                    <a:lnTo>
                      <a:pt x="1913" y="1291"/>
                    </a:lnTo>
                    <a:lnTo>
                      <a:pt x="1598" y="998"/>
                    </a:lnTo>
                    <a:lnTo>
                      <a:pt x="1598" y="998"/>
                    </a:lnTo>
                    <a:lnTo>
                      <a:pt x="1598" y="668"/>
                    </a:lnTo>
                    <a:lnTo>
                      <a:pt x="1598" y="668"/>
                    </a:lnTo>
                    <a:lnTo>
                      <a:pt x="1598" y="543"/>
                    </a:lnTo>
                    <a:lnTo>
                      <a:pt x="1597" y="493"/>
                    </a:lnTo>
                    <a:lnTo>
                      <a:pt x="1594" y="450"/>
                    </a:lnTo>
                    <a:lnTo>
                      <a:pt x="1591" y="412"/>
                    </a:lnTo>
                    <a:lnTo>
                      <a:pt x="1587" y="374"/>
                    </a:lnTo>
                    <a:lnTo>
                      <a:pt x="1581" y="334"/>
                    </a:lnTo>
                    <a:lnTo>
                      <a:pt x="1573" y="291"/>
                    </a:lnTo>
                    <a:lnTo>
                      <a:pt x="1573" y="291"/>
                    </a:lnTo>
                    <a:lnTo>
                      <a:pt x="1553" y="195"/>
                    </a:lnTo>
                    <a:lnTo>
                      <a:pt x="1541" y="147"/>
                    </a:lnTo>
                    <a:lnTo>
                      <a:pt x="1534" y="123"/>
                    </a:lnTo>
                    <a:lnTo>
                      <a:pt x="1527" y="100"/>
                    </a:lnTo>
                    <a:lnTo>
                      <a:pt x="1519" y="80"/>
                    </a:lnTo>
                    <a:lnTo>
                      <a:pt x="1511" y="61"/>
                    </a:lnTo>
                    <a:lnTo>
                      <a:pt x="1502" y="44"/>
                    </a:lnTo>
                    <a:lnTo>
                      <a:pt x="1493" y="29"/>
                    </a:lnTo>
                    <a:lnTo>
                      <a:pt x="1481" y="17"/>
                    </a:lnTo>
                    <a:lnTo>
                      <a:pt x="1470" y="8"/>
                    </a:lnTo>
                    <a:lnTo>
                      <a:pt x="1463" y="5"/>
                    </a:lnTo>
                    <a:lnTo>
                      <a:pt x="1457" y="3"/>
                    </a:lnTo>
                    <a:lnTo>
                      <a:pt x="1450" y="1"/>
                    </a:lnTo>
                    <a:lnTo>
                      <a:pt x="1443" y="0"/>
                    </a:lnTo>
                    <a:lnTo>
                      <a:pt x="1443" y="0"/>
                    </a:lnTo>
                    <a:lnTo>
                      <a:pt x="1435" y="1"/>
                    </a:lnTo>
                    <a:lnTo>
                      <a:pt x="1428" y="3"/>
                    </a:lnTo>
                    <a:lnTo>
                      <a:pt x="1422" y="5"/>
                    </a:lnTo>
                    <a:lnTo>
                      <a:pt x="1416" y="8"/>
                    </a:lnTo>
                    <a:lnTo>
                      <a:pt x="1404" y="17"/>
                    </a:lnTo>
                    <a:lnTo>
                      <a:pt x="1394" y="29"/>
                    </a:lnTo>
                    <a:lnTo>
                      <a:pt x="1383" y="44"/>
                    </a:lnTo>
                    <a:lnTo>
                      <a:pt x="1375" y="61"/>
                    </a:lnTo>
                    <a:lnTo>
                      <a:pt x="1366" y="80"/>
                    </a:lnTo>
                    <a:lnTo>
                      <a:pt x="1358" y="100"/>
                    </a:lnTo>
                    <a:lnTo>
                      <a:pt x="1351" y="123"/>
                    </a:lnTo>
                    <a:lnTo>
                      <a:pt x="1344" y="147"/>
                    </a:lnTo>
                    <a:lnTo>
                      <a:pt x="1334" y="195"/>
                    </a:lnTo>
                    <a:lnTo>
                      <a:pt x="1314" y="291"/>
                    </a:lnTo>
                    <a:lnTo>
                      <a:pt x="1314" y="291"/>
                    </a:lnTo>
                    <a:lnTo>
                      <a:pt x="1304" y="334"/>
                    </a:lnTo>
                    <a:lnTo>
                      <a:pt x="1299" y="374"/>
                    </a:lnTo>
                    <a:lnTo>
                      <a:pt x="1294" y="412"/>
                    </a:lnTo>
                    <a:lnTo>
                      <a:pt x="1291" y="450"/>
                    </a:lnTo>
                    <a:lnTo>
                      <a:pt x="1288" y="493"/>
                    </a:lnTo>
                    <a:lnTo>
                      <a:pt x="1288" y="543"/>
                    </a:lnTo>
                    <a:lnTo>
                      <a:pt x="1287" y="668"/>
                    </a:lnTo>
                    <a:lnTo>
                      <a:pt x="1287" y="668"/>
                    </a:lnTo>
                    <a:lnTo>
                      <a:pt x="1287" y="998"/>
                    </a:lnTo>
                    <a:lnTo>
                      <a:pt x="1287" y="998"/>
                    </a:lnTo>
                    <a:lnTo>
                      <a:pt x="972" y="1291"/>
                    </a:lnTo>
                    <a:lnTo>
                      <a:pt x="972" y="1208"/>
                    </a:lnTo>
                    <a:lnTo>
                      <a:pt x="972" y="1208"/>
                    </a:lnTo>
                    <a:lnTo>
                      <a:pt x="969" y="1205"/>
                    </a:lnTo>
                    <a:lnTo>
                      <a:pt x="967" y="1203"/>
                    </a:lnTo>
                    <a:lnTo>
                      <a:pt x="961" y="1199"/>
                    </a:lnTo>
                    <a:lnTo>
                      <a:pt x="953" y="1196"/>
                    </a:lnTo>
                    <a:lnTo>
                      <a:pt x="944" y="1193"/>
                    </a:lnTo>
                    <a:lnTo>
                      <a:pt x="932" y="1191"/>
                    </a:lnTo>
                    <a:lnTo>
                      <a:pt x="917" y="1191"/>
                    </a:lnTo>
                    <a:lnTo>
                      <a:pt x="917" y="1191"/>
                    </a:lnTo>
                    <a:lnTo>
                      <a:pt x="902" y="1191"/>
                    </a:lnTo>
                    <a:lnTo>
                      <a:pt x="892" y="1193"/>
                    </a:lnTo>
                    <a:lnTo>
                      <a:pt x="882" y="1196"/>
                    </a:lnTo>
                    <a:lnTo>
                      <a:pt x="874" y="1199"/>
                    </a:lnTo>
                    <a:lnTo>
                      <a:pt x="869" y="1203"/>
                    </a:lnTo>
                    <a:lnTo>
                      <a:pt x="866" y="1205"/>
                    </a:lnTo>
                    <a:lnTo>
                      <a:pt x="864" y="1208"/>
                    </a:lnTo>
                    <a:lnTo>
                      <a:pt x="864" y="1292"/>
                    </a:lnTo>
                    <a:lnTo>
                      <a:pt x="864" y="1292"/>
                    </a:lnTo>
                    <a:lnTo>
                      <a:pt x="868" y="1300"/>
                    </a:lnTo>
                    <a:lnTo>
                      <a:pt x="873" y="1307"/>
                    </a:lnTo>
                    <a:lnTo>
                      <a:pt x="881" y="1315"/>
                    </a:lnTo>
                    <a:lnTo>
                      <a:pt x="881" y="1315"/>
                    </a:lnTo>
                    <a:lnTo>
                      <a:pt x="881" y="1315"/>
                    </a:lnTo>
                    <a:lnTo>
                      <a:pt x="882" y="1316"/>
                    </a:lnTo>
                    <a:lnTo>
                      <a:pt x="884" y="1324"/>
                    </a:lnTo>
                    <a:lnTo>
                      <a:pt x="886" y="1340"/>
                    </a:lnTo>
                    <a:lnTo>
                      <a:pt x="888" y="1368"/>
                    </a:lnTo>
                    <a:lnTo>
                      <a:pt x="888" y="1368"/>
                    </a:lnTo>
                    <a:lnTo>
                      <a:pt x="630" y="1607"/>
                    </a:lnTo>
                    <a:lnTo>
                      <a:pt x="630" y="1523"/>
                    </a:lnTo>
                    <a:lnTo>
                      <a:pt x="630" y="1523"/>
                    </a:lnTo>
                    <a:lnTo>
                      <a:pt x="627" y="1521"/>
                    </a:lnTo>
                    <a:lnTo>
                      <a:pt x="625" y="1518"/>
                    </a:lnTo>
                    <a:lnTo>
                      <a:pt x="619" y="1514"/>
                    </a:lnTo>
                    <a:lnTo>
                      <a:pt x="611" y="1511"/>
                    </a:lnTo>
                    <a:lnTo>
                      <a:pt x="602" y="1507"/>
                    </a:lnTo>
                    <a:lnTo>
                      <a:pt x="590" y="1506"/>
                    </a:lnTo>
                    <a:lnTo>
                      <a:pt x="575" y="1505"/>
                    </a:lnTo>
                    <a:lnTo>
                      <a:pt x="575" y="1505"/>
                    </a:lnTo>
                    <a:lnTo>
                      <a:pt x="562" y="1506"/>
                    </a:lnTo>
                    <a:lnTo>
                      <a:pt x="550" y="1507"/>
                    </a:lnTo>
                    <a:lnTo>
                      <a:pt x="541" y="1511"/>
                    </a:lnTo>
                    <a:lnTo>
                      <a:pt x="533" y="1514"/>
                    </a:lnTo>
                    <a:lnTo>
                      <a:pt x="527" y="1518"/>
                    </a:lnTo>
                    <a:lnTo>
                      <a:pt x="525" y="1521"/>
                    </a:lnTo>
                    <a:lnTo>
                      <a:pt x="522" y="1523"/>
                    </a:lnTo>
                    <a:lnTo>
                      <a:pt x="522" y="1607"/>
                    </a:lnTo>
                    <a:lnTo>
                      <a:pt x="522" y="1607"/>
                    </a:lnTo>
                    <a:lnTo>
                      <a:pt x="526" y="1614"/>
                    </a:lnTo>
                    <a:lnTo>
                      <a:pt x="531" y="1622"/>
                    </a:lnTo>
                    <a:lnTo>
                      <a:pt x="539" y="1629"/>
                    </a:lnTo>
                    <a:lnTo>
                      <a:pt x="539" y="1629"/>
                    </a:lnTo>
                    <a:lnTo>
                      <a:pt x="539" y="1629"/>
                    </a:lnTo>
                    <a:lnTo>
                      <a:pt x="541" y="1632"/>
                    </a:lnTo>
                    <a:lnTo>
                      <a:pt x="542" y="1640"/>
                    </a:lnTo>
                    <a:lnTo>
                      <a:pt x="545" y="1656"/>
                    </a:lnTo>
                    <a:lnTo>
                      <a:pt x="546" y="1685"/>
                    </a:lnTo>
                    <a:lnTo>
                      <a:pt x="546" y="1685"/>
                    </a:lnTo>
                    <a:lnTo>
                      <a:pt x="107" y="2093"/>
                    </a:lnTo>
                    <a:lnTo>
                      <a:pt x="107" y="2093"/>
                    </a:lnTo>
                    <a:lnTo>
                      <a:pt x="80" y="2119"/>
                    </a:lnTo>
                    <a:lnTo>
                      <a:pt x="57" y="2146"/>
                    </a:lnTo>
                    <a:lnTo>
                      <a:pt x="47" y="2159"/>
                    </a:lnTo>
                    <a:lnTo>
                      <a:pt x="39" y="2171"/>
                    </a:lnTo>
                    <a:lnTo>
                      <a:pt x="31" y="2185"/>
                    </a:lnTo>
                    <a:lnTo>
                      <a:pt x="24" y="2199"/>
                    </a:lnTo>
                    <a:lnTo>
                      <a:pt x="19" y="2213"/>
                    </a:lnTo>
                    <a:lnTo>
                      <a:pt x="13" y="2227"/>
                    </a:lnTo>
                    <a:lnTo>
                      <a:pt x="9" y="2242"/>
                    </a:lnTo>
                    <a:lnTo>
                      <a:pt x="5" y="2258"/>
                    </a:lnTo>
                    <a:lnTo>
                      <a:pt x="4" y="2274"/>
                    </a:lnTo>
                    <a:lnTo>
                      <a:pt x="1" y="2292"/>
                    </a:lnTo>
                    <a:lnTo>
                      <a:pt x="0" y="2329"/>
                    </a:lnTo>
                    <a:lnTo>
                      <a:pt x="0" y="2329"/>
                    </a:lnTo>
                    <a:lnTo>
                      <a:pt x="35" y="2329"/>
                    </a:lnTo>
                    <a:lnTo>
                      <a:pt x="35" y="2329"/>
                    </a:lnTo>
                    <a:lnTo>
                      <a:pt x="44" y="2329"/>
                    </a:lnTo>
                    <a:lnTo>
                      <a:pt x="53" y="2326"/>
                    </a:lnTo>
                    <a:lnTo>
                      <a:pt x="64" y="2324"/>
                    </a:lnTo>
                    <a:lnTo>
                      <a:pt x="76" y="2318"/>
                    </a:lnTo>
                    <a:lnTo>
                      <a:pt x="107" y="2298"/>
                    </a:lnTo>
                    <a:lnTo>
                      <a:pt x="159" y="2266"/>
                    </a:lnTo>
                    <a:lnTo>
                      <a:pt x="159" y="2266"/>
                    </a:lnTo>
                    <a:lnTo>
                      <a:pt x="841" y="1836"/>
                    </a:lnTo>
                    <a:lnTo>
                      <a:pt x="841" y="1836"/>
                    </a:lnTo>
                    <a:lnTo>
                      <a:pt x="841" y="1836"/>
                    </a:lnTo>
                    <a:lnTo>
                      <a:pt x="1287" y="1652"/>
                    </a:lnTo>
                    <a:lnTo>
                      <a:pt x="1287" y="1652"/>
                    </a:lnTo>
                    <a:lnTo>
                      <a:pt x="1287" y="1700"/>
                    </a:lnTo>
                    <a:lnTo>
                      <a:pt x="1287" y="1700"/>
                    </a:lnTo>
                    <a:lnTo>
                      <a:pt x="1288" y="1797"/>
                    </a:lnTo>
                    <a:lnTo>
                      <a:pt x="1290" y="1909"/>
                    </a:lnTo>
                    <a:lnTo>
                      <a:pt x="1294" y="2032"/>
                    </a:lnTo>
                    <a:lnTo>
                      <a:pt x="1299" y="2162"/>
                    </a:lnTo>
                    <a:lnTo>
                      <a:pt x="1304" y="2292"/>
                    </a:lnTo>
                    <a:lnTo>
                      <a:pt x="1312" y="2417"/>
                    </a:lnTo>
                    <a:lnTo>
                      <a:pt x="1320" y="2532"/>
                    </a:lnTo>
                    <a:lnTo>
                      <a:pt x="1330" y="2635"/>
                    </a:lnTo>
                    <a:lnTo>
                      <a:pt x="1330" y="2635"/>
                    </a:lnTo>
                    <a:lnTo>
                      <a:pt x="1165" y="2786"/>
                    </a:lnTo>
                    <a:lnTo>
                      <a:pt x="1047" y="2894"/>
                    </a:lnTo>
                    <a:lnTo>
                      <a:pt x="983" y="2954"/>
                    </a:lnTo>
                    <a:lnTo>
                      <a:pt x="983" y="2954"/>
                    </a:lnTo>
                    <a:lnTo>
                      <a:pt x="975" y="2964"/>
                    </a:lnTo>
                    <a:lnTo>
                      <a:pt x="968" y="2973"/>
                    </a:lnTo>
                    <a:lnTo>
                      <a:pt x="964" y="2981"/>
                    </a:lnTo>
                    <a:lnTo>
                      <a:pt x="961" y="2989"/>
                    </a:lnTo>
                    <a:lnTo>
                      <a:pt x="960" y="2996"/>
                    </a:lnTo>
                    <a:lnTo>
                      <a:pt x="960" y="3004"/>
                    </a:lnTo>
                    <a:lnTo>
                      <a:pt x="960" y="3017"/>
                    </a:lnTo>
                    <a:lnTo>
                      <a:pt x="960" y="3017"/>
                    </a:lnTo>
                    <a:lnTo>
                      <a:pt x="960" y="3091"/>
                    </a:lnTo>
                    <a:lnTo>
                      <a:pt x="1402" y="2950"/>
                    </a:lnTo>
                    <a:lnTo>
                      <a:pt x="1402" y="2950"/>
                    </a:lnTo>
                    <a:lnTo>
                      <a:pt x="1403" y="2986"/>
                    </a:lnTo>
                    <a:lnTo>
                      <a:pt x="1404" y="3027"/>
                    </a:lnTo>
                    <a:lnTo>
                      <a:pt x="1407" y="3072"/>
                    </a:lnTo>
                    <a:lnTo>
                      <a:pt x="1412" y="3123"/>
                    </a:lnTo>
                    <a:lnTo>
                      <a:pt x="1415" y="3147"/>
                    </a:lnTo>
                    <a:lnTo>
                      <a:pt x="1419" y="3171"/>
                    </a:lnTo>
                    <a:lnTo>
                      <a:pt x="1424" y="3192"/>
                    </a:lnTo>
                    <a:lnTo>
                      <a:pt x="1430" y="3212"/>
                    </a:lnTo>
                    <a:lnTo>
                      <a:pt x="1435" y="3230"/>
                    </a:lnTo>
                    <a:lnTo>
                      <a:pt x="1443" y="3243"/>
                    </a:lnTo>
                    <a:lnTo>
                      <a:pt x="1443" y="324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329602" y="2070329"/>
            <a:ext cx="2962182" cy="2876161"/>
            <a:chOff x="3430272" y="2542361"/>
            <a:chExt cx="2962182" cy="2876161"/>
          </a:xfrm>
        </p:grpSpPr>
        <p:sp>
          <p:nvSpPr>
            <p:cNvPr id="42" name="Rectangle 116"/>
            <p:cNvSpPr/>
            <p:nvPr/>
          </p:nvSpPr>
          <p:spPr>
            <a:xfrm>
              <a:off x="3430272" y="2542361"/>
              <a:ext cx="296218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rgbClr val="3EB1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ELECTRODOMÉSTICOS</a:t>
              </a:r>
            </a:p>
            <a:p>
              <a:pPr algn="ctr"/>
              <a:r>
                <a:rPr lang="es-AR" sz="1400" b="1" dirty="0" smtClean="0">
                  <a:solidFill>
                    <a:srgbClr val="C5001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MUEBLES</a:t>
              </a:r>
            </a:p>
            <a:p>
              <a:pPr algn="ctr"/>
              <a:endParaRPr lang="es-AR" sz="1600" b="1" dirty="0">
                <a:solidFill>
                  <a:srgbClr val="3EB1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058794" y="3416287"/>
              <a:ext cx="1864025" cy="786353"/>
              <a:chOff x="3850975" y="3252608"/>
              <a:chExt cx="2157992" cy="910365"/>
            </a:xfrm>
          </p:grpSpPr>
          <p:grpSp>
            <p:nvGrpSpPr>
              <p:cNvPr id="36" name="Group 77"/>
              <p:cNvGrpSpPr/>
              <p:nvPr/>
            </p:nvGrpSpPr>
            <p:grpSpPr>
              <a:xfrm>
                <a:off x="5199184" y="3252608"/>
                <a:ext cx="809783" cy="814720"/>
                <a:chOff x="7166453" y="3929337"/>
                <a:chExt cx="867148" cy="872435"/>
              </a:xfrm>
            </p:grpSpPr>
            <p:pic>
              <p:nvPicPr>
                <p:cNvPr id="37" name="Picture 7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83216" y="3929337"/>
                  <a:ext cx="350385" cy="872435"/>
                </a:xfrm>
                <a:prstGeom prst="rect">
                  <a:avLst/>
                </a:prstGeom>
              </p:spPr>
            </p:pic>
            <p:pic>
              <p:nvPicPr>
                <p:cNvPr id="38" name="Picture 7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66453" y="4317550"/>
                  <a:ext cx="459796" cy="480108"/>
                </a:xfrm>
                <a:prstGeom prst="rect">
                  <a:avLst/>
                </a:prstGeom>
              </p:spPr>
            </p:pic>
          </p:grpSp>
          <p:pic>
            <p:nvPicPr>
              <p:cNvPr id="43" name="Picture 1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0975" y="3765159"/>
                <a:ext cx="711945" cy="397814"/>
              </a:xfrm>
              <a:prstGeom prst="rect">
                <a:avLst/>
              </a:prstGeom>
            </p:spPr>
          </p:pic>
          <p:pic>
            <p:nvPicPr>
              <p:cNvPr id="44" name="Picture 1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0133" y="3322691"/>
                <a:ext cx="543186" cy="752746"/>
              </a:xfrm>
              <a:prstGeom prst="rect">
                <a:avLst/>
              </a:prstGeom>
            </p:spPr>
          </p:pic>
        </p:grpSp>
        <p:sp>
          <p:nvSpPr>
            <p:cNvPr id="41" name="Rectangle 115"/>
            <p:cNvSpPr/>
            <p:nvPr/>
          </p:nvSpPr>
          <p:spPr>
            <a:xfrm>
              <a:off x="3821809" y="4402859"/>
              <a:ext cx="235518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 </a:t>
              </a:r>
            </a:p>
            <a:p>
              <a:pPr algn="ctr"/>
              <a:r>
                <a:rPr lang="es-AR" sz="3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CUOTAS</a:t>
              </a:r>
              <a:endParaRPr lang="es-A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85949" y="2168043"/>
            <a:ext cx="2355182" cy="2530423"/>
            <a:chOff x="9656717" y="2888099"/>
            <a:chExt cx="2355182" cy="2530423"/>
          </a:xfrm>
        </p:grpSpPr>
        <p:sp>
          <p:nvSpPr>
            <p:cNvPr id="49" name="Rectangle 83"/>
            <p:cNvSpPr/>
            <p:nvPr/>
          </p:nvSpPr>
          <p:spPr>
            <a:xfrm>
              <a:off x="9802331" y="2888099"/>
              <a:ext cx="20639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rgbClr val="C5001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INDUMENTARIA</a:t>
              </a:r>
              <a:endParaRPr lang="es-AR" sz="1400" b="1" dirty="0">
                <a:solidFill>
                  <a:srgbClr val="C500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0" name="Group 84"/>
            <p:cNvGrpSpPr/>
            <p:nvPr/>
          </p:nvGrpSpPr>
          <p:grpSpPr>
            <a:xfrm>
              <a:off x="10387119" y="3372581"/>
              <a:ext cx="876627" cy="873764"/>
              <a:chOff x="4400350" y="2674454"/>
              <a:chExt cx="2487153" cy="2479030"/>
            </a:xfrm>
          </p:grpSpPr>
          <p:grpSp>
            <p:nvGrpSpPr>
              <p:cNvPr id="52" name="Group 85"/>
              <p:cNvGrpSpPr/>
              <p:nvPr/>
            </p:nvGrpSpPr>
            <p:grpSpPr>
              <a:xfrm>
                <a:off x="4400350" y="3181124"/>
                <a:ext cx="1488216" cy="1651144"/>
                <a:chOff x="-1095375" y="-5597525"/>
                <a:chExt cx="4640263" cy="5148262"/>
              </a:xfrm>
              <a:solidFill>
                <a:srgbClr val="404040"/>
              </a:solidFill>
            </p:grpSpPr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>
                  <a:off x="273050" y="-5597525"/>
                  <a:ext cx="1906588" cy="1363662"/>
                </a:xfrm>
                <a:custGeom>
                  <a:avLst/>
                  <a:gdLst>
                    <a:gd name="T0" fmla="*/ 143 w 1201"/>
                    <a:gd name="T1" fmla="*/ 539 h 859"/>
                    <a:gd name="T2" fmla="*/ 183 w 1201"/>
                    <a:gd name="T3" fmla="*/ 586 h 859"/>
                    <a:gd name="T4" fmla="*/ 215 w 1201"/>
                    <a:gd name="T5" fmla="*/ 644 h 859"/>
                    <a:gd name="T6" fmla="*/ 242 w 1201"/>
                    <a:gd name="T7" fmla="*/ 724 h 859"/>
                    <a:gd name="T8" fmla="*/ 255 w 1201"/>
                    <a:gd name="T9" fmla="*/ 832 h 859"/>
                    <a:gd name="T10" fmla="*/ 339 w 1201"/>
                    <a:gd name="T11" fmla="*/ 846 h 859"/>
                    <a:gd name="T12" fmla="*/ 475 w 1201"/>
                    <a:gd name="T13" fmla="*/ 857 h 859"/>
                    <a:gd name="T14" fmla="*/ 600 w 1201"/>
                    <a:gd name="T15" fmla="*/ 859 h 859"/>
                    <a:gd name="T16" fmla="*/ 775 w 1201"/>
                    <a:gd name="T17" fmla="*/ 854 h 859"/>
                    <a:gd name="T18" fmla="*/ 895 w 1201"/>
                    <a:gd name="T19" fmla="*/ 841 h 859"/>
                    <a:gd name="T20" fmla="*/ 947 w 1201"/>
                    <a:gd name="T21" fmla="*/ 792 h 859"/>
                    <a:gd name="T22" fmla="*/ 966 w 1201"/>
                    <a:gd name="T23" fmla="*/ 694 h 859"/>
                    <a:gd name="T24" fmla="*/ 996 w 1201"/>
                    <a:gd name="T25" fmla="*/ 622 h 859"/>
                    <a:gd name="T26" fmla="*/ 1027 w 1201"/>
                    <a:gd name="T27" fmla="*/ 572 h 859"/>
                    <a:gd name="T28" fmla="*/ 1061 w 1201"/>
                    <a:gd name="T29" fmla="*/ 534 h 859"/>
                    <a:gd name="T30" fmla="*/ 1046 w 1201"/>
                    <a:gd name="T31" fmla="*/ 494 h 859"/>
                    <a:gd name="T32" fmla="*/ 1036 w 1201"/>
                    <a:gd name="T33" fmla="*/ 435 h 859"/>
                    <a:gd name="T34" fmla="*/ 1039 w 1201"/>
                    <a:gd name="T35" fmla="*/ 380 h 859"/>
                    <a:gd name="T36" fmla="*/ 1052 w 1201"/>
                    <a:gd name="T37" fmla="*/ 330 h 859"/>
                    <a:gd name="T38" fmla="*/ 1091 w 1201"/>
                    <a:gd name="T39" fmla="*/ 257 h 859"/>
                    <a:gd name="T40" fmla="*/ 1146 w 1201"/>
                    <a:gd name="T41" fmla="*/ 190 h 859"/>
                    <a:gd name="T42" fmla="*/ 1201 w 1201"/>
                    <a:gd name="T43" fmla="*/ 145 h 859"/>
                    <a:gd name="T44" fmla="*/ 1186 w 1201"/>
                    <a:gd name="T45" fmla="*/ 120 h 859"/>
                    <a:gd name="T46" fmla="*/ 1147 w 1201"/>
                    <a:gd name="T47" fmla="*/ 80 h 859"/>
                    <a:gd name="T48" fmla="*/ 1074 w 1201"/>
                    <a:gd name="T49" fmla="*/ 38 h 859"/>
                    <a:gd name="T50" fmla="*/ 997 w 1201"/>
                    <a:gd name="T51" fmla="*/ 15 h 859"/>
                    <a:gd name="T52" fmla="*/ 905 w 1201"/>
                    <a:gd name="T53" fmla="*/ 0 h 859"/>
                    <a:gd name="T54" fmla="*/ 885 w 1201"/>
                    <a:gd name="T55" fmla="*/ 20 h 859"/>
                    <a:gd name="T56" fmla="*/ 849 w 1201"/>
                    <a:gd name="T57" fmla="*/ 87 h 859"/>
                    <a:gd name="T58" fmla="*/ 799 w 1201"/>
                    <a:gd name="T59" fmla="*/ 157 h 859"/>
                    <a:gd name="T60" fmla="*/ 737 w 1201"/>
                    <a:gd name="T61" fmla="*/ 219 h 859"/>
                    <a:gd name="T62" fmla="*/ 669 w 1201"/>
                    <a:gd name="T63" fmla="*/ 264 h 859"/>
                    <a:gd name="T64" fmla="*/ 612 w 1201"/>
                    <a:gd name="T65" fmla="*/ 280 h 859"/>
                    <a:gd name="T66" fmla="*/ 589 w 1201"/>
                    <a:gd name="T67" fmla="*/ 280 h 859"/>
                    <a:gd name="T68" fmla="*/ 530 w 1201"/>
                    <a:gd name="T69" fmla="*/ 264 h 859"/>
                    <a:gd name="T70" fmla="*/ 464 w 1201"/>
                    <a:gd name="T71" fmla="*/ 219 h 859"/>
                    <a:gd name="T72" fmla="*/ 402 w 1201"/>
                    <a:gd name="T73" fmla="*/ 157 h 859"/>
                    <a:gd name="T74" fmla="*/ 350 w 1201"/>
                    <a:gd name="T75" fmla="*/ 87 h 859"/>
                    <a:gd name="T76" fmla="*/ 314 w 1201"/>
                    <a:gd name="T77" fmla="*/ 20 h 859"/>
                    <a:gd name="T78" fmla="*/ 295 w 1201"/>
                    <a:gd name="T79" fmla="*/ 0 h 859"/>
                    <a:gd name="T80" fmla="*/ 202 w 1201"/>
                    <a:gd name="T81" fmla="*/ 15 h 859"/>
                    <a:gd name="T82" fmla="*/ 125 w 1201"/>
                    <a:gd name="T83" fmla="*/ 38 h 859"/>
                    <a:gd name="T84" fmla="*/ 52 w 1201"/>
                    <a:gd name="T85" fmla="*/ 80 h 859"/>
                    <a:gd name="T86" fmla="*/ 13 w 1201"/>
                    <a:gd name="T87" fmla="*/ 120 h 859"/>
                    <a:gd name="T88" fmla="*/ 0 w 1201"/>
                    <a:gd name="T89" fmla="*/ 145 h 859"/>
                    <a:gd name="T90" fmla="*/ 53 w 1201"/>
                    <a:gd name="T91" fmla="*/ 190 h 859"/>
                    <a:gd name="T92" fmla="*/ 108 w 1201"/>
                    <a:gd name="T93" fmla="*/ 257 h 859"/>
                    <a:gd name="T94" fmla="*/ 147 w 1201"/>
                    <a:gd name="T95" fmla="*/ 330 h 859"/>
                    <a:gd name="T96" fmla="*/ 162 w 1201"/>
                    <a:gd name="T97" fmla="*/ 380 h 859"/>
                    <a:gd name="T98" fmla="*/ 165 w 1201"/>
                    <a:gd name="T99" fmla="*/ 435 h 859"/>
                    <a:gd name="T100" fmla="*/ 153 w 1201"/>
                    <a:gd name="T101" fmla="*/ 494 h 859"/>
                    <a:gd name="T102" fmla="*/ 138 w 1201"/>
                    <a:gd name="T103" fmla="*/ 534 h 8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01" h="859">
                      <a:moveTo>
                        <a:pt x="138" y="534"/>
                      </a:moveTo>
                      <a:lnTo>
                        <a:pt x="138" y="534"/>
                      </a:lnTo>
                      <a:lnTo>
                        <a:pt x="143" y="539"/>
                      </a:lnTo>
                      <a:lnTo>
                        <a:pt x="155" y="551"/>
                      </a:lnTo>
                      <a:lnTo>
                        <a:pt x="173" y="572"/>
                      </a:lnTo>
                      <a:lnTo>
                        <a:pt x="183" y="586"/>
                      </a:lnTo>
                      <a:lnTo>
                        <a:pt x="193" y="602"/>
                      </a:lnTo>
                      <a:lnTo>
                        <a:pt x="203" y="622"/>
                      </a:lnTo>
                      <a:lnTo>
                        <a:pt x="215" y="644"/>
                      </a:lnTo>
                      <a:lnTo>
                        <a:pt x="225" y="667"/>
                      </a:lnTo>
                      <a:lnTo>
                        <a:pt x="233" y="694"/>
                      </a:lnTo>
                      <a:lnTo>
                        <a:pt x="242" y="724"/>
                      </a:lnTo>
                      <a:lnTo>
                        <a:pt x="249" y="757"/>
                      </a:lnTo>
                      <a:lnTo>
                        <a:pt x="254" y="792"/>
                      </a:lnTo>
                      <a:lnTo>
                        <a:pt x="255" y="832"/>
                      </a:lnTo>
                      <a:lnTo>
                        <a:pt x="255" y="832"/>
                      </a:lnTo>
                      <a:lnTo>
                        <a:pt x="305" y="841"/>
                      </a:lnTo>
                      <a:lnTo>
                        <a:pt x="339" y="846"/>
                      </a:lnTo>
                      <a:lnTo>
                        <a:pt x="377" y="849"/>
                      </a:lnTo>
                      <a:lnTo>
                        <a:pt x="424" y="854"/>
                      </a:lnTo>
                      <a:lnTo>
                        <a:pt x="475" y="857"/>
                      </a:lnTo>
                      <a:lnTo>
                        <a:pt x="534" y="859"/>
                      </a:lnTo>
                      <a:lnTo>
                        <a:pt x="600" y="859"/>
                      </a:lnTo>
                      <a:lnTo>
                        <a:pt x="600" y="859"/>
                      </a:lnTo>
                      <a:lnTo>
                        <a:pt x="665" y="859"/>
                      </a:lnTo>
                      <a:lnTo>
                        <a:pt x="724" y="857"/>
                      </a:lnTo>
                      <a:lnTo>
                        <a:pt x="775" y="854"/>
                      </a:lnTo>
                      <a:lnTo>
                        <a:pt x="822" y="849"/>
                      </a:lnTo>
                      <a:lnTo>
                        <a:pt x="862" y="846"/>
                      </a:lnTo>
                      <a:lnTo>
                        <a:pt x="895" y="841"/>
                      </a:lnTo>
                      <a:lnTo>
                        <a:pt x="944" y="832"/>
                      </a:lnTo>
                      <a:lnTo>
                        <a:pt x="944" y="832"/>
                      </a:lnTo>
                      <a:lnTo>
                        <a:pt x="947" y="792"/>
                      </a:lnTo>
                      <a:lnTo>
                        <a:pt x="952" y="757"/>
                      </a:lnTo>
                      <a:lnTo>
                        <a:pt x="957" y="724"/>
                      </a:lnTo>
                      <a:lnTo>
                        <a:pt x="966" y="694"/>
                      </a:lnTo>
                      <a:lnTo>
                        <a:pt x="976" y="667"/>
                      </a:lnTo>
                      <a:lnTo>
                        <a:pt x="986" y="644"/>
                      </a:lnTo>
                      <a:lnTo>
                        <a:pt x="996" y="622"/>
                      </a:lnTo>
                      <a:lnTo>
                        <a:pt x="1006" y="602"/>
                      </a:lnTo>
                      <a:lnTo>
                        <a:pt x="1016" y="586"/>
                      </a:lnTo>
                      <a:lnTo>
                        <a:pt x="1027" y="572"/>
                      </a:lnTo>
                      <a:lnTo>
                        <a:pt x="1044" y="551"/>
                      </a:lnTo>
                      <a:lnTo>
                        <a:pt x="1057" y="539"/>
                      </a:lnTo>
                      <a:lnTo>
                        <a:pt x="1061" y="534"/>
                      </a:lnTo>
                      <a:lnTo>
                        <a:pt x="1061" y="534"/>
                      </a:lnTo>
                      <a:lnTo>
                        <a:pt x="1052" y="514"/>
                      </a:lnTo>
                      <a:lnTo>
                        <a:pt x="1046" y="494"/>
                      </a:lnTo>
                      <a:lnTo>
                        <a:pt x="1041" y="474"/>
                      </a:lnTo>
                      <a:lnTo>
                        <a:pt x="1037" y="455"/>
                      </a:lnTo>
                      <a:lnTo>
                        <a:pt x="1036" y="435"/>
                      </a:lnTo>
                      <a:lnTo>
                        <a:pt x="1034" y="417"/>
                      </a:lnTo>
                      <a:lnTo>
                        <a:pt x="1036" y="399"/>
                      </a:lnTo>
                      <a:lnTo>
                        <a:pt x="1039" y="380"/>
                      </a:lnTo>
                      <a:lnTo>
                        <a:pt x="1042" y="364"/>
                      </a:lnTo>
                      <a:lnTo>
                        <a:pt x="1046" y="347"/>
                      </a:lnTo>
                      <a:lnTo>
                        <a:pt x="1052" y="330"/>
                      </a:lnTo>
                      <a:lnTo>
                        <a:pt x="1059" y="315"/>
                      </a:lnTo>
                      <a:lnTo>
                        <a:pt x="1074" y="285"/>
                      </a:lnTo>
                      <a:lnTo>
                        <a:pt x="1091" y="257"/>
                      </a:lnTo>
                      <a:lnTo>
                        <a:pt x="1109" y="232"/>
                      </a:lnTo>
                      <a:lnTo>
                        <a:pt x="1127" y="210"/>
                      </a:lnTo>
                      <a:lnTo>
                        <a:pt x="1146" y="190"/>
                      </a:lnTo>
                      <a:lnTo>
                        <a:pt x="1164" y="175"/>
                      </a:lnTo>
                      <a:lnTo>
                        <a:pt x="1189" y="152"/>
                      </a:lnTo>
                      <a:lnTo>
                        <a:pt x="1201" y="145"/>
                      </a:lnTo>
                      <a:lnTo>
                        <a:pt x="1201" y="145"/>
                      </a:lnTo>
                      <a:lnTo>
                        <a:pt x="1194" y="132"/>
                      </a:lnTo>
                      <a:lnTo>
                        <a:pt x="1186" y="120"/>
                      </a:lnTo>
                      <a:lnTo>
                        <a:pt x="1177" y="110"/>
                      </a:lnTo>
                      <a:lnTo>
                        <a:pt x="1167" y="98"/>
                      </a:lnTo>
                      <a:lnTo>
                        <a:pt x="1147" y="80"/>
                      </a:lnTo>
                      <a:lnTo>
                        <a:pt x="1124" y="63"/>
                      </a:lnTo>
                      <a:lnTo>
                        <a:pt x="1101" y="50"/>
                      </a:lnTo>
                      <a:lnTo>
                        <a:pt x="1074" y="38"/>
                      </a:lnTo>
                      <a:lnTo>
                        <a:pt x="1049" y="28"/>
                      </a:lnTo>
                      <a:lnTo>
                        <a:pt x="1022" y="20"/>
                      </a:lnTo>
                      <a:lnTo>
                        <a:pt x="997" y="15"/>
                      </a:lnTo>
                      <a:lnTo>
                        <a:pt x="974" y="10"/>
                      </a:lnTo>
                      <a:lnTo>
                        <a:pt x="934" y="3"/>
                      </a:lnTo>
                      <a:lnTo>
                        <a:pt x="905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885" y="20"/>
                      </a:lnTo>
                      <a:lnTo>
                        <a:pt x="875" y="42"/>
                      </a:lnTo>
                      <a:lnTo>
                        <a:pt x="864" y="63"/>
                      </a:lnTo>
                      <a:lnTo>
                        <a:pt x="849" y="87"/>
                      </a:lnTo>
                      <a:lnTo>
                        <a:pt x="834" y="110"/>
                      </a:lnTo>
                      <a:lnTo>
                        <a:pt x="817" y="133"/>
                      </a:lnTo>
                      <a:lnTo>
                        <a:pt x="799" y="157"/>
                      </a:lnTo>
                      <a:lnTo>
                        <a:pt x="779" y="178"/>
                      </a:lnTo>
                      <a:lnTo>
                        <a:pt x="757" y="200"/>
                      </a:lnTo>
                      <a:lnTo>
                        <a:pt x="737" y="219"/>
                      </a:lnTo>
                      <a:lnTo>
                        <a:pt x="714" y="237"/>
                      </a:lnTo>
                      <a:lnTo>
                        <a:pt x="692" y="252"/>
                      </a:lnTo>
                      <a:lnTo>
                        <a:pt x="669" y="264"/>
                      </a:lnTo>
                      <a:lnTo>
                        <a:pt x="645" y="272"/>
                      </a:lnTo>
                      <a:lnTo>
                        <a:pt x="622" y="279"/>
                      </a:lnTo>
                      <a:lnTo>
                        <a:pt x="612" y="280"/>
                      </a:lnTo>
                      <a:lnTo>
                        <a:pt x="600" y="280"/>
                      </a:lnTo>
                      <a:lnTo>
                        <a:pt x="600" y="280"/>
                      </a:lnTo>
                      <a:lnTo>
                        <a:pt x="589" y="280"/>
                      </a:lnTo>
                      <a:lnTo>
                        <a:pt x="577" y="279"/>
                      </a:lnTo>
                      <a:lnTo>
                        <a:pt x="554" y="272"/>
                      </a:lnTo>
                      <a:lnTo>
                        <a:pt x="530" y="264"/>
                      </a:lnTo>
                      <a:lnTo>
                        <a:pt x="507" y="252"/>
                      </a:lnTo>
                      <a:lnTo>
                        <a:pt x="485" y="237"/>
                      </a:lnTo>
                      <a:lnTo>
                        <a:pt x="464" y="219"/>
                      </a:lnTo>
                      <a:lnTo>
                        <a:pt x="442" y="200"/>
                      </a:lnTo>
                      <a:lnTo>
                        <a:pt x="420" y="178"/>
                      </a:lnTo>
                      <a:lnTo>
                        <a:pt x="402" y="157"/>
                      </a:lnTo>
                      <a:lnTo>
                        <a:pt x="384" y="133"/>
                      </a:lnTo>
                      <a:lnTo>
                        <a:pt x="365" y="110"/>
                      </a:lnTo>
                      <a:lnTo>
                        <a:pt x="350" y="87"/>
                      </a:lnTo>
                      <a:lnTo>
                        <a:pt x="335" y="63"/>
                      </a:lnTo>
                      <a:lnTo>
                        <a:pt x="324" y="42"/>
                      </a:lnTo>
                      <a:lnTo>
                        <a:pt x="314" y="20"/>
                      </a:lnTo>
                      <a:lnTo>
                        <a:pt x="305" y="0"/>
                      </a:lnTo>
                      <a:lnTo>
                        <a:pt x="305" y="0"/>
                      </a:lnTo>
                      <a:lnTo>
                        <a:pt x="295" y="0"/>
                      </a:lnTo>
                      <a:lnTo>
                        <a:pt x="267" y="3"/>
                      </a:lnTo>
                      <a:lnTo>
                        <a:pt x="225" y="10"/>
                      </a:lnTo>
                      <a:lnTo>
                        <a:pt x="202" y="15"/>
                      </a:lnTo>
                      <a:lnTo>
                        <a:pt x="177" y="20"/>
                      </a:lnTo>
                      <a:lnTo>
                        <a:pt x="152" y="28"/>
                      </a:lnTo>
                      <a:lnTo>
                        <a:pt x="125" y="38"/>
                      </a:lnTo>
                      <a:lnTo>
                        <a:pt x="100" y="50"/>
                      </a:lnTo>
                      <a:lnTo>
                        <a:pt x="75" y="63"/>
                      </a:lnTo>
                      <a:lnTo>
                        <a:pt x="52" y="80"/>
                      </a:lnTo>
                      <a:lnTo>
                        <a:pt x="32" y="98"/>
                      </a:lnTo>
                      <a:lnTo>
                        <a:pt x="22" y="110"/>
                      </a:lnTo>
                      <a:lnTo>
                        <a:pt x="13" y="120"/>
                      </a:lnTo>
                      <a:lnTo>
                        <a:pt x="7" y="132"/>
                      </a:lnTo>
                      <a:lnTo>
                        <a:pt x="0" y="145"/>
                      </a:lnTo>
                      <a:lnTo>
                        <a:pt x="0" y="145"/>
                      </a:lnTo>
                      <a:lnTo>
                        <a:pt x="10" y="152"/>
                      </a:lnTo>
                      <a:lnTo>
                        <a:pt x="37" y="175"/>
                      </a:lnTo>
                      <a:lnTo>
                        <a:pt x="53" y="190"/>
                      </a:lnTo>
                      <a:lnTo>
                        <a:pt x="72" y="210"/>
                      </a:lnTo>
                      <a:lnTo>
                        <a:pt x="90" y="232"/>
                      </a:lnTo>
                      <a:lnTo>
                        <a:pt x="108" y="257"/>
                      </a:lnTo>
                      <a:lnTo>
                        <a:pt x="127" y="285"/>
                      </a:lnTo>
                      <a:lnTo>
                        <a:pt x="142" y="315"/>
                      </a:lnTo>
                      <a:lnTo>
                        <a:pt x="147" y="330"/>
                      </a:lnTo>
                      <a:lnTo>
                        <a:pt x="153" y="347"/>
                      </a:lnTo>
                      <a:lnTo>
                        <a:pt x="158" y="364"/>
                      </a:lnTo>
                      <a:lnTo>
                        <a:pt x="162" y="380"/>
                      </a:lnTo>
                      <a:lnTo>
                        <a:pt x="163" y="399"/>
                      </a:lnTo>
                      <a:lnTo>
                        <a:pt x="165" y="417"/>
                      </a:lnTo>
                      <a:lnTo>
                        <a:pt x="165" y="435"/>
                      </a:lnTo>
                      <a:lnTo>
                        <a:pt x="163" y="455"/>
                      </a:lnTo>
                      <a:lnTo>
                        <a:pt x="160" y="474"/>
                      </a:lnTo>
                      <a:lnTo>
                        <a:pt x="153" y="494"/>
                      </a:lnTo>
                      <a:lnTo>
                        <a:pt x="147" y="514"/>
                      </a:lnTo>
                      <a:lnTo>
                        <a:pt x="138" y="534"/>
                      </a:lnTo>
                      <a:lnTo>
                        <a:pt x="138" y="534"/>
                      </a:lnTo>
                      <a:close/>
                    </a:path>
                  </a:pathLst>
                </a:custGeom>
                <a:solidFill>
                  <a:srgbClr val="FE43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56" name="Freeform 6"/>
                <p:cNvSpPr>
                  <a:spLocks/>
                </p:cNvSpPr>
                <p:nvPr/>
              </p:nvSpPr>
              <p:spPr bwMode="auto">
                <a:xfrm>
                  <a:off x="681038" y="-4159250"/>
                  <a:ext cx="1090613" cy="274637"/>
                </a:xfrm>
                <a:custGeom>
                  <a:avLst/>
                  <a:gdLst>
                    <a:gd name="T0" fmla="*/ 0 w 687"/>
                    <a:gd name="T1" fmla="*/ 0 h 173"/>
                    <a:gd name="T2" fmla="*/ 0 w 687"/>
                    <a:gd name="T3" fmla="*/ 145 h 173"/>
                    <a:gd name="T4" fmla="*/ 0 w 687"/>
                    <a:gd name="T5" fmla="*/ 145 h 173"/>
                    <a:gd name="T6" fmla="*/ 48 w 687"/>
                    <a:gd name="T7" fmla="*/ 155 h 173"/>
                    <a:gd name="T8" fmla="*/ 82 w 687"/>
                    <a:gd name="T9" fmla="*/ 160 h 173"/>
                    <a:gd name="T10" fmla="*/ 122 w 687"/>
                    <a:gd name="T11" fmla="*/ 163 h 173"/>
                    <a:gd name="T12" fmla="*/ 167 w 687"/>
                    <a:gd name="T13" fmla="*/ 168 h 173"/>
                    <a:gd name="T14" fmla="*/ 218 w 687"/>
                    <a:gd name="T15" fmla="*/ 170 h 173"/>
                    <a:gd name="T16" fmla="*/ 277 w 687"/>
                    <a:gd name="T17" fmla="*/ 173 h 173"/>
                    <a:gd name="T18" fmla="*/ 343 w 687"/>
                    <a:gd name="T19" fmla="*/ 173 h 173"/>
                    <a:gd name="T20" fmla="*/ 343 w 687"/>
                    <a:gd name="T21" fmla="*/ 173 h 173"/>
                    <a:gd name="T22" fmla="*/ 408 w 687"/>
                    <a:gd name="T23" fmla="*/ 173 h 173"/>
                    <a:gd name="T24" fmla="*/ 467 w 687"/>
                    <a:gd name="T25" fmla="*/ 170 h 173"/>
                    <a:gd name="T26" fmla="*/ 518 w 687"/>
                    <a:gd name="T27" fmla="*/ 168 h 173"/>
                    <a:gd name="T28" fmla="*/ 563 w 687"/>
                    <a:gd name="T29" fmla="*/ 163 h 173"/>
                    <a:gd name="T30" fmla="*/ 603 w 687"/>
                    <a:gd name="T31" fmla="*/ 160 h 173"/>
                    <a:gd name="T32" fmla="*/ 637 w 687"/>
                    <a:gd name="T33" fmla="*/ 155 h 173"/>
                    <a:gd name="T34" fmla="*/ 687 w 687"/>
                    <a:gd name="T35" fmla="*/ 145 h 173"/>
                    <a:gd name="T36" fmla="*/ 687 w 687"/>
                    <a:gd name="T37" fmla="*/ 0 h 173"/>
                    <a:gd name="T38" fmla="*/ 687 w 687"/>
                    <a:gd name="T39" fmla="*/ 0 h 173"/>
                    <a:gd name="T40" fmla="*/ 632 w 687"/>
                    <a:gd name="T41" fmla="*/ 8 h 173"/>
                    <a:gd name="T42" fmla="*/ 557 w 687"/>
                    <a:gd name="T43" fmla="*/ 17 h 173"/>
                    <a:gd name="T44" fmla="*/ 512 w 687"/>
                    <a:gd name="T45" fmla="*/ 20 h 173"/>
                    <a:gd name="T46" fmla="*/ 462 w 687"/>
                    <a:gd name="T47" fmla="*/ 23 h 173"/>
                    <a:gd name="T48" fmla="*/ 405 w 687"/>
                    <a:gd name="T49" fmla="*/ 25 h 173"/>
                    <a:gd name="T50" fmla="*/ 343 w 687"/>
                    <a:gd name="T51" fmla="*/ 27 h 173"/>
                    <a:gd name="T52" fmla="*/ 343 w 687"/>
                    <a:gd name="T53" fmla="*/ 27 h 173"/>
                    <a:gd name="T54" fmla="*/ 280 w 687"/>
                    <a:gd name="T55" fmla="*/ 25 h 173"/>
                    <a:gd name="T56" fmla="*/ 225 w 687"/>
                    <a:gd name="T57" fmla="*/ 23 h 173"/>
                    <a:gd name="T58" fmla="*/ 173 w 687"/>
                    <a:gd name="T59" fmla="*/ 20 h 173"/>
                    <a:gd name="T60" fmla="*/ 128 w 687"/>
                    <a:gd name="T61" fmla="*/ 17 h 173"/>
                    <a:gd name="T62" fmla="*/ 53 w 687"/>
                    <a:gd name="T63" fmla="*/ 8 h 173"/>
                    <a:gd name="T64" fmla="*/ 0 w 687"/>
                    <a:gd name="T65" fmla="*/ 0 h 173"/>
                    <a:gd name="T66" fmla="*/ 0 w 687"/>
                    <a:gd name="T67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87" h="173">
                      <a:moveTo>
                        <a:pt x="0" y="0"/>
                      </a:moveTo>
                      <a:lnTo>
                        <a:pt x="0" y="145"/>
                      </a:lnTo>
                      <a:lnTo>
                        <a:pt x="0" y="145"/>
                      </a:lnTo>
                      <a:lnTo>
                        <a:pt x="48" y="155"/>
                      </a:lnTo>
                      <a:lnTo>
                        <a:pt x="82" y="160"/>
                      </a:lnTo>
                      <a:lnTo>
                        <a:pt x="122" y="163"/>
                      </a:lnTo>
                      <a:lnTo>
                        <a:pt x="167" y="168"/>
                      </a:lnTo>
                      <a:lnTo>
                        <a:pt x="218" y="170"/>
                      </a:lnTo>
                      <a:lnTo>
                        <a:pt x="277" y="173"/>
                      </a:lnTo>
                      <a:lnTo>
                        <a:pt x="343" y="173"/>
                      </a:lnTo>
                      <a:lnTo>
                        <a:pt x="343" y="173"/>
                      </a:lnTo>
                      <a:lnTo>
                        <a:pt x="408" y="173"/>
                      </a:lnTo>
                      <a:lnTo>
                        <a:pt x="467" y="170"/>
                      </a:lnTo>
                      <a:lnTo>
                        <a:pt x="518" y="168"/>
                      </a:lnTo>
                      <a:lnTo>
                        <a:pt x="563" y="163"/>
                      </a:lnTo>
                      <a:lnTo>
                        <a:pt x="603" y="160"/>
                      </a:lnTo>
                      <a:lnTo>
                        <a:pt x="637" y="155"/>
                      </a:lnTo>
                      <a:lnTo>
                        <a:pt x="687" y="145"/>
                      </a:lnTo>
                      <a:lnTo>
                        <a:pt x="687" y="0"/>
                      </a:lnTo>
                      <a:lnTo>
                        <a:pt x="687" y="0"/>
                      </a:lnTo>
                      <a:lnTo>
                        <a:pt x="632" y="8"/>
                      </a:lnTo>
                      <a:lnTo>
                        <a:pt x="557" y="17"/>
                      </a:lnTo>
                      <a:lnTo>
                        <a:pt x="512" y="20"/>
                      </a:lnTo>
                      <a:lnTo>
                        <a:pt x="462" y="23"/>
                      </a:lnTo>
                      <a:lnTo>
                        <a:pt x="405" y="25"/>
                      </a:lnTo>
                      <a:lnTo>
                        <a:pt x="343" y="27"/>
                      </a:lnTo>
                      <a:lnTo>
                        <a:pt x="343" y="27"/>
                      </a:lnTo>
                      <a:lnTo>
                        <a:pt x="280" y="25"/>
                      </a:lnTo>
                      <a:lnTo>
                        <a:pt x="225" y="23"/>
                      </a:lnTo>
                      <a:lnTo>
                        <a:pt x="173" y="20"/>
                      </a:lnTo>
                      <a:lnTo>
                        <a:pt x="128" y="17"/>
                      </a:lnTo>
                      <a:lnTo>
                        <a:pt x="53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57" name="Freeform 7"/>
                <p:cNvSpPr>
                  <a:spLocks/>
                </p:cNvSpPr>
                <p:nvPr/>
              </p:nvSpPr>
              <p:spPr bwMode="auto">
                <a:xfrm>
                  <a:off x="-1095375" y="-3814763"/>
                  <a:ext cx="4640263" cy="3365500"/>
                </a:xfrm>
                <a:custGeom>
                  <a:avLst/>
                  <a:gdLst>
                    <a:gd name="T0" fmla="*/ 1903 w 2923"/>
                    <a:gd name="T1" fmla="*/ 1461 h 2120"/>
                    <a:gd name="T2" fmla="*/ 1893 w 2923"/>
                    <a:gd name="T3" fmla="*/ 1411 h 2120"/>
                    <a:gd name="T4" fmla="*/ 1916 w 2923"/>
                    <a:gd name="T5" fmla="*/ 1388 h 2120"/>
                    <a:gd name="T6" fmla="*/ 1944 w 2923"/>
                    <a:gd name="T7" fmla="*/ 1389 h 2120"/>
                    <a:gd name="T8" fmla="*/ 1961 w 2923"/>
                    <a:gd name="T9" fmla="*/ 1411 h 2120"/>
                    <a:gd name="T10" fmla="*/ 2138 w 2923"/>
                    <a:gd name="T11" fmla="*/ 1871 h 2120"/>
                    <a:gd name="T12" fmla="*/ 2318 w 2923"/>
                    <a:gd name="T13" fmla="*/ 1955 h 2120"/>
                    <a:gd name="T14" fmla="*/ 2524 w 2923"/>
                    <a:gd name="T15" fmla="*/ 1871 h 2120"/>
                    <a:gd name="T16" fmla="*/ 2746 w 2923"/>
                    <a:gd name="T17" fmla="*/ 1730 h 2120"/>
                    <a:gd name="T18" fmla="*/ 2503 w 2923"/>
                    <a:gd name="T19" fmla="*/ 1423 h 2120"/>
                    <a:gd name="T20" fmla="*/ 2178 w 2923"/>
                    <a:gd name="T21" fmla="*/ 947 h 2120"/>
                    <a:gd name="T22" fmla="*/ 2124 w 2923"/>
                    <a:gd name="T23" fmla="*/ 847 h 2120"/>
                    <a:gd name="T24" fmla="*/ 2143 w 2923"/>
                    <a:gd name="T25" fmla="*/ 819 h 2120"/>
                    <a:gd name="T26" fmla="*/ 2169 w 2923"/>
                    <a:gd name="T27" fmla="*/ 815 h 2120"/>
                    <a:gd name="T28" fmla="*/ 2191 w 2923"/>
                    <a:gd name="T29" fmla="*/ 832 h 2120"/>
                    <a:gd name="T30" fmla="*/ 2511 w 2923"/>
                    <a:gd name="T31" fmla="*/ 1314 h 2120"/>
                    <a:gd name="T32" fmla="*/ 2923 w 2923"/>
                    <a:gd name="T33" fmla="*/ 1408 h 2120"/>
                    <a:gd name="T34" fmla="*/ 2750 w 2923"/>
                    <a:gd name="T35" fmla="*/ 1234 h 2120"/>
                    <a:gd name="T36" fmla="*/ 2484 w 2923"/>
                    <a:gd name="T37" fmla="*/ 931 h 2120"/>
                    <a:gd name="T38" fmla="*/ 2173 w 2923"/>
                    <a:gd name="T39" fmla="*/ 525 h 2120"/>
                    <a:gd name="T40" fmla="*/ 1868 w 2923"/>
                    <a:gd name="T41" fmla="*/ 76 h 2120"/>
                    <a:gd name="T42" fmla="*/ 1734 w 2923"/>
                    <a:gd name="T43" fmla="*/ 13 h 2120"/>
                    <a:gd name="T44" fmla="*/ 1462 w 2923"/>
                    <a:gd name="T45" fmla="*/ 28 h 2120"/>
                    <a:gd name="T46" fmla="*/ 1231 w 2923"/>
                    <a:gd name="T47" fmla="*/ 18 h 2120"/>
                    <a:gd name="T48" fmla="*/ 1082 w 2923"/>
                    <a:gd name="T49" fmla="*/ 31 h 2120"/>
                    <a:gd name="T50" fmla="*/ 839 w 2923"/>
                    <a:gd name="T51" fmla="*/ 403 h 2120"/>
                    <a:gd name="T52" fmla="*/ 504 w 2923"/>
                    <a:gd name="T53" fmla="*/ 849 h 2120"/>
                    <a:gd name="T54" fmla="*/ 218 w 2923"/>
                    <a:gd name="T55" fmla="*/ 1187 h 2120"/>
                    <a:gd name="T56" fmla="*/ 0 w 2923"/>
                    <a:gd name="T57" fmla="*/ 1408 h 2120"/>
                    <a:gd name="T58" fmla="*/ 363 w 2923"/>
                    <a:gd name="T59" fmla="*/ 1381 h 2120"/>
                    <a:gd name="T60" fmla="*/ 690 w 2923"/>
                    <a:gd name="T61" fmla="*/ 899 h 2120"/>
                    <a:gd name="T62" fmla="*/ 749 w 2923"/>
                    <a:gd name="T63" fmla="*/ 817 h 2120"/>
                    <a:gd name="T64" fmla="*/ 782 w 2923"/>
                    <a:gd name="T65" fmla="*/ 819 h 2120"/>
                    <a:gd name="T66" fmla="*/ 799 w 2923"/>
                    <a:gd name="T67" fmla="*/ 840 h 2120"/>
                    <a:gd name="T68" fmla="*/ 795 w 2923"/>
                    <a:gd name="T69" fmla="*/ 867 h 2120"/>
                    <a:gd name="T70" fmla="*/ 475 w 2923"/>
                    <a:gd name="T71" fmla="*/ 1349 h 2120"/>
                    <a:gd name="T72" fmla="*/ 178 w 2923"/>
                    <a:gd name="T73" fmla="*/ 1730 h 2120"/>
                    <a:gd name="T74" fmla="*/ 362 w 2923"/>
                    <a:gd name="T75" fmla="*/ 1851 h 2120"/>
                    <a:gd name="T76" fmla="*/ 562 w 2923"/>
                    <a:gd name="T77" fmla="*/ 1942 h 2120"/>
                    <a:gd name="T78" fmla="*/ 739 w 2923"/>
                    <a:gd name="T79" fmla="*/ 1977 h 2120"/>
                    <a:gd name="T80" fmla="*/ 945 w 2923"/>
                    <a:gd name="T81" fmla="*/ 1459 h 2120"/>
                    <a:gd name="T82" fmla="*/ 974 w 2923"/>
                    <a:gd name="T83" fmla="*/ 1393 h 2120"/>
                    <a:gd name="T84" fmla="*/ 1007 w 2923"/>
                    <a:gd name="T85" fmla="*/ 1388 h 2120"/>
                    <a:gd name="T86" fmla="*/ 1029 w 2923"/>
                    <a:gd name="T87" fmla="*/ 1404 h 2120"/>
                    <a:gd name="T88" fmla="*/ 1030 w 2923"/>
                    <a:gd name="T89" fmla="*/ 1433 h 2120"/>
                    <a:gd name="T90" fmla="*/ 900 w 2923"/>
                    <a:gd name="T91" fmla="*/ 1783 h 2120"/>
                    <a:gd name="T92" fmla="*/ 825 w 2923"/>
                    <a:gd name="T93" fmla="*/ 2037 h 2120"/>
                    <a:gd name="T94" fmla="*/ 1037 w 2923"/>
                    <a:gd name="T95" fmla="*/ 2090 h 2120"/>
                    <a:gd name="T96" fmla="*/ 1316 w 2923"/>
                    <a:gd name="T97" fmla="*/ 2117 h 2120"/>
                    <a:gd name="T98" fmla="*/ 1609 w 2923"/>
                    <a:gd name="T99" fmla="*/ 2117 h 2120"/>
                    <a:gd name="T100" fmla="*/ 1886 w 2923"/>
                    <a:gd name="T101" fmla="*/ 2090 h 2120"/>
                    <a:gd name="T102" fmla="*/ 2098 w 2923"/>
                    <a:gd name="T103" fmla="*/ 2037 h 2120"/>
                    <a:gd name="T104" fmla="*/ 2023 w 2923"/>
                    <a:gd name="T105" fmla="*/ 1783 h 2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23" h="2120">
                      <a:moveTo>
                        <a:pt x="2023" y="1783"/>
                      </a:moveTo>
                      <a:lnTo>
                        <a:pt x="2023" y="1783"/>
                      </a:lnTo>
                      <a:lnTo>
                        <a:pt x="1969" y="1646"/>
                      </a:lnTo>
                      <a:lnTo>
                        <a:pt x="1928" y="1534"/>
                      </a:lnTo>
                      <a:lnTo>
                        <a:pt x="1903" y="1461"/>
                      </a:lnTo>
                      <a:lnTo>
                        <a:pt x="1893" y="1433"/>
                      </a:lnTo>
                      <a:lnTo>
                        <a:pt x="1893" y="1433"/>
                      </a:lnTo>
                      <a:lnTo>
                        <a:pt x="1891" y="1426"/>
                      </a:lnTo>
                      <a:lnTo>
                        <a:pt x="1891" y="1418"/>
                      </a:lnTo>
                      <a:lnTo>
                        <a:pt x="1893" y="1411"/>
                      </a:lnTo>
                      <a:lnTo>
                        <a:pt x="1894" y="1404"/>
                      </a:lnTo>
                      <a:lnTo>
                        <a:pt x="1899" y="1399"/>
                      </a:lnTo>
                      <a:lnTo>
                        <a:pt x="1904" y="1394"/>
                      </a:lnTo>
                      <a:lnTo>
                        <a:pt x="1909" y="1389"/>
                      </a:lnTo>
                      <a:lnTo>
                        <a:pt x="1916" y="1388"/>
                      </a:lnTo>
                      <a:lnTo>
                        <a:pt x="1916" y="1388"/>
                      </a:lnTo>
                      <a:lnTo>
                        <a:pt x="1923" y="1386"/>
                      </a:lnTo>
                      <a:lnTo>
                        <a:pt x="1931" y="1386"/>
                      </a:lnTo>
                      <a:lnTo>
                        <a:pt x="1938" y="1386"/>
                      </a:lnTo>
                      <a:lnTo>
                        <a:pt x="1944" y="1389"/>
                      </a:lnTo>
                      <a:lnTo>
                        <a:pt x="1949" y="1393"/>
                      </a:lnTo>
                      <a:lnTo>
                        <a:pt x="1954" y="1398"/>
                      </a:lnTo>
                      <a:lnTo>
                        <a:pt x="1959" y="1404"/>
                      </a:lnTo>
                      <a:lnTo>
                        <a:pt x="1961" y="1411"/>
                      </a:lnTo>
                      <a:lnTo>
                        <a:pt x="1961" y="1411"/>
                      </a:lnTo>
                      <a:lnTo>
                        <a:pt x="1978" y="1459"/>
                      </a:lnTo>
                      <a:lnTo>
                        <a:pt x="2024" y="1588"/>
                      </a:lnTo>
                      <a:lnTo>
                        <a:pt x="2056" y="1673"/>
                      </a:lnTo>
                      <a:lnTo>
                        <a:pt x="2094" y="1768"/>
                      </a:lnTo>
                      <a:lnTo>
                        <a:pt x="2138" y="1871"/>
                      </a:lnTo>
                      <a:lnTo>
                        <a:pt x="2184" y="1977"/>
                      </a:lnTo>
                      <a:lnTo>
                        <a:pt x="2184" y="1977"/>
                      </a:lnTo>
                      <a:lnTo>
                        <a:pt x="2229" y="1973"/>
                      </a:lnTo>
                      <a:lnTo>
                        <a:pt x="2274" y="1965"/>
                      </a:lnTo>
                      <a:lnTo>
                        <a:pt x="2318" y="1955"/>
                      </a:lnTo>
                      <a:lnTo>
                        <a:pt x="2361" y="1942"/>
                      </a:lnTo>
                      <a:lnTo>
                        <a:pt x="2404" y="1926"/>
                      </a:lnTo>
                      <a:lnTo>
                        <a:pt x="2446" y="1910"/>
                      </a:lnTo>
                      <a:lnTo>
                        <a:pt x="2486" y="1890"/>
                      </a:lnTo>
                      <a:lnTo>
                        <a:pt x="2524" y="1871"/>
                      </a:lnTo>
                      <a:lnTo>
                        <a:pt x="2561" y="1851"/>
                      </a:lnTo>
                      <a:lnTo>
                        <a:pt x="2596" y="1830"/>
                      </a:lnTo>
                      <a:lnTo>
                        <a:pt x="2660" y="1791"/>
                      </a:lnTo>
                      <a:lnTo>
                        <a:pt x="2710" y="1756"/>
                      </a:lnTo>
                      <a:lnTo>
                        <a:pt x="2746" y="1730"/>
                      </a:lnTo>
                      <a:lnTo>
                        <a:pt x="2746" y="1730"/>
                      </a:lnTo>
                      <a:lnTo>
                        <a:pt x="2681" y="1653"/>
                      </a:lnTo>
                      <a:lnTo>
                        <a:pt x="2620" y="1574"/>
                      </a:lnTo>
                      <a:lnTo>
                        <a:pt x="2560" y="1498"/>
                      </a:lnTo>
                      <a:lnTo>
                        <a:pt x="2503" y="1423"/>
                      </a:lnTo>
                      <a:lnTo>
                        <a:pt x="2448" y="1349"/>
                      </a:lnTo>
                      <a:lnTo>
                        <a:pt x="2398" y="1279"/>
                      </a:lnTo>
                      <a:lnTo>
                        <a:pt x="2308" y="1147"/>
                      </a:lnTo>
                      <a:lnTo>
                        <a:pt x="2233" y="1036"/>
                      </a:lnTo>
                      <a:lnTo>
                        <a:pt x="2178" y="947"/>
                      </a:lnTo>
                      <a:lnTo>
                        <a:pt x="2129" y="867"/>
                      </a:lnTo>
                      <a:lnTo>
                        <a:pt x="2129" y="867"/>
                      </a:lnTo>
                      <a:lnTo>
                        <a:pt x="2126" y="861"/>
                      </a:lnTo>
                      <a:lnTo>
                        <a:pt x="2124" y="854"/>
                      </a:lnTo>
                      <a:lnTo>
                        <a:pt x="2124" y="847"/>
                      </a:lnTo>
                      <a:lnTo>
                        <a:pt x="2126" y="840"/>
                      </a:lnTo>
                      <a:lnTo>
                        <a:pt x="2128" y="834"/>
                      </a:lnTo>
                      <a:lnTo>
                        <a:pt x="2131" y="829"/>
                      </a:lnTo>
                      <a:lnTo>
                        <a:pt x="2136" y="822"/>
                      </a:lnTo>
                      <a:lnTo>
                        <a:pt x="2143" y="819"/>
                      </a:lnTo>
                      <a:lnTo>
                        <a:pt x="2143" y="819"/>
                      </a:lnTo>
                      <a:lnTo>
                        <a:pt x="2148" y="815"/>
                      </a:lnTo>
                      <a:lnTo>
                        <a:pt x="2156" y="814"/>
                      </a:lnTo>
                      <a:lnTo>
                        <a:pt x="2163" y="814"/>
                      </a:lnTo>
                      <a:lnTo>
                        <a:pt x="2169" y="815"/>
                      </a:lnTo>
                      <a:lnTo>
                        <a:pt x="2176" y="817"/>
                      </a:lnTo>
                      <a:lnTo>
                        <a:pt x="2181" y="820"/>
                      </a:lnTo>
                      <a:lnTo>
                        <a:pt x="2186" y="825"/>
                      </a:lnTo>
                      <a:lnTo>
                        <a:pt x="2191" y="832"/>
                      </a:lnTo>
                      <a:lnTo>
                        <a:pt x="2191" y="832"/>
                      </a:lnTo>
                      <a:lnTo>
                        <a:pt x="2233" y="899"/>
                      </a:lnTo>
                      <a:lnTo>
                        <a:pt x="2279" y="974"/>
                      </a:lnTo>
                      <a:lnTo>
                        <a:pt x="2343" y="1072"/>
                      </a:lnTo>
                      <a:lnTo>
                        <a:pt x="2421" y="1186"/>
                      </a:lnTo>
                      <a:lnTo>
                        <a:pt x="2511" y="1314"/>
                      </a:lnTo>
                      <a:lnTo>
                        <a:pt x="2560" y="1381"/>
                      </a:lnTo>
                      <a:lnTo>
                        <a:pt x="2613" y="1449"/>
                      </a:lnTo>
                      <a:lnTo>
                        <a:pt x="2666" y="1519"/>
                      </a:lnTo>
                      <a:lnTo>
                        <a:pt x="2723" y="1590"/>
                      </a:lnTo>
                      <a:lnTo>
                        <a:pt x="2923" y="1408"/>
                      </a:lnTo>
                      <a:lnTo>
                        <a:pt x="2923" y="1408"/>
                      </a:lnTo>
                      <a:lnTo>
                        <a:pt x="2911" y="1396"/>
                      </a:lnTo>
                      <a:lnTo>
                        <a:pt x="2878" y="1366"/>
                      </a:lnTo>
                      <a:lnTo>
                        <a:pt x="2825" y="1313"/>
                      </a:lnTo>
                      <a:lnTo>
                        <a:pt x="2750" y="1234"/>
                      </a:lnTo>
                      <a:lnTo>
                        <a:pt x="2705" y="1187"/>
                      </a:lnTo>
                      <a:lnTo>
                        <a:pt x="2656" y="1132"/>
                      </a:lnTo>
                      <a:lnTo>
                        <a:pt x="2603" y="1072"/>
                      </a:lnTo>
                      <a:lnTo>
                        <a:pt x="2546" y="1004"/>
                      </a:lnTo>
                      <a:lnTo>
                        <a:pt x="2484" y="931"/>
                      </a:lnTo>
                      <a:lnTo>
                        <a:pt x="2419" y="849"/>
                      </a:lnTo>
                      <a:lnTo>
                        <a:pt x="2351" y="762"/>
                      </a:lnTo>
                      <a:lnTo>
                        <a:pt x="2278" y="665"/>
                      </a:lnTo>
                      <a:lnTo>
                        <a:pt x="2278" y="665"/>
                      </a:lnTo>
                      <a:lnTo>
                        <a:pt x="2173" y="525"/>
                      </a:lnTo>
                      <a:lnTo>
                        <a:pt x="2084" y="403"/>
                      </a:lnTo>
                      <a:lnTo>
                        <a:pt x="2011" y="298"/>
                      </a:lnTo>
                      <a:lnTo>
                        <a:pt x="1951" y="210"/>
                      </a:lnTo>
                      <a:lnTo>
                        <a:pt x="1904" y="136"/>
                      </a:lnTo>
                      <a:lnTo>
                        <a:pt x="1868" y="76"/>
                      </a:lnTo>
                      <a:lnTo>
                        <a:pt x="1841" y="31"/>
                      </a:lnTo>
                      <a:lnTo>
                        <a:pt x="1822" y="0"/>
                      </a:lnTo>
                      <a:lnTo>
                        <a:pt x="1822" y="0"/>
                      </a:lnTo>
                      <a:lnTo>
                        <a:pt x="1769" y="8"/>
                      </a:lnTo>
                      <a:lnTo>
                        <a:pt x="1734" y="13"/>
                      </a:lnTo>
                      <a:lnTo>
                        <a:pt x="1692" y="18"/>
                      </a:lnTo>
                      <a:lnTo>
                        <a:pt x="1646" y="23"/>
                      </a:lnTo>
                      <a:lnTo>
                        <a:pt x="1591" y="25"/>
                      </a:lnTo>
                      <a:lnTo>
                        <a:pt x="1529" y="28"/>
                      </a:lnTo>
                      <a:lnTo>
                        <a:pt x="1462" y="28"/>
                      </a:lnTo>
                      <a:lnTo>
                        <a:pt x="1462" y="28"/>
                      </a:lnTo>
                      <a:lnTo>
                        <a:pt x="1394" y="28"/>
                      </a:lnTo>
                      <a:lnTo>
                        <a:pt x="1332" y="25"/>
                      </a:lnTo>
                      <a:lnTo>
                        <a:pt x="1279" y="23"/>
                      </a:lnTo>
                      <a:lnTo>
                        <a:pt x="1231" y="18"/>
                      </a:lnTo>
                      <a:lnTo>
                        <a:pt x="1189" y="13"/>
                      </a:lnTo>
                      <a:lnTo>
                        <a:pt x="1154" y="8"/>
                      </a:lnTo>
                      <a:lnTo>
                        <a:pt x="1101" y="0"/>
                      </a:lnTo>
                      <a:lnTo>
                        <a:pt x="1101" y="0"/>
                      </a:lnTo>
                      <a:lnTo>
                        <a:pt x="1082" y="31"/>
                      </a:lnTo>
                      <a:lnTo>
                        <a:pt x="1055" y="76"/>
                      </a:lnTo>
                      <a:lnTo>
                        <a:pt x="1019" y="136"/>
                      </a:lnTo>
                      <a:lnTo>
                        <a:pt x="972" y="210"/>
                      </a:lnTo>
                      <a:lnTo>
                        <a:pt x="912" y="298"/>
                      </a:lnTo>
                      <a:lnTo>
                        <a:pt x="839" y="403"/>
                      </a:lnTo>
                      <a:lnTo>
                        <a:pt x="750" y="525"/>
                      </a:lnTo>
                      <a:lnTo>
                        <a:pt x="645" y="665"/>
                      </a:lnTo>
                      <a:lnTo>
                        <a:pt x="645" y="665"/>
                      </a:lnTo>
                      <a:lnTo>
                        <a:pt x="574" y="762"/>
                      </a:lnTo>
                      <a:lnTo>
                        <a:pt x="504" y="849"/>
                      </a:lnTo>
                      <a:lnTo>
                        <a:pt x="439" y="931"/>
                      </a:lnTo>
                      <a:lnTo>
                        <a:pt x="377" y="1004"/>
                      </a:lnTo>
                      <a:lnTo>
                        <a:pt x="320" y="1072"/>
                      </a:lnTo>
                      <a:lnTo>
                        <a:pt x="267" y="1132"/>
                      </a:lnTo>
                      <a:lnTo>
                        <a:pt x="218" y="1187"/>
                      </a:lnTo>
                      <a:lnTo>
                        <a:pt x="173" y="1234"/>
                      </a:lnTo>
                      <a:lnTo>
                        <a:pt x="100" y="1313"/>
                      </a:lnTo>
                      <a:lnTo>
                        <a:pt x="45" y="1366"/>
                      </a:lnTo>
                      <a:lnTo>
                        <a:pt x="12" y="1396"/>
                      </a:lnTo>
                      <a:lnTo>
                        <a:pt x="0" y="1408"/>
                      </a:lnTo>
                      <a:lnTo>
                        <a:pt x="200" y="1590"/>
                      </a:lnTo>
                      <a:lnTo>
                        <a:pt x="200" y="1590"/>
                      </a:lnTo>
                      <a:lnTo>
                        <a:pt x="257" y="1519"/>
                      </a:lnTo>
                      <a:lnTo>
                        <a:pt x="312" y="1449"/>
                      </a:lnTo>
                      <a:lnTo>
                        <a:pt x="363" y="1381"/>
                      </a:lnTo>
                      <a:lnTo>
                        <a:pt x="412" y="1314"/>
                      </a:lnTo>
                      <a:lnTo>
                        <a:pt x="504" y="1186"/>
                      </a:lnTo>
                      <a:lnTo>
                        <a:pt x="580" y="1072"/>
                      </a:lnTo>
                      <a:lnTo>
                        <a:pt x="644" y="974"/>
                      </a:lnTo>
                      <a:lnTo>
                        <a:pt x="690" y="899"/>
                      </a:lnTo>
                      <a:lnTo>
                        <a:pt x="732" y="832"/>
                      </a:lnTo>
                      <a:lnTo>
                        <a:pt x="732" y="832"/>
                      </a:lnTo>
                      <a:lnTo>
                        <a:pt x="737" y="825"/>
                      </a:lnTo>
                      <a:lnTo>
                        <a:pt x="742" y="820"/>
                      </a:lnTo>
                      <a:lnTo>
                        <a:pt x="749" y="817"/>
                      </a:lnTo>
                      <a:lnTo>
                        <a:pt x="754" y="815"/>
                      </a:lnTo>
                      <a:lnTo>
                        <a:pt x="760" y="814"/>
                      </a:lnTo>
                      <a:lnTo>
                        <a:pt x="769" y="814"/>
                      </a:lnTo>
                      <a:lnTo>
                        <a:pt x="775" y="815"/>
                      </a:lnTo>
                      <a:lnTo>
                        <a:pt x="782" y="819"/>
                      </a:lnTo>
                      <a:lnTo>
                        <a:pt x="782" y="819"/>
                      </a:lnTo>
                      <a:lnTo>
                        <a:pt x="787" y="822"/>
                      </a:lnTo>
                      <a:lnTo>
                        <a:pt x="792" y="829"/>
                      </a:lnTo>
                      <a:lnTo>
                        <a:pt x="795" y="834"/>
                      </a:lnTo>
                      <a:lnTo>
                        <a:pt x="799" y="840"/>
                      </a:lnTo>
                      <a:lnTo>
                        <a:pt x="799" y="847"/>
                      </a:lnTo>
                      <a:lnTo>
                        <a:pt x="799" y="854"/>
                      </a:lnTo>
                      <a:lnTo>
                        <a:pt x="797" y="861"/>
                      </a:lnTo>
                      <a:lnTo>
                        <a:pt x="795" y="867"/>
                      </a:lnTo>
                      <a:lnTo>
                        <a:pt x="795" y="867"/>
                      </a:lnTo>
                      <a:lnTo>
                        <a:pt x="745" y="947"/>
                      </a:lnTo>
                      <a:lnTo>
                        <a:pt x="690" y="1036"/>
                      </a:lnTo>
                      <a:lnTo>
                        <a:pt x="617" y="1147"/>
                      </a:lnTo>
                      <a:lnTo>
                        <a:pt x="525" y="1279"/>
                      </a:lnTo>
                      <a:lnTo>
                        <a:pt x="475" y="1349"/>
                      </a:lnTo>
                      <a:lnTo>
                        <a:pt x="422" y="1423"/>
                      </a:lnTo>
                      <a:lnTo>
                        <a:pt x="365" y="1498"/>
                      </a:lnTo>
                      <a:lnTo>
                        <a:pt x="305" y="1574"/>
                      </a:lnTo>
                      <a:lnTo>
                        <a:pt x="242" y="1653"/>
                      </a:lnTo>
                      <a:lnTo>
                        <a:pt x="178" y="1730"/>
                      </a:lnTo>
                      <a:lnTo>
                        <a:pt x="178" y="1730"/>
                      </a:lnTo>
                      <a:lnTo>
                        <a:pt x="215" y="1756"/>
                      </a:lnTo>
                      <a:lnTo>
                        <a:pt x="265" y="1791"/>
                      </a:lnTo>
                      <a:lnTo>
                        <a:pt x="327" y="1830"/>
                      </a:lnTo>
                      <a:lnTo>
                        <a:pt x="362" y="1851"/>
                      </a:lnTo>
                      <a:lnTo>
                        <a:pt x="399" y="1871"/>
                      </a:lnTo>
                      <a:lnTo>
                        <a:pt x="437" y="1890"/>
                      </a:lnTo>
                      <a:lnTo>
                        <a:pt x="479" y="1910"/>
                      </a:lnTo>
                      <a:lnTo>
                        <a:pt x="520" y="1926"/>
                      </a:lnTo>
                      <a:lnTo>
                        <a:pt x="562" y="1942"/>
                      </a:lnTo>
                      <a:lnTo>
                        <a:pt x="605" y="1955"/>
                      </a:lnTo>
                      <a:lnTo>
                        <a:pt x="650" y="1965"/>
                      </a:lnTo>
                      <a:lnTo>
                        <a:pt x="694" y="1973"/>
                      </a:lnTo>
                      <a:lnTo>
                        <a:pt x="739" y="1977"/>
                      </a:lnTo>
                      <a:lnTo>
                        <a:pt x="739" y="1977"/>
                      </a:lnTo>
                      <a:lnTo>
                        <a:pt x="785" y="1871"/>
                      </a:lnTo>
                      <a:lnTo>
                        <a:pt x="829" y="1768"/>
                      </a:lnTo>
                      <a:lnTo>
                        <a:pt x="867" y="1673"/>
                      </a:lnTo>
                      <a:lnTo>
                        <a:pt x="899" y="1588"/>
                      </a:lnTo>
                      <a:lnTo>
                        <a:pt x="945" y="1459"/>
                      </a:lnTo>
                      <a:lnTo>
                        <a:pt x="962" y="1411"/>
                      </a:lnTo>
                      <a:lnTo>
                        <a:pt x="962" y="1411"/>
                      </a:lnTo>
                      <a:lnTo>
                        <a:pt x="965" y="1404"/>
                      </a:lnTo>
                      <a:lnTo>
                        <a:pt x="969" y="1398"/>
                      </a:lnTo>
                      <a:lnTo>
                        <a:pt x="974" y="1393"/>
                      </a:lnTo>
                      <a:lnTo>
                        <a:pt x="980" y="1389"/>
                      </a:lnTo>
                      <a:lnTo>
                        <a:pt x="987" y="1386"/>
                      </a:lnTo>
                      <a:lnTo>
                        <a:pt x="994" y="1386"/>
                      </a:lnTo>
                      <a:lnTo>
                        <a:pt x="1000" y="1386"/>
                      </a:lnTo>
                      <a:lnTo>
                        <a:pt x="1007" y="1388"/>
                      </a:lnTo>
                      <a:lnTo>
                        <a:pt x="1007" y="1388"/>
                      </a:lnTo>
                      <a:lnTo>
                        <a:pt x="1014" y="1389"/>
                      </a:lnTo>
                      <a:lnTo>
                        <a:pt x="1020" y="1394"/>
                      </a:lnTo>
                      <a:lnTo>
                        <a:pt x="1025" y="1399"/>
                      </a:lnTo>
                      <a:lnTo>
                        <a:pt x="1029" y="1404"/>
                      </a:lnTo>
                      <a:lnTo>
                        <a:pt x="1030" y="1411"/>
                      </a:lnTo>
                      <a:lnTo>
                        <a:pt x="1032" y="1418"/>
                      </a:lnTo>
                      <a:lnTo>
                        <a:pt x="1032" y="1426"/>
                      </a:lnTo>
                      <a:lnTo>
                        <a:pt x="1030" y="1433"/>
                      </a:lnTo>
                      <a:lnTo>
                        <a:pt x="1030" y="1433"/>
                      </a:lnTo>
                      <a:lnTo>
                        <a:pt x="1020" y="1461"/>
                      </a:lnTo>
                      <a:lnTo>
                        <a:pt x="995" y="1534"/>
                      </a:lnTo>
                      <a:lnTo>
                        <a:pt x="954" y="1646"/>
                      </a:lnTo>
                      <a:lnTo>
                        <a:pt x="900" y="1783"/>
                      </a:lnTo>
                      <a:lnTo>
                        <a:pt x="900" y="1783"/>
                      </a:lnTo>
                      <a:lnTo>
                        <a:pt x="852" y="1898"/>
                      </a:lnTo>
                      <a:lnTo>
                        <a:pt x="825" y="1960"/>
                      </a:lnTo>
                      <a:lnTo>
                        <a:pt x="797" y="2025"/>
                      </a:lnTo>
                      <a:lnTo>
                        <a:pt x="797" y="2025"/>
                      </a:lnTo>
                      <a:lnTo>
                        <a:pt x="825" y="2037"/>
                      </a:lnTo>
                      <a:lnTo>
                        <a:pt x="867" y="2052"/>
                      </a:lnTo>
                      <a:lnTo>
                        <a:pt x="924" y="2067"/>
                      </a:lnTo>
                      <a:lnTo>
                        <a:pt x="957" y="2075"/>
                      </a:lnTo>
                      <a:lnTo>
                        <a:pt x="995" y="2083"/>
                      </a:lnTo>
                      <a:lnTo>
                        <a:pt x="1037" y="2090"/>
                      </a:lnTo>
                      <a:lnTo>
                        <a:pt x="1084" y="2097"/>
                      </a:lnTo>
                      <a:lnTo>
                        <a:pt x="1134" y="2103"/>
                      </a:lnTo>
                      <a:lnTo>
                        <a:pt x="1189" y="2108"/>
                      </a:lnTo>
                      <a:lnTo>
                        <a:pt x="1251" y="2113"/>
                      </a:lnTo>
                      <a:lnTo>
                        <a:pt x="1316" y="2117"/>
                      </a:lnTo>
                      <a:lnTo>
                        <a:pt x="1386" y="2118"/>
                      </a:lnTo>
                      <a:lnTo>
                        <a:pt x="1462" y="2120"/>
                      </a:lnTo>
                      <a:lnTo>
                        <a:pt x="1462" y="2120"/>
                      </a:lnTo>
                      <a:lnTo>
                        <a:pt x="1537" y="2118"/>
                      </a:lnTo>
                      <a:lnTo>
                        <a:pt x="1609" y="2117"/>
                      </a:lnTo>
                      <a:lnTo>
                        <a:pt x="1674" y="2113"/>
                      </a:lnTo>
                      <a:lnTo>
                        <a:pt x="1734" y="2108"/>
                      </a:lnTo>
                      <a:lnTo>
                        <a:pt x="1789" y="2103"/>
                      </a:lnTo>
                      <a:lnTo>
                        <a:pt x="1841" y="2097"/>
                      </a:lnTo>
                      <a:lnTo>
                        <a:pt x="1886" y="2090"/>
                      </a:lnTo>
                      <a:lnTo>
                        <a:pt x="1929" y="2083"/>
                      </a:lnTo>
                      <a:lnTo>
                        <a:pt x="1966" y="2075"/>
                      </a:lnTo>
                      <a:lnTo>
                        <a:pt x="2001" y="2067"/>
                      </a:lnTo>
                      <a:lnTo>
                        <a:pt x="2056" y="2052"/>
                      </a:lnTo>
                      <a:lnTo>
                        <a:pt x="2098" y="2037"/>
                      </a:lnTo>
                      <a:lnTo>
                        <a:pt x="2128" y="2025"/>
                      </a:lnTo>
                      <a:lnTo>
                        <a:pt x="2128" y="2025"/>
                      </a:lnTo>
                      <a:lnTo>
                        <a:pt x="2098" y="1960"/>
                      </a:lnTo>
                      <a:lnTo>
                        <a:pt x="2071" y="1898"/>
                      </a:lnTo>
                      <a:lnTo>
                        <a:pt x="2023" y="1783"/>
                      </a:lnTo>
                      <a:lnTo>
                        <a:pt x="2023" y="1783"/>
                      </a:lnTo>
                      <a:close/>
                    </a:path>
                  </a:pathLst>
                </a:custGeom>
                <a:solidFill>
                  <a:srgbClr val="FE43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4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sp>
            <p:nvSpPr>
              <p:cNvPr id="53" name="Freeform 86"/>
              <p:cNvSpPr>
                <a:spLocks noEditPoints="1"/>
              </p:cNvSpPr>
              <p:nvPr/>
            </p:nvSpPr>
            <p:spPr bwMode="auto">
              <a:xfrm>
                <a:off x="5549123" y="2674454"/>
                <a:ext cx="1338380" cy="1491642"/>
              </a:xfrm>
              <a:custGeom>
                <a:avLst/>
                <a:gdLst>
                  <a:gd name="T0" fmla="*/ 2496 w 2908"/>
                  <a:gd name="T1" fmla="*/ 412 h 3241"/>
                  <a:gd name="T2" fmla="*/ 2190 w 2908"/>
                  <a:gd name="T3" fmla="*/ 279 h 3241"/>
                  <a:gd name="T4" fmla="*/ 1904 w 2908"/>
                  <a:gd name="T5" fmla="*/ 127 h 3241"/>
                  <a:gd name="T6" fmla="*/ 1763 w 2908"/>
                  <a:gd name="T7" fmla="*/ 0 h 3241"/>
                  <a:gd name="T8" fmla="*/ 1884 w 2908"/>
                  <a:gd name="T9" fmla="*/ 415 h 3241"/>
                  <a:gd name="T10" fmla="*/ 1838 w 2908"/>
                  <a:gd name="T11" fmla="*/ 917 h 3241"/>
                  <a:gd name="T12" fmla="*/ 1620 w 2908"/>
                  <a:gd name="T13" fmla="*/ 1450 h 3241"/>
                  <a:gd name="T14" fmla="*/ 1525 w 2908"/>
                  <a:gd name="T15" fmla="*/ 573 h 3241"/>
                  <a:gd name="T16" fmla="*/ 1588 w 2908"/>
                  <a:gd name="T17" fmla="*/ 359 h 3241"/>
                  <a:gd name="T18" fmla="*/ 1525 w 2908"/>
                  <a:gd name="T19" fmla="*/ 257 h 3241"/>
                  <a:gd name="T20" fmla="*/ 1298 w 2908"/>
                  <a:gd name="T21" fmla="*/ 291 h 3241"/>
                  <a:gd name="T22" fmla="*/ 1375 w 2908"/>
                  <a:gd name="T23" fmla="*/ 441 h 3241"/>
                  <a:gd name="T24" fmla="*/ 1331 w 2908"/>
                  <a:gd name="T25" fmla="*/ 1181 h 3241"/>
                  <a:gd name="T26" fmla="*/ 1176 w 2908"/>
                  <a:gd name="T27" fmla="*/ 1217 h 3241"/>
                  <a:gd name="T28" fmla="*/ 1014 w 2908"/>
                  <a:gd name="T29" fmla="*/ 621 h 3241"/>
                  <a:gd name="T30" fmla="*/ 1081 w 2908"/>
                  <a:gd name="T31" fmla="*/ 182 h 3241"/>
                  <a:gd name="T32" fmla="*/ 1089 w 2908"/>
                  <a:gd name="T33" fmla="*/ 37 h 3241"/>
                  <a:gd name="T34" fmla="*/ 890 w 2908"/>
                  <a:gd name="T35" fmla="*/ 204 h 3241"/>
                  <a:gd name="T36" fmla="*/ 550 w 2908"/>
                  <a:gd name="T37" fmla="*/ 332 h 3241"/>
                  <a:gd name="T38" fmla="*/ 317 w 2908"/>
                  <a:gd name="T39" fmla="*/ 594 h 3241"/>
                  <a:gd name="T40" fmla="*/ 29 w 2908"/>
                  <a:gd name="T41" fmla="*/ 1532 h 3241"/>
                  <a:gd name="T42" fmla="*/ 12 w 2908"/>
                  <a:gd name="T43" fmla="*/ 1968 h 3241"/>
                  <a:gd name="T44" fmla="*/ 305 w 2908"/>
                  <a:gd name="T45" fmla="*/ 2890 h 3241"/>
                  <a:gd name="T46" fmla="*/ 439 w 2908"/>
                  <a:gd name="T47" fmla="*/ 2684 h 3241"/>
                  <a:gd name="T48" fmla="*/ 568 w 2908"/>
                  <a:gd name="T49" fmla="*/ 2511 h 3241"/>
                  <a:gd name="T50" fmla="*/ 437 w 2908"/>
                  <a:gd name="T51" fmla="*/ 1748 h 3241"/>
                  <a:gd name="T52" fmla="*/ 597 w 2908"/>
                  <a:gd name="T53" fmla="*/ 1368 h 3241"/>
                  <a:gd name="T54" fmla="*/ 744 w 2908"/>
                  <a:gd name="T55" fmla="*/ 1922 h 3241"/>
                  <a:gd name="T56" fmla="*/ 534 w 2908"/>
                  <a:gd name="T57" fmla="*/ 2998 h 3241"/>
                  <a:gd name="T58" fmla="*/ 795 w 2908"/>
                  <a:gd name="T59" fmla="*/ 3200 h 3241"/>
                  <a:gd name="T60" fmla="*/ 1045 w 2908"/>
                  <a:gd name="T61" fmla="*/ 3234 h 3241"/>
                  <a:gd name="T62" fmla="*/ 1239 w 2908"/>
                  <a:gd name="T63" fmla="*/ 3127 h 3241"/>
                  <a:gd name="T64" fmla="*/ 1436 w 2908"/>
                  <a:gd name="T65" fmla="*/ 2795 h 3241"/>
                  <a:gd name="T66" fmla="*/ 1532 w 2908"/>
                  <a:gd name="T67" fmla="*/ 2933 h 3241"/>
                  <a:gd name="T68" fmla="*/ 1749 w 2908"/>
                  <a:gd name="T69" fmla="*/ 3188 h 3241"/>
                  <a:gd name="T70" fmla="*/ 1957 w 2908"/>
                  <a:gd name="T71" fmla="*/ 3239 h 3241"/>
                  <a:gd name="T72" fmla="*/ 2263 w 2908"/>
                  <a:gd name="T73" fmla="*/ 3112 h 3241"/>
                  <a:gd name="T74" fmla="*/ 2233 w 2908"/>
                  <a:gd name="T75" fmla="*/ 2376 h 3241"/>
                  <a:gd name="T76" fmla="*/ 2190 w 2908"/>
                  <a:gd name="T77" fmla="*/ 1726 h 3241"/>
                  <a:gd name="T78" fmla="*/ 2393 w 2908"/>
                  <a:gd name="T79" fmla="*/ 1472 h 3241"/>
                  <a:gd name="T80" fmla="*/ 2466 w 2908"/>
                  <a:gd name="T81" fmla="*/ 1879 h 3241"/>
                  <a:gd name="T82" fmla="*/ 2359 w 2908"/>
                  <a:gd name="T83" fmla="*/ 2637 h 3241"/>
                  <a:gd name="T84" fmla="*/ 2522 w 2908"/>
                  <a:gd name="T85" fmla="*/ 2734 h 3241"/>
                  <a:gd name="T86" fmla="*/ 2692 w 2908"/>
                  <a:gd name="T87" fmla="*/ 2678 h 3241"/>
                  <a:gd name="T88" fmla="*/ 2908 w 2908"/>
                  <a:gd name="T89" fmla="*/ 1823 h 3241"/>
                  <a:gd name="T90" fmla="*/ 2796 w 2908"/>
                  <a:gd name="T91" fmla="*/ 1225 h 3241"/>
                  <a:gd name="T92" fmla="*/ 1419 w 2908"/>
                  <a:gd name="T93" fmla="*/ 2439 h 3241"/>
                  <a:gd name="T94" fmla="*/ 1438 w 2908"/>
                  <a:gd name="T95" fmla="*/ 2376 h 3241"/>
                  <a:gd name="T96" fmla="*/ 1496 w 2908"/>
                  <a:gd name="T97" fmla="*/ 2407 h 3241"/>
                  <a:gd name="T98" fmla="*/ 1455 w 2908"/>
                  <a:gd name="T99" fmla="*/ 2458 h 3241"/>
                  <a:gd name="T100" fmla="*/ 1412 w 2908"/>
                  <a:gd name="T101" fmla="*/ 2157 h 3241"/>
                  <a:gd name="T102" fmla="*/ 1455 w 2908"/>
                  <a:gd name="T103" fmla="*/ 2106 h 3241"/>
                  <a:gd name="T104" fmla="*/ 1498 w 2908"/>
                  <a:gd name="T105" fmla="*/ 2148 h 3241"/>
                  <a:gd name="T106" fmla="*/ 1455 w 2908"/>
                  <a:gd name="T107" fmla="*/ 1925 h 3241"/>
                  <a:gd name="T108" fmla="*/ 1412 w 2908"/>
                  <a:gd name="T109" fmla="*/ 1883 h 3241"/>
                  <a:gd name="T110" fmla="*/ 1464 w 2908"/>
                  <a:gd name="T111" fmla="*/ 1840 h 3241"/>
                  <a:gd name="T112" fmla="*/ 1494 w 2908"/>
                  <a:gd name="T113" fmla="*/ 1900 h 3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08" h="3241">
                    <a:moveTo>
                      <a:pt x="2687" y="882"/>
                    </a:moveTo>
                    <a:lnTo>
                      <a:pt x="2687" y="882"/>
                    </a:lnTo>
                    <a:lnTo>
                      <a:pt x="2636" y="718"/>
                    </a:lnTo>
                    <a:lnTo>
                      <a:pt x="2614" y="652"/>
                    </a:lnTo>
                    <a:lnTo>
                      <a:pt x="2593" y="594"/>
                    </a:lnTo>
                    <a:lnTo>
                      <a:pt x="2573" y="544"/>
                    </a:lnTo>
                    <a:lnTo>
                      <a:pt x="2554" y="502"/>
                    </a:lnTo>
                    <a:lnTo>
                      <a:pt x="2537" y="466"/>
                    </a:lnTo>
                    <a:lnTo>
                      <a:pt x="2517" y="437"/>
                    </a:lnTo>
                    <a:lnTo>
                      <a:pt x="2496" y="412"/>
                    </a:lnTo>
                    <a:lnTo>
                      <a:pt x="2474" y="391"/>
                    </a:lnTo>
                    <a:lnTo>
                      <a:pt x="2451" y="373"/>
                    </a:lnTo>
                    <a:lnTo>
                      <a:pt x="2423" y="357"/>
                    </a:lnTo>
                    <a:lnTo>
                      <a:pt x="2394" y="344"/>
                    </a:lnTo>
                    <a:lnTo>
                      <a:pt x="2359" y="332"/>
                    </a:lnTo>
                    <a:lnTo>
                      <a:pt x="2321" y="320"/>
                    </a:lnTo>
                    <a:lnTo>
                      <a:pt x="2277" y="306"/>
                    </a:lnTo>
                    <a:lnTo>
                      <a:pt x="2277" y="306"/>
                    </a:lnTo>
                    <a:lnTo>
                      <a:pt x="2231" y="293"/>
                    </a:lnTo>
                    <a:lnTo>
                      <a:pt x="2190" y="279"/>
                    </a:lnTo>
                    <a:lnTo>
                      <a:pt x="2151" y="264"/>
                    </a:lnTo>
                    <a:lnTo>
                      <a:pt x="2114" y="248"/>
                    </a:lnTo>
                    <a:lnTo>
                      <a:pt x="2080" y="235"/>
                    </a:lnTo>
                    <a:lnTo>
                      <a:pt x="2049" y="219"/>
                    </a:lnTo>
                    <a:lnTo>
                      <a:pt x="2020" y="204"/>
                    </a:lnTo>
                    <a:lnTo>
                      <a:pt x="1993" y="189"/>
                    </a:lnTo>
                    <a:lnTo>
                      <a:pt x="1967" y="173"/>
                    </a:lnTo>
                    <a:lnTo>
                      <a:pt x="1945" y="158"/>
                    </a:lnTo>
                    <a:lnTo>
                      <a:pt x="1925" y="143"/>
                    </a:lnTo>
                    <a:lnTo>
                      <a:pt x="1904" y="127"/>
                    </a:lnTo>
                    <a:lnTo>
                      <a:pt x="1887" y="110"/>
                    </a:lnTo>
                    <a:lnTo>
                      <a:pt x="1872" y="95"/>
                    </a:lnTo>
                    <a:lnTo>
                      <a:pt x="1843" y="64"/>
                    </a:lnTo>
                    <a:lnTo>
                      <a:pt x="1843" y="64"/>
                    </a:lnTo>
                    <a:lnTo>
                      <a:pt x="1821" y="37"/>
                    </a:lnTo>
                    <a:lnTo>
                      <a:pt x="1802" y="18"/>
                    </a:lnTo>
                    <a:lnTo>
                      <a:pt x="1787" y="8"/>
                    </a:lnTo>
                    <a:lnTo>
                      <a:pt x="1775" y="1"/>
                    </a:lnTo>
                    <a:lnTo>
                      <a:pt x="1768" y="0"/>
                    </a:lnTo>
                    <a:lnTo>
                      <a:pt x="1763" y="0"/>
                    </a:lnTo>
                    <a:lnTo>
                      <a:pt x="1758" y="1"/>
                    </a:lnTo>
                    <a:lnTo>
                      <a:pt x="1758" y="1"/>
                    </a:lnTo>
                    <a:lnTo>
                      <a:pt x="1780" y="51"/>
                    </a:lnTo>
                    <a:lnTo>
                      <a:pt x="1802" y="109"/>
                    </a:lnTo>
                    <a:lnTo>
                      <a:pt x="1828" y="182"/>
                    </a:lnTo>
                    <a:lnTo>
                      <a:pt x="1840" y="224"/>
                    </a:lnTo>
                    <a:lnTo>
                      <a:pt x="1853" y="269"/>
                    </a:lnTo>
                    <a:lnTo>
                      <a:pt x="1865" y="316"/>
                    </a:lnTo>
                    <a:lnTo>
                      <a:pt x="1875" y="364"/>
                    </a:lnTo>
                    <a:lnTo>
                      <a:pt x="1884" y="415"/>
                    </a:lnTo>
                    <a:lnTo>
                      <a:pt x="1891" y="464"/>
                    </a:lnTo>
                    <a:lnTo>
                      <a:pt x="1894" y="517"/>
                    </a:lnTo>
                    <a:lnTo>
                      <a:pt x="1896" y="568"/>
                    </a:lnTo>
                    <a:lnTo>
                      <a:pt x="1896" y="568"/>
                    </a:lnTo>
                    <a:lnTo>
                      <a:pt x="1894" y="621"/>
                    </a:lnTo>
                    <a:lnTo>
                      <a:pt x="1889" y="676"/>
                    </a:lnTo>
                    <a:lnTo>
                      <a:pt x="1880" y="735"/>
                    </a:lnTo>
                    <a:lnTo>
                      <a:pt x="1869" y="795"/>
                    </a:lnTo>
                    <a:lnTo>
                      <a:pt x="1855" y="856"/>
                    </a:lnTo>
                    <a:lnTo>
                      <a:pt x="1838" y="917"/>
                    </a:lnTo>
                    <a:lnTo>
                      <a:pt x="1819" y="979"/>
                    </a:lnTo>
                    <a:lnTo>
                      <a:pt x="1799" y="1042"/>
                    </a:lnTo>
                    <a:lnTo>
                      <a:pt x="1778" y="1101"/>
                    </a:lnTo>
                    <a:lnTo>
                      <a:pt x="1756" y="1161"/>
                    </a:lnTo>
                    <a:lnTo>
                      <a:pt x="1732" y="1217"/>
                    </a:lnTo>
                    <a:lnTo>
                      <a:pt x="1710" y="1271"/>
                    </a:lnTo>
                    <a:lnTo>
                      <a:pt x="1686" y="1322"/>
                    </a:lnTo>
                    <a:lnTo>
                      <a:pt x="1664" y="1370"/>
                    </a:lnTo>
                    <a:lnTo>
                      <a:pt x="1642" y="1413"/>
                    </a:lnTo>
                    <a:lnTo>
                      <a:pt x="1620" y="1450"/>
                    </a:lnTo>
                    <a:lnTo>
                      <a:pt x="1620" y="1450"/>
                    </a:lnTo>
                    <a:lnTo>
                      <a:pt x="1617" y="1459"/>
                    </a:lnTo>
                    <a:lnTo>
                      <a:pt x="1617" y="1459"/>
                    </a:lnTo>
                    <a:lnTo>
                      <a:pt x="1598" y="1333"/>
                    </a:lnTo>
                    <a:lnTo>
                      <a:pt x="1578" y="1181"/>
                    </a:lnTo>
                    <a:lnTo>
                      <a:pt x="1559" y="1018"/>
                    </a:lnTo>
                    <a:lnTo>
                      <a:pt x="1543" y="854"/>
                    </a:lnTo>
                    <a:lnTo>
                      <a:pt x="1532" y="701"/>
                    </a:lnTo>
                    <a:lnTo>
                      <a:pt x="1526" y="635"/>
                    </a:lnTo>
                    <a:lnTo>
                      <a:pt x="1525" y="573"/>
                    </a:lnTo>
                    <a:lnTo>
                      <a:pt x="1523" y="524"/>
                    </a:lnTo>
                    <a:lnTo>
                      <a:pt x="1525" y="483"/>
                    </a:lnTo>
                    <a:lnTo>
                      <a:pt x="1528" y="454"/>
                    </a:lnTo>
                    <a:lnTo>
                      <a:pt x="1530" y="446"/>
                    </a:lnTo>
                    <a:lnTo>
                      <a:pt x="1533" y="441"/>
                    </a:lnTo>
                    <a:lnTo>
                      <a:pt x="1533" y="441"/>
                    </a:lnTo>
                    <a:lnTo>
                      <a:pt x="1549" y="424"/>
                    </a:lnTo>
                    <a:lnTo>
                      <a:pt x="1562" y="405"/>
                    </a:lnTo>
                    <a:lnTo>
                      <a:pt x="1576" y="381"/>
                    </a:lnTo>
                    <a:lnTo>
                      <a:pt x="1588" y="359"/>
                    </a:lnTo>
                    <a:lnTo>
                      <a:pt x="1606" y="318"/>
                    </a:lnTo>
                    <a:lnTo>
                      <a:pt x="1612" y="304"/>
                    </a:lnTo>
                    <a:lnTo>
                      <a:pt x="1613" y="296"/>
                    </a:lnTo>
                    <a:lnTo>
                      <a:pt x="1613" y="296"/>
                    </a:lnTo>
                    <a:lnTo>
                      <a:pt x="1610" y="291"/>
                    </a:lnTo>
                    <a:lnTo>
                      <a:pt x="1603" y="284"/>
                    </a:lnTo>
                    <a:lnTo>
                      <a:pt x="1591" y="277"/>
                    </a:lnTo>
                    <a:lnTo>
                      <a:pt x="1574" y="269"/>
                    </a:lnTo>
                    <a:lnTo>
                      <a:pt x="1552" y="262"/>
                    </a:lnTo>
                    <a:lnTo>
                      <a:pt x="1525" y="257"/>
                    </a:lnTo>
                    <a:lnTo>
                      <a:pt x="1492" y="252"/>
                    </a:lnTo>
                    <a:lnTo>
                      <a:pt x="1455" y="250"/>
                    </a:lnTo>
                    <a:lnTo>
                      <a:pt x="1455" y="250"/>
                    </a:lnTo>
                    <a:lnTo>
                      <a:pt x="1418" y="252"/>
                    </a:lnTo>
                    <a:lnTo>
                      <a:pt x="1385" y="257"/>
                    </a:lnTo>
                    <a:lnTo>
                      <a:pt x="1358" y="262"/>
                    </a:lnTo>
                    <a:lnTo>
                      <a:pt x="1334" y="269"/>
                    </a:lnTo>
                    <a:lnTo>
                      <a:pt x="1317" y="277"/>
                    </a:lnTo>
                    <a:lnTo>
                      <a:pt x="1305" y="284"/>
                    </a:lnTo>
                    <a:lnTo>
                      <a:pt x="1298" y="291"/>
                    </a:lnTo>
                    <a:lnTo>
                      <a:pt x="1297" y="296"/>
                    </a:lnTo>
                    <a:lnTo>
                      <a:pt x="1297" y="296"/>
                    </a:lnTo>
                    <a:lnTo>
                      <a:pt x="1298" y="304"/>
                    </a:lnTo>
                    <a:lnTo>
                      <a:pt x="1304" y="318"/>
                    </a:lnTo>
                    <a:lnTo>
                      <a:pt x="1321" y="359"/>
                    </a:lnTo>
                    <a:lnTo>
                      <a:pt x="1334" y="381"/>
                    </a:lnTo>
                    <a:lnTo>
                      <a:pt x="1346" y="405"/>
                    </a:lnTo>
                    <a:lnTo>
                      <a:pt x="1361" y="424"/>
                    </a:lnTo>
                    <a:lnTo>
                      <a:pt x="1375" y="441"/>
                    </a:lnTo>
                    <a:lnTo>
                      <a:pt x="1375" y="441"/>
                    </a:lnTo>
                    <a:lnTo>
                      <a:pt x="1378" y="446"/>
                    </a:lnTo>
                    <a:lnTo>
                      <a:pt x="1380" y="454"/>
                    </a:lnTo>
                    <a:lnTo>
                      <a:pt x="1384" y="483"/>
                    </a:lnTo>
                    <a:lnTo>
                      <a:pt x="1385" y="524"/>
                    </a:lnTo>
                    <a:lnTo>
                      <a:pt x="1385" y="573"/>
                    </a:lnTo>
                    <a:lnTo>
                      <a:pt x="1382" y="635"/>
                    </a:lnTo>
                    <a:lnTo>
                      <a:pt x="1378" y="701"/>
                    </a:lnTo>
                    <a:lnTo>
                      <a:pt x="1367" y="854"/>
                    </a:lnTo>
                    <a:lnTo>
                      <a:pt x="1349" y="1018"/>
                    </a:lnTo>
                    <a:lnTo>
                      <a:pt x="1331" y="1181"/>
                    </a:lnTo>
                    <a:lnTo>
                      <a:pt x="1312" y="1333"/>
                    </a:lnTo>
                    <a:lnTo>
                      <a:pt x="1292" y="1459"/>
                    </a:lnTo>
                    <a:lnTo>
                      <a:pt x="1292" y="1459"/>
                    </a:lnTo>
                    <a:lnTo>
                      <a:pt x="1288" y="1450"/>
                    </a:lnTo>
                    <a:lnTo>
                      <a:pt x="1288" y="1450"/>
                    </a:lnTo>
                    <a:lnTo>
                      <a:pt x="1268" y="1413"/>
                    </a:lnTo>
                    <a:lnTo>
                      <a:pt x="1246" y="1370"/>
                    </a:lnTo>
                    <a:lnTo>
                      <a:pt x="1222" y="1322"/>
                    </a:lnTo>
                    <a:lnTo>
                      <a:pt x="1200" y="1271"/>
                    </a:lnTo>
                    <a:lnTo>
                      <a:pt x="1176" y="1217"/>
                    </a:lnTo>
                    <a:lnTo>
                      <a:pt x="1154" y="1161"/>
                    </a:lnTo>
                    <a:lnTo>
                      <a:pt x="1132" y="1101"/>
                    </a:lnTo>
                    <a:lnTo>
                      <a:pt x="1110" y="1042"/>
                    </a:lnTo>
                    <a:lnTo>
                      <a:pt x="1089" y="979"/>
                    </a:lnTo>
                    <a:lnTo>
                      <a:pt x="1070" y="917"/>
                    </a:lnTo>
                    <a:lnTo>
                      <a:pt x="1055" y="856"/>
                    </a:lnTo>
                    <a:lnTo>
                      <a:pt x="1040" y="795"/>
                    </a:lnTo>
                    <a:lnTo>
                      <a:pt x="1030" y="735"/>
                    </a:lnTo>
                    <a:lnTo>
                      <a:pt x="1019" y="676"/>
                    </a:lnTo>
                    <a:lnTo>
                      <a:pt x="1014" y="621"/>
                    </a:lnTo>
                    <a:lnTo>
                      <a:pt x="1013" y="568"/>
                    </a:lnTo>
                    <a:lnTo>
                      <a:pt x="1013" y="568"/>
                    </a:lnTo>
                    <a:lnTo>
                      <a:pt x="1014" y="517"/>
                    </a:lnTo>
                    <a:lnTo>
                      <a:pt x="1018" y="464"/>
                    </a:lnTo>
                    <a:lnTo>
                      <a:pt x="1024" y="415"/>
                    </a:lnTo>
                    <a:lnTo>
                      <a:pt x="1035" y="364"/>
                    </a:lnTo>
                    <a:lnTo>
                      <a:pt x="1045" y="316"/>
                    </a:lnTo>
                    <a:lnTo>
                      <a:pt x="1057" y="269"/>
                    </a:lnTo>
                    <a:lnTo>
                      <a:pt x="1069" y="224"/>
                    </a:lnTo>
                    <a:lnTo>
                      <a:pt x="1081" y="182"/>
                    </a:lnTo>
                    <a:lnTo>
                      <a:pt x="1106" y="109"/>
                    </a:lnTo>
                    <a:lnTo>
                      <a:pt x="1128" y="51"/>
                    </a:lnTo>
                    <a:lnTo>
                      <a:pt x="1150" y="1"/>
                    </a:lnTo>
                    <a:lnTo>
                      <a:pt x="1150" y="1"/>
                    </a:lnTo>
                    <a:lnTo>
                      <a:pt x="1147" y="0"/>
                    </a:lnTo>
                    <a:lnTo>
                      <a:pt x="1142" y="0"/>
                    </a:lnTo>
                    <a:lnTo>
                      <a:pt x="1133" y="1"/>
                    </a:lnTo>
                    <a:lnTo>
                      <a:pt x="1121" y="8"/>
                    </a:lnTo>
                    <a:lnTo>
                      <a:pt x="1108" y="18"/>
                    </a:lnTo>
                    <a:lnTo>
                      <a:pt x="1089" y="37"/>
                    </a:lnTo>
                    <a:lnTo>
                      <a:pt x="1065" y="64"/>
                    </a:lnTo>
                    <a:lnTo>
                      <a:pt x="1065" y="64"/>
                    </a:lnTo>
                    <a:lnTo>
                      <a:pt x="1038" y="95"/>
                    </a:lnTo>
                    <a:lnTo>
                      <a:pt x="1021" y="110"/>
                    </a:lnTo>
                    <a:lnTo>
                      <a:pt x="1004" y="127"/>
                    </a:lnTo>
                    <a:lnTo>
                      <a:pt x="985" y="143"/>
                    </a:lnTo>
                    <a:lnTo>
                      <a:pt x="963" y="158"/>
                    </a:lnTo>
                    <a:lnTo>
                      <a:pt x="941" y="173"/>
                    </a:lnTo>
                    <a:lnTo>
                      <a:pt x="916" y="189"/>
                    </a:lnTo>
                    <a:lnTo>
                      <a:pt x="890" y="204"/>
                    </a:lnTo>
                    <a:lnTo>
                      <a:pt x="861" y="219"/>
                    </a:lnTo>
                    <a:lnTo>
                      <a:pt x="829" y="235"/>
                    </a:lnTo>
                    <a:lnTo>
                      <a:pt x="795" y="248"/>
                    </a:lnTo>
                    <a:lnTo>
                      <a:pt x="759" y="264"/>
                    </a:lnTo>
                    <a:lnTo>
                      <a:pt x="720" y="279"/>
                    </a:lnTo>
                    <a:lnTo>
                      <a:pt x="677" y="293"/>
                    </a:lnTo>
                    <a:lnTo>
                      <a:pt x="631" y="306"/>
                    </a:lnTo>
                    <a:lnTo>
                      <a:pt x="631" y="306"/>
                    </a:lnTo>
                    <a:lnTo>
                      <a:pt x="589" y="320"/>
                    </a:lnTo>
                    <a:lnTo>
                      <a:pt x="550" y="332"/>
                    </a:lnTo>
                    <a:lnTo>
                      <a:pt x="516" y="344"/>
                    </a:lnTo>
                    <a:lnTo>
                      <a:pt x="485" y="357"/>
                    </a:lnTo>
                    <a:lnTo>
                      <a:pt x="458" y="373"/>
                    </a:lnTo>
                    <a:lnTo>
                      <a:pt x="434" y="391"/>
                    </a:lnTo>
                    <a:lnTo>
                      <a:pt x="412" y="412"/>
                    </a:lnTo>
                    <a:lnTo>
                      <a:pt x="391" y="437"/>
                    </a:lnTo>
                    <a:lnTo>
                      <a:pt x="373" y="466"/>
                    </a:lnTo>
                    <a:lnTo>
                      <a:pt x="354" y="502"/>
                    </a:lnTo>
                    <a:lnTo>
                      <a:pt x="335" y="544"/>
                    </a:lnTo>
                    <a:lnTo>
                      <a:pt x="317" y="594"/>
                    </a:lnTo>
                    <a:lnTo>
                      <a:pt x="296" y="652"/>
                    </a:lnTo>
                    <a:lnTo>
                      <a:pt x="274" y="718"/>
                    </a:lnTo>
                    <a:lnTo>
                      <a:pt x="221" y="882"/>
                    </a:lnTo>
                    <a:lnTo>
                      <a:pt x="221" y="882"/>
                    </a:lnTo>
                    <a:lnTo>
                      <a:pt x="165" y="1059"/>
                    </a:lnTo>
                    <a:lnTo>
                      <a:pt x="112" y="1225"/>
                    </a:lnTo>
                    <a:lnTo>
                      <a:pt x="88" y="1304"/>
                    </a:lnTo>
                    <a:lnTo>
                      <a:pt x="66" y="1382"/>
                    </a:lnTo>
                    <a:lnTo>
                      <a:pt x="46" y="1457"/>
                    </a:lnTo>
                    <a:lnTo>
                      <a:pt x="29" y="1532"/>
                    </a:lnTo>
                    <a:lnTo>
                      <a:pt x="17" y="1605"/>
                    </a:lnTo>
                    <a:lnTo>
                      <a:pt x="7" y="1678"/>
                    </a:lnTo>
                    <a:lnTo>
                      <a:pt x="3" y="1714"/>
                    </a:lnTo>
                    <a:lnTo>
                      <a:pt x="2" y="1750"/>
                    </a:lnTo>
                    <a:lnTo>
                      <a:pt x="0" y="1787"/>
                    </a:lnTo>
                    <a:lnTo>
                      <a:pt x="0" y="1823"/>
                    </a:lnTo>
                    <a:lnTo>
                      <a:pt x="0" y="1859"/>
                    </a:lnTo>
                    <a:lnTo>
                      <a:pt x="3" y="1894"/>
                    </a:lnTo>
                    <a:lnTo>
                      <a:pt x="7" y="1932"/>
                    </a:lnTo>
                    <a:lnTo>
                      <a:pt x="12" y="1968"/>
                    </a:lnTo>
                    <a:lnTo>
                      <a:pt x="19" y="2005"/>
                    </a:lnTo>
                    <a:lnTo>
                      <a:pt x="26" y="2043"/>
                    </a:lnTo>
                    <a:lnTo>
                      <a:pt x="36" y="2080"/>
                    </a:lnTo>
                    <a:lnTo>
                      <a:pt x="46" y="2117"/>
                    </a:lnTo>
                    <a:lnTo>
                      <a:pt x="46" y="2117"/>
                    </a:lnTo>
                    <a:lnTo>
                      <a:pt x="216" y="2678"/>
                    </a:lnTo>
                    <a:lnTo>
                      <a:pt x="293" y="2935"/>
                    </a:lnTo>
                    <a:lnTo>
                      <a:pt x="293" y="2935"/>
                    </a:lnTo>
                    <a:lnTo>
                      <a:pt x="296" y="2923"/>
                    </a:lnTo>
                    <a:lnTo>
                      <a:pt x="305" y="2890"/>
                    </a:lnTo>
                    <a:lnTo>
                      <a:pt x="311" y="2868"/>
                    </a:lnTo>
                    <a:lnTo>
                      <a:pt x="320" y="2843"/>
                    </a:lnTo>
                    <a:lnTo>
                      <a:pt x="334" y="2815"/>
                    </a:lnTo>
                    <a:lnTo>
                      <a:pt x="347" y="2788"/>
                    </a:lnTo>
                    <a:lnTo>
                      <a:pt x="366" y="2761"/>
                    </a:lnTo>
                    <a:lnTo>
                      <a:pt x="386" y="2734"/>
                    </a:lnTo>
                    <a:lnTo>
                      <a:pt x="398" y="2720"/>
                    </a:lnTo>
                    <a:lnTo>
                      <a:pt x="412" y="2708"/>
                    </a:lnTo>
                    <a:lnTo>
                      <a:pt x="425" y="2696"/>
                    </a:lnTo>
                    <a:lnTo>
                      <a:pt x="439" y="2684"/>
                    </a:lnTo>
                    <a:lnTo>
                      <a:pt x="456" y="2674"/>
                    </a:lnTo>
                    <a:lnTo>
                      <a:pt x="473" y="2664"/>
                    </a:lnTo>
                    <a:lnTo>
                      <a:pt x="490" y="2655"/>
                    </a:lnTo>
                    <a:lnTo>
                      <a:pt x="509" y="2649"/>
                    </a:lnTo>
                    <a:lnTo>
                      <a:pt x="529" y="2642"/>
                    </a:lnTo>
                    <a:lnTo>
                      <a:pt x="551" y="2637"/>
                    </a:lnTo>
                    <a:lnTo>
                      <a:pt x="573" y="2633"/>
                    </a:lnTo>
                    <a:lnTo>
                      <a:pt x="597" y="2630"/>
                    </a:lnTo>
                    <a:lnTo>
                      <a:pt x="597" y="2630"/>
                    </a:lnTo>
                    <a:lnTo>
                      <a:pt x="568" y="2511"/>
                    </a:lnTo>
                    <a:lnTo>
                      <a:pt x="539" y="2386"/>
                    </a:lnTo>
                    <a:lnTo>
                      <a:pt x="509" y="2238"/>
                    </a:lnTo>
                    <a:lnTo>
                      <a:pt x="478" y="2085"/>
                    </a:lnTo>
                    <a:lnTo>
                      <a:pt x="465" y="2012"/>
                    </a:lnTo>
                    <a:lnTo>
                      <a:pt x="453" y="1942"/>
                    </a:lnTo>
                    <a:lnTo>
                      <a:pt x="444" y="1879"/>
                    </a:lnTo>
                    <a:lnTo>
                      <a:pt x="437" y="1823"/>
                    </a:lnTo>
                    <a:lnTo>
                      <a:pt x="436" y="1779"/>
                    </a:lnTo>
                    <a:lnTo>
                      <a:pt x="436" y="1762"/>
                    </a:lnTo>
                    <a:lnTo>
                      <a:pt x="437" y="1748"/>
                    </a:lnTo>
                    <a:lnTo>
                      <a:pt x="437" y="1748"/>
                    </a:lnTo>
                    <a:lnTo>
                      <a:pt x="442" y="1721"/>
                    </a:lnTo>
                    <a:lnTo>
                      <a:pt x="451" y="1690"/>
                    </a:lnTo>
                    <a:lnTo>
                      <a:pt x="470" y="1622"/>
                    </a:lnTo>
                    <a:lnTo>
                      <a:pt x="494" y="1547"/>
                    </a:lnTo>
                    <a:lnTo>
                      <a:pt x="517" y="1472"/>
                    </a:lnTo>
                    <a:lnTo>
                      <a:pt x="560" y="1348"/>
                    </a:lnTo>
                    <a:lnTo>
                      <a:pt x="579" y="1297"/>
                    </a:lnTo>
                    <a:lnTo>
                      <a:pt x="579" y="1297"/>
                    </a:lnTo>
                    <a:lnTo>
                      <a:pt x="597" y="1368"/>
                    </a:lnTo>
                    <a:lnTo>
                      <a:pt x="618" y="1431"/>
                    </a:lnTo>
                    <a:lnTo>
                      <a:pt x="636" y="1489"/>
                    </a:lnTo>
                    <a:lnTo>
                      <a:pt x="655" y="1542"/>
                    </a:lnTo>
                    <a:lnTo>
                      <a:pt x="689" y="1637"/>
                    </a:lnTo>
                    <a:lnTo>
                      <a:pt x="705" y="1682"/>
                    </a:lnTo>
                    <a:lnTo>
                      <a:pt x="718" y="1726"/>
                    </a:lnTo>
                    <a:lnTo>
                      <a:pt x="728" y="1770"/>
                    </a:lnTo>
                    <a:lnTo>
                      <a:pt x="737" y="1818"/>
                    </a:lnTo>
                    <a:lnTo>
                      <a:pt x="742" y="1867"/>
                    </a:lnTo>
                    <a:lnTo>
                      <a:pt x="744" y="1922"/>
                    </a:lnTo>
                    <a:lnTo>
                      <a:pt x="742" y="1981"/>
                    </a:lnTo>
                    <a:lnTo>
                      <a:pt x="735" y="2049"/>
                    </a:lnTo>
                    <a:lnTo>
                      <a:pt x="725" y="2123"/>
                    </a:lnTo>
                    <a:lnTo>
                      <a:pt x="710" y="2206"/>
                    </a:lnTo>
                    <a:lnTo>
                      <a:pt x="710" y="2206"/>
                    </a:lnTo>
                    <a:lnTo>
                      <a:pt x="676" y="2376"/>
                    </a:lnTo>
                    <a:lnTo>
                      <a:pt x="643" y="2529"/>
                    </a:lnTo>
                    <a:lnTo>
                      <a:pt x="587" y="2780"/>
                    </a:lnTo>
                    <a:lnTo>
                      <a:pt x="550" y="2941"/>
                    </a:lnTo>
                    <a:lnTo>
                      <a:pt x="534" y="2998"/>
                    </a:lnTo>
                    <a:lnTo>
                      <a:pt x="534" y="2998"/>
                    </a:lnTo>
                    <a:lnTo>
                      <a:pt x="548" y="3016"/>
                    </a:lnTo>
                    <a:lnTo>
                      <a:pt x="567" y="3038"/>
                    </a:lnTo>
                    <a:lnTo>
                      <a:pt x="589" y="3062"/>
                    </a:lnTo>
                    <a:lnTo>
                      <a:pt x="616" y="3086"/>
                    </a:lnTo>
                    <a:lnTo>
                      <a:pt x="645" y="3112"/>
                    </a:lnTo>
                    <a:lnTo>
                      <a:pt x="679" y="3135"/>
                    </a:lnTo>
                    <a:lnTo>
                      <a:pt x="715" y="3159"/>
                    </a:lnTo>
                    <a:lnTo>
                      <a:pt x="754" y="3181"/>
                    </a:lnTo>
                    <a:lnTo>
                      <a:pt x="795" y="3200"/>
                    </a:lnTo>
                    <a:lnTo>
                      <a:pt x="837" y="3217"/>
                    </a:lnTo>
                    <a:lnTo>
                      <a:pt x="859" y="3224"/>
                    </a:lnTo>
                    <a:lnTo>
                      <a:pt x="883" y="3229"/>
                    </a:lnTo>
                    <a:lnTo>
                      <a:pt x="905" y="3234"/>
                    </a:lnTo>
                    <a:lnTo>
                      <a:pt x="927" y="3238"/>
                    </a:lnTo>
                    <a:lnTo>
                      <a:pt x="951" y="3239"/>
                    </a:lnTo>
                    <a:lnTo>
                      <a:pt x="975" y="3241"/>
                    </a:lnTo>
                    <a:lnTo>
                      <a:pt x="997" y="3239"/>
                    </a:lnTo>
                    <a:lnTo>
                      <a:pt x="1021" y="3238"/>
                    </a:lnTo>
                    <a:lnTo>
                      <a:pt x="1045" y="3234"/>
                    </a:lnTo>
                    <a:lnTo>
                      <a:pt x="1069" y="3227"/>
                    </a:lnTo>
                    <a:lnTo>
                      <a:pt x="1093" y="3221"/>
                    </a:lnTo>
                    <a:lnTo>
                      <a:pt x="1115" y="3210"/>
                    </a:lnTo>
                    <a:lnTo>
                      <a:pt x="1115" y="3210"/>
                    </a:lnTo>
                    <a:lnTo>
                      <a:pt x="1138" y="3200"/>
                    </a:lnTo>
                    <a:lnTo>
                      <a:pt x="1161" y="3188"/>
                    </a:lnTo>
                    <a:lnTo>
                      <a:pt x="1181" y="3175"/>
                    </a:lnTo>
                    <a:lnTo>
                      <a:pt x="1201" y="3159"/>
                    </a:lnTo>
                    <a:lnTo>
                      <a:pt x="1220" y="3142"/>
                    </a:lnTo>
                    <a:lnTo>
                      <a:pt x="1239" y="3127"/>
                    </a:lnTo>
                    <a:lnTo>
                      <a:pt x="1256" y="3108"/>
                    </a:lnTo>
                    <a:lnTo>
                      <a:pt x="1273" y="3089"/>
                    </a:lnTo>
                    <a:lnTo>
                      <a:pt x="1304" y="3052"/>
                    </a:lnTo>
                    <a:lnTo>
                      <a:pt x="1331" y="3013"/>
                    </a:lnTo>
                    <a:lnTo>
                      <a:pt x="1356" y="2972"/>
                    </a:lnTo>
                    <a:lnTo>
                      <a:pt x="1378" y="2933"/>
                    </a:lnTo>
                    <a:lnTo>
                      <a:pt x="1397" y="2894"/>
                    </a:lnTo>
                    <a:lnTo>
                      <a:pt x="1412" y="2858"/>
                    </a:lnTo>
                    <a:lnTo>
                      <a:pt x="1426" y="2824"/>
                    </a:lnTo>
                    <a:lnTo>
                      <a:pt x="1436" y="2795"/>
                    </a:lnTo>
                    <a:lnTo>
                      <a:pt x="1450" y="2752"/>
                    </a:lnTo>
                    <a:lnTo>
                      <a:pt x="1455" y="2735"/>
                    </a:lnTo>
                    <a:lnTo>
                      <a:pt x="1455" y="2735"/>
                    </a:lnTo>
                    <a:lnTo>
                      <a:pt x="1455" y="2735"/>
                    </a:lnTo>
                    <a:lnTo>
                      <a:pt x="1458" y="2752"/>
                    </a:lnTo>
                    <a:lnTo>
                      <a:pt x="1472" y="2795"/>
                    </a:lnTo>
                    <a:lnTo>
                      <a:pt x="1482" y="2824"/>
                    </a:lnTo>
                    <a:lnTo>
                      <a:pt x="1496" y="2858"/>
                    </a:lnTo>
                    <a:lnTo>
                      <a:pt x="1513" y="2894"/>
                    </a:lnTo>
                    <a:lnTo>
                      <a:pt x="1532" y="2933"/>
                    </a:lnTo>
                    <a:lnTo>
                      <a:pt x="1552" y="2972"/>
                    </a:lnTo>
                    <a:lnTo>
                      <a:pt x="1578" y="3013"/>
                    </a:lnTo>
                    <a:lnTo>
                      <a:pt x="1605" y="3052"/>
                    </a:lnTo>
                    <a:lnTo>
                      <a:pt x="1635" y="3089"/>
                    </a:lnTo>
                    <a:lnTo>
                      <a:pt x="1652" y="3108"/>
                    </a:lnTo>
                    <a:lnTo>
                      <a:pt x="1669" y="3127"/>
                    </a:lnTo>
                    <a:lnTo>
                      <a:pt x="1688" y="3142"/>
                    </a:lnTo>
                    <a:lnTo>
                      <a:pt x="1709" y="3159"/>
                    </a:lnTo>
                    <a:lnTo>
                      <a:pt x="1727" y="3175"/>
                    </a:lnTo>
                    <a:lnTo>
                      <a:pt x="1749" y="3188"/>
                    </a:lnTo>
                    <a:lnTo>
                      <a:pt x="1772" y="3200"/>
                    </a:lnTo>
                    <a:lnTo>
                      <a:pt x="1794" y="3210"/>
                    </a:lnTo>
                    <a:lnTo>
                      <a:pt x="1794" y="3210"/>
                    </a:lnTo>
                    <a:lnTo>
                      <a:pt x="1817" y="3221"/>
                    </a:lnTo>
                    <a:lnTo>
                      <a:pt x="1840" y="3227"/>
                    </a:lnTo>
                    <a:lnTo>
                      <a:pt x="1863" y="3234"/>
                    </a:lnTo>
                    <a:lnTo>
                      <a:pt x="1887" y="3238"/>
                    </a:lnTo>
                    <a:lnTo>
                      <a:pt x="1911" y="3239"/>
                    </a:lnTo>
                    <a:lnTo>
                      <a:pt x="1935" y="3241"/>
                    </a:lnTo>
                    <a:lnTo>
                      <a:pt x="1957" y="3239"/>
                    </a:lnTo>
                    <a:lnTo>
                      <a:pt x="1981" y="3238"/>
                    </a:lnTo>
                    <a:lnTo>
                      <a:pt x="2003" y="3234"/>
                    </a:lnTo>
                    <a:lnTo>
                      <a:pt x="2027" y="3229"/>
                    </a:lnTo>
                    <a:lnTo>
                      <a:pt x="2049" y="3224"/>
                    </a:lnTo>
                    <a:lnTo>
                      <a:pt x="2071" y="3217"/>
                    </a:lnTo>
                    <a:lnTo>
                      <a:pt x="2114" y="3200"/>
                    </a:lnTo>
                    <a:lnTo>
                      <a:pt x="2154" y="3181"/>
                    </a:lnTo>
                    <a:lnTo>
                      <a:pt x="2194" y="3159"/>
                    </a:lnTo>
                    <a:lnTo>
                      <a:pt x="2229" y="3135"/>
                    </a:lnTo>
                    <a:lnTo>
                      <a:pt x="2263" y="3112"/>
                    </a:lnTo>
                    <a:lnTo>
                      <a:pt x="2294" y="3086"/>
                    </a:lnTo>
                    <a:lnTo>
                      <a:pt x="2319" y="3062"/>
                    </a:lnTo>
                    <a:lnTo>
                      <a:pt x="2342" y="3038"/>
                    </a:lnTo>
                    <a:lnTo>
                      <a:pt x="2360" y="3016"/>
                    </a:lnTo>
                    <a:lnTo>
                      <a:pt x="2374" y="2998"/>
                    </a:lnTo>
                    <a:lnTo>
                      <a:pt x="2374" y="2998"/>
                    </a:lnTo>
                    <a:lnTo>
                      <a:pt x="2360" y="2941"/>
                    </a:lnTo>
                    <a:lnTo>
                      <a:pt x="2321" y="2780"/>
                    </a:lnTo>
                    <a:lnTo>
                      <a:pt x="2265" y="2529"/>
                    </a:lnTo>
                    <a:lnTo>
                      <a:pt x="2233" y="2376"/>
                    </a:lnTo>
                    <a:lnTo>
                      <a:pt x="2199" y="2206"/>
                    </a:lnTo>
                    <a:lnTo>
                      <a:pt x="2199" y="2206"/>
                    </a:lnTo>
                    <a:lnTo>
                      <a:pt x="2183" y="2123"/>
                    </a:lnTo>
                    <a:lnTo>
                      <a:pt x="2173" y="2049"/>
                    </a:lnTo>
                    <a:lnTo>
                      <a:pt x="2166" y="1981"/>
                    </a:lnTo>
                    <a:lnTo>
                      <a:pt x="2165" y="1922"/>
                    </a:lnTo>
                    <a:lnTo>
                      <a:pt x="2166" y="1867"/>
                    </a:lnTo>
                    <a:lnTo>
                      <a:pt x="2171" y="1818"/>
                    </a:lnTo>
                    <a:lnTo>
                      <a:pt x="2180" y="1770"/>
                    </a:lnTo>
                    <a:lnTo>
                      <a:pt x="2190" y="1726"/>
                    </a:lnTo>
                    <a:lnTo>
                      <a:pt x="2204" y="1682"/>
                    </a:lnTo>
                    <a:lnTo>
                      <a:pt x="2219" y="1637"/>
                    </a:lnTo>
                    <a:lnTo>
                      <a:pt x="2253" y="1542"/>
                    </a:lnTo>
                    <a:lnTo>
                      <a:pt x="2272" y="1489"/>
                    </a:lnTo>
                    <a:lnTo>
                      <a:pt x="2292" y="1431"/>
                    </a:lnTo>
                    <a:lnTo>
                      <a:pt x="2311" y="1368"/>
                    </a:lnTo>
                    <a:lnTo>
                      <a:pt x="2331" y="1297"/>
                    </a:lnTo>
                    <a:lnTo>
                      <a:pt x="2331" y="1297"/>
                    </a:lnTo>
                    <a:lnTo>
                      <a:pt x="2348" y="1348"/>
                    </a:lnTo>
                    <a:lnTo>
                      <a:pt x="2393" y="1472"/>
                    </a:lnTo>
                    <a:lnTo>
                      <a:pt x="2416" y="1547"/>
                    </a:lnTo>
                    <a:lnTo>
                      <a:pt x="2439" y="1622"/>
                    </a:lnTo>
                    <a:lnTo>
                      <a:pt x="2457" y="1690"/>
                    </a:lnTo>
                    <a:lnTo>
                      <a:pt x="2466" y="1721"/>
                    </a:lnTo>
                    <a:lnTo>
                      <a:pt x="2471" y="1748"/>
                    </a:lnTo>
                    <a:lnTo>
                      <a:pt x="2471" y="1748"/>
                    </a:lnTo>
                    <a:lnTo>
                      <a:pt x="2473" y="1762"/>
                    </a:lnTo>
                    <a:lnTo>
                      <a:pt x="2473" y="1779"/>
                    </a:lnTo>
                    <a:lnTo>
                      <a:pt x="2471" y="1823"/>
                    </a:lnTo>
                    <a:lnTo>
                      <a:pt x="2466" y="1879"/>
                    </a:lnTo>
                    <a:lnTo>
                      <a:pt x="2456" y="1942"/>
                    </a:lnTo>
                    <a:lnTo>
                      <a:pt x="2445" y="2012"/>
                    </a:lnTo>
                    <a:lnTo>
                      <a:pt x="2432" y="2085"/>
                    </a:lnTo>
                    <a:lnTo>
                      <a:pt x="2401" y="2238"/>
                    </a:lnTo>
                    <a:lnTo>
                      <a:pt x="2369" y="2386"/>
                    </a:lnTo>
                    <a:lnTo>
                      <a:pt x="2340" y="2511"/>
                    </a:lnTo>
                    <a:lnTo>
                      <a:pt x="2313" y="2630"/>
                    </a:lnTo>
                    <a:lnTo>
                      <a:pt x="2313" y="2630"/>
                    </a:lnTo>
                    <a:lnTo>
                      <a:pt x="2335" y="2633"/>
                    </a:lnTo>
                    <a:lnTo>
                      <a:pt x="2359" y="2637"/>
                    </a:lnTo>
                    <a:lnTo>
                      <a:pt x="2379" y="2642"/>
                    </a:lnTo>
                    <a:lnTo>
                      <a:pt x="2399" y="2649"/>
                    </a:lnTo>
                    <a:lnTo>
                      <a:pt x="2418" y="2655"/>
                    </a:lnTo>
                    <a:lnTo>
                      <a:pt x="2437" y="2664"/>
                    </a:lnTo>
                    <a:lnTo>
                      <a:pt x="2454" y="2674"/>
                    </a:lnTo>
                    <a:lnTo>
                      <a:pt x="2469" y="2684"/>
                    </a:lnTo>
                    <a:lnTo>
                      <a:pt x="2483" y="2696"/>
                    </a:lnTo>
                    <a:lnTo>
                      <a:pt x="2498" y="2708"/>
                    </a:lnTo>
                    <a:lnTo>
                      <a:pt x="2510" y="2720"/>
                    </a:lnTo>
                    <a:lnTo>
                      <a:pt x="2522" y="2734"/>
                    </a:lnTo>
                    <a:lnTo>
                      <a:pt x="2544" y="2761"/>
                    </a:lnTo>
                    <a:lnTo>
                      <a:pt x="2561" y="2788"/>
                    </a:lnTo>
                    <a:lnTo>
                      <a:pt x="2576" y="2815"/>
                    </a:lnTo>
                    <a:lnTo>
                      <a:pt x="2588" y="2843"/>
                    </a:lnTo>
                    <a:lnTo>
                      <a:pt x="2597" y="2868"/>
                    </a:lnTo>
                    <a:lnTo>
                      <a:pt x="2605" y="2890"/>
                    </a:lnTo>
                    <a:lnTo>
                      <a:pt x="2614" y="2923"/>
                    </a:lnTo>
                    <a:lnTo>
                      <a:pt x="2616" y="2935"/>
                    </a:lnTo>
                    <a:lnTo>
                      <a:pt x="2616" y="2935"/>
                    </a:lnTo>
                    <a:lnTo>
                      <a:pt x="2692" y="2678"/>
                    </a:lnTo>
                    <a:lnTo>
                      <a:pt x="2862" y="2117"/>
                    </a:lnTo>
                    <a:lnTo>
                      <a:pt x="2862" y="2117"/>
                    </a:lnTo>
                    <a:lnTo>
                      <a:pt x="2873" y="2080"/>
                    </a:lnTo>
                    <a:lnTo>
                      <a:pt x="2883" y="2043"/>
                    </a:lnTo>
                    <a:lnTo>
                      <a:pt x="2891" y="2005"/>
                    </a:lnTo>
                    <a:lnTo>
                      <a:pt x="2896" y="1968"/>
                    </a:lnTo>
                    <a:lnTo>
                      <a:pt x="2901" y="1932"/>
                    </a:lnTo>
                    <a:lnTo>
                      <a:pt x="2905" y="1894"/>
                    </a:lnTo>
                    <a:lnTo>
                      <a:pt x="2908" y="1859"/>
                    </a:lnTo>
                    <a:lnTo>
                      <a:pt x="2908" y="1823"/>
                    </a:lnTo>
                    <a:lnTo>
                      <a:pt x="2908" y="1787"/>
                    </a:lnTo>
                    <a:lnTo>
                      <a:pt x="2908" y="1750"/>
                    </a:lnTo>
                    <a:lnTo>
                      <a:pt x="2905" y="1714"/>
                    </a:lnTo>
                    <a:lnTo>
                      <a:pt x="2901" y="1678"/>
                    </a:lnTo>
                    <a:lnTo>
                      <a:pt x="2893" y="1605"/>
                    </a:lnTo>
                    <a:lnTo>
                      <a:pt x="2879" y="1532"/>
                    </a:lnTo>
                    <a:lnTo>
                      <a:pt x="2862" y="1457"/>
                    </a:lnTo>
                    <a:lnTo>
                      <a:pt x="2844" y="1382"/>
                    </a:lnTo>
                    <a:lnTo>
                      <a:pt x="2822" y="1304"/>
                    </a:lnTo>
                    <a:lnTo>
                      <a:pt x="2796" y="1225"/>
                    </a:lnTo>
                    <a:lnTo>
                      <a:pt x="2743" y="1059"/>
                    </a:lnTo>
                    <a:lnTo>
                      <a:pt x="2687" y="882"/>
                    </a:lnTo>
                    <a:lnTo>
                      <a:pt x="2687" y="882"/>
                    </a:lnTo>
                    <a:close/>
                    <a:moveTo>
                      <a:pt x="1455" y="2458"/>
                    </a:moveTo>
                    <a:lnTo>
                      <a:pt x="1455" y="2458"/>
                    </a:lnTo>
                    <a:lnTo>
                      <a:pt x="1446" y="2456"/>
                    </a:lnTo>
                    <a:lnTo>
                      <a:pt x="1438" y="2455"/>
                    </a:lnTo>
                    <a:lnTo>
                      <a:pt x="1431" y="2451"/>
                    </a:lnTo>
                    <a:lnTo>
                      <a:pt x="1424" y="2446"/>
                    </a:lnTo>
                    <a:lnTo>
                      <a:pt x="1419" y="2439"/>
                    </a:lnTo>
                    <a:lnTo>
                      <a:pt x="1414" y="2432"/>
                    </a:lnTo>
                    <a:lnTo>
                      <a:pt x="1412" y="2424"/>
                    </a:lnTo>
                    <a:lnTo>
                      <a:pt x="1412" y="2415"/>
                    </a:lnTo>
                    <a:lnTo>
                      <a:pt x="1412" y="2415"/>
                    </a:lnTo>
                    <a:lnTo>
                      <a:pt x="1412" y="2407"/>
                    </a:lnTo>
                    <a:lnTo>
                      <a:pt x="1414" y="2398"/>
                    </a:lnTo>
                    <a:lnTo>
                      <a:pt x="1419" y="2392"/>
                    </a:lnTo>
                    <a:lnTo>
                      <a:pt x="1424" y="2385"/>
                    </a:lnTo>
                    <a:lnTo>
                      <a:pt x="1431" y="2380"/>
                    </a:lnTo>
                    <a:lnTo>
                      <a:pt x="1438" y="2376"/>
                    </a:lnTo>
                    <a:lnTo>
                      <a:pt x="1446" y="2373"/>
                    </a:lnTo>
                    <a:lnTo>
                      <a:pt x="1455" y="2373"/>
                    </a:lnTo>
                    <a:lnTo>
                      <a:pt x="1455" y="2373"/>
                    </a:lnTo>
                    <a:lnTo>
                      <a:pt x="1464" y="2373"/>
                    </a:lnTo>
                    <a:lnTo>
                      <a:pt x="1470" y="2376"/>
                    </a:lnTo>
                    <a:lnTo>
                      <a:pt x="1479" y="2380"/>
                    </a:lnTo>
                    <a:lnTo>
                      <a:pt x="1484" y="2385"/>
                    </a:lnTo>
                    <a:lnTo>
                      <a:pt x="1489" y="2392"/>
                    </a:lnTo>
                    <a:lnTo>
                      <a:pt x="1494" y="2398"/>
                    </a:lnTo>
                    <a:lnTo>
                      <a:pt x="1496" y="2407"/>
                    </a:lnTo>
                    <a:lnTo>
                      <a:pt x="1498" y="2415"/>
                    </a:lnTo>
                    <a:lnTo>
                      <a:pt x="1498" y="2415"/>
                    </a:lnTo>
                    <a:lnTo>
                      <a:pt x="1496" y="2424"/>
                    </a:lnTo>
                    <a:lnTo>
                      <a:pt x="1494" y="2432"/>
                    </a:lnTo>
                    <a:lnTo>
                      <a:pt x="1489" y="2439"/>
                    </a:lnTo>
                    <a:lnTo>
                      <a:pt x="1484" y="2446"/>
                    </a:lnTo>
                    <a:lnTo>
                      <a:pt x="1479" y="2451"/>
                    </a:lnTo>
                    <a:lnTo>
                      <a:pt x="1470" y="2455"/>
                    </a:lnTo>
                    <a:lnTo>
                      <a:pt x="1464" y="2456"/>
                    </a:lnTo>
                    <a:lnTo>
                      <a:pt x="1455" y="2458"/>
                    </a:lnTo>
                    <a:lnTo>
                      <a:pt x="1455" y="2458"/>
                    </a:lnTo>
                    <a:close/>
                    <a:moveTo>
                      <a:pt x="1455" y="2191"/>
                    </a:moveTo>
                    <a:lnTo>
                      <a:pt x="1455" y="2191"/>
                    </a:lnTo>
                    <a:lnTo>
                      <a:pt x="1446" y="2191"/>
                    </a:lnTo>
                    <a:lnTo>
                      <a:pt x="1438" y="2189"/>
                    </a:lnTo>
                    <a:lnTo>
                      <a:pt x="1431" y="2184"/>
                    </a:lnTo>
                    <a:lnTo>
                      <a:pt x="1424" y="2179"/>
                    </a:lnTo>
                    <a:lnTo>
                      <a:pt x="1419" y="2172"/>
                    </a:lnTo>
                    <a:lnTo>
                      <a:pt x="1414" y="2165"/>
                    </a:lnTo>
                    <a:lnTo>
                      <a:pt x="1412" y="2157"/>
                    </a:lnTo>
                    <a:lnTo>
                      <a:pt x="1412" y="2148"/>
                    </a:lnTo>
                    <a:lnTo>
                      <a:pt x="1412" y="2148"/>
                    </a:lnTo>
                    <a:lnTo>
                      <a:pt x="1412" y="2140"/>
                    </a:lnTo>
                    <a:lnTo>
                      <a:pt x="1414" y="2133"/>
                    </a:lnTo>
                    <a:lnTo>
                      <a:pt x="1419" y="2124"/>
                    </a:lnTo>
                    <a:lnTo>
                      <a:pt x="1424" y="2119"/>
                    </a:lnTo>
                    <a:lnTo>
                      <a:pt x="1431" y="2114"/>
                    </a:lnTo>
                    <a:lnTo>
                      <a:pt x="1438" y="2109"/>
                    </a:lnTo>
                    <a:lnTo>
                      <a:pt x="1446" y="2107"/>
                    </a:lnTo>
                    <a:lnTo>
                      <a:pt x="1455" y="2106"/>
                    </a:lnTo>
                    <a:lnTo>
                      <a:pt x="1455" y="2106"/>
                    </a:lnTo>
                    <a:lnTo>
                      <a:pt x="1464" y="2107"/>
                    </a:lnTo>
                    <a:lnTo>
                      <a:pt x="1470" y="2109"/>
                    </a:lnTo>
                    <a:lnTo>
                      <a:pt x="1479" y="2114"/>
                    </a:lnTo>
                    <a:lnTo>
                      <a:pt x="1484" y="2119"/>
                    </a:lnTo>
                    <a:lnTo>
                      <a:pt x="1489" y="2124"/>
                    </a:lnTo>
                    <a:lnTo>
                      <a:pt x="1494" y="2133"/>
                    </a:lnTo>
                    <a:lnTo>
                      <a:pt x="1496" y="2140"/>
                    </a:lnTo>
                    <a:lnTo>
                      <a:pt x="1498" y="2148"/>
                    </a:lnTo>
                    <a:lnTo>
                      <a:pt x="1498" y="2148"/>
                    </a:lnTo>
                    <a:lnTo>
                      <a:pt x="1496" y="2157"/>
                    </a:lnTo>
                    <a:lnTo>
                      <a:pt x="1494" y="2165"/>
                    </a:lnTo>
                    <a:lnTo>
                      <a:pt x="1489" y="2172"/>
                    </a:lnTo>
                    <a:lnTo>
                      <a:pt x="1484" y="2179"/>
                    </a:lnTo>
                    <a:lnTo>
                      <a:pt x="1479" y="2184"/>
                    </a:lnTo>
                    <a:lnTo>
                      <a:pt x="1470" y="2189"/>
                    </a:lnTo>
                    <a:lnTo>
                      <a:pt x="1464" y="2191"/>
                    </a:lnTo>
                    <a:lnTo>
                      <a:pt x="1455" y="2191"/>
                    </a:lnTo>
                    <a:lnTo>
                      <a:pt x="1455" y="2191"/>
                    </a:lnTo>
                    <a:close/>
                    <a:moveTo>
                      <a:pt x="1455" y="1925"/>
                    </a:moveTo>
                    <a:lnTo>
                      <a:pt x="1455" y="1925"/>
                    </a:lnTo>
                    <a:lnTo>
                      <a:pt x="1446" y="1925"/>
                    </a:lnTo>
                    <a:lnTo>
                      <a:pt x="1438" y="1922"/>
                    </a:lnTo>
                    <a:lnTo>
                      <a:pt x="1431" y="1918"/>
                    </a:lnTo>
                    <a:lnTo>
                      <a:pt x="1424" y="1913"/>
                    </a:lnTo>
                    <a:lnTo>
                      <a:pt x="1419" y="1906"/>
                    </a:lnTo>
                    <a:lnTo>
                      <a:pt x="1414" y="1900"/>
                    </a:lnTo>
                    <a:lnTo>
                      <a:pt x="1412" y="1891"/>
                    </a:lnTo>
                    <a:lnTo>
                      <a:pt x="1412" y="1883"/>
                    </a:lnTo>
                    <a:lnTo>
                      <a:pt x="1412" y="1883"/>
                    </a:lnTo>
                    <a:lnTo>
                      <a:pt x="1412" y="1874"/>
                    </a:lnTo>
                    <a:lnTo>
                      <a:pt x="1414" y="1865"/>
                    </a:lnTo>
                    <a:lnTo>
                      <a:pt x="1419" y="1859"/>
                    </a:lnTo>
                    <a:lnTo>
                      <a:pt x="1424" y="1852"/>
                    </a:lnTo>
                    <a:lnTo>
                      <a:pt x="1431" y="1847"/>
                    </a:lnTo>
                    <a:lnTo>
                      <a:pt x="1438" y="1843"/>
                    </a:lnTo>
                    <a:lnTo>
                      <a:pt x="1446" y="1840"/>
                    </a:lnTo>
                    <a:lnTo>
                      <a:pt x="1455" y="1840"/>
                    </a:lnTo>
                    <a:lnTo>
                      <a:pt x="1455" y="1840"/>
                    </a:lnTo>
                    <a:lnTo>
                      <a:pt x="1464" y="1840"/>
                    </a:lnTo>
                    <a:lnTo>
                      <a:pt x="1470" y="1843"/>
                    </a:lnTo>
                    <a:lnTo>
                      <a:pt x="1479" y="1847"/>
                    </a:lnTo>
                    <a:lnTo>
                      <a:pt x="1484" y="1852"/>
                    </a:lnTo>
                    <a:lnTo>
                      <a:pt x="1489" y="1859"/>
                    </a:lnTo>
                    <a:lnTo>
                      <a:pt x="1494" y="1865"/>
                    </a:lnTo>
                    <a:lnTo>
                      <a:pt x="1496" y="1874"/>
                    </a:lnTo>
                    <a:lnTo>
                      <a:pt x="1498" y="1883"/>
                    </a:lnTo>
                    <a:lnTo>
                      <a:pt x="1498" y="1883"/>
                    </a:lnTo>
                    <a:lnTo>
                      <a:pt x="1496" y="1891"/>
                    </a:lnTo>
                    <a:lnTo>
                      <a:pt x="1494" y="1900"/>
                    </a:lnTo>
                    <a:lnTo>
                      <a:pt x="1489" y="1906"/>
                    </a:lnTo>
                    <a:lnTo>
                      <a:pt x="1484" y="1913"/>
                    </a:lnTo>
                    <a:lnTo>
                      <a:pt x="1479" y="1918"/>
                    </a:lnTo>
                    <a:lnTo>
                      <a:pt x="1470" y="1922"/>
                    </a:lnTo>
                    <a:lnTo>
                      <a:pt x="1464" y="1925"/>
                    </a:lnTo>
                    <a:lnTo>
                      <a:pt x="1455" y="1925"/>
                    </a:lnTo>
                    <a:lnTo>
                      <a:pt x="1455" y="1925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4" name="Freeform 24"/>
              <p:cNvSpPr>
                <a:spLocks/>
              </p:cNvSpPr>
              <p:nvPr/>
            </p:nvSpPr>
            <p:spPr bwMode="auto">
              <a:xfrm>
                <a:off x="5450706" y="4292578"/>
                <a:ext cx="995498" cy="860906"/>
              </a:xfrm>
              <a:custGeom>
                <a:avLst/>
                <a:gdLst>
                  <a:gd name="T0" fmla="*/ 1554 w 3750"/>
                  <a:gd name="T1" fmla="*/ 3241 h 3243"/>
                  <a:gd name="T2" fmla="*/ 1760 w 3750"/>
                  <a:gd name="T3" fmla="*/ 3215 h 3243"/>
                  <a:gd name="T4" fmla="*/ 1928 w 3750"/>
                  <a:gd name="T5" fmla="*/ 3140 h 3243"/>
                  <a:gd name="T6" fmla="*/ 2064 w 3750"/>
                  <a:gd name="T7" fmla="*/ 3027 h 3243"/>
                  <a:gd name="T8" fmla="*/ 2174 w 3750"/>
                  <a:gd name="T9" fmla="*/ 2881 h 3243"/>
                  <a:gd name="T10" fmla="*/ 2267 w 3750"/>
                  <a:gd name="T11" fmla="*/ 2709 h 3243"/>
                  <a:gd name="T12" fmla="*/ 2470 w 3750"/>
                  <a:gd name="T13" fmla="*/ 2215 h 3243"/>
                  <a:gd name="T14" fmla="*/ 2558 w 3750"/>
                  <a:gd name="T15" fmla="*/ 2015 h 3243"/>
                  <a:gd name="T16" fmla="*/ 2645 w 3750"/>
                  <a:gd name="T17" fmla="*/ 1857 h 3243"/>
                  <a:gd name="T18" fmla="*/ 2729 w 3750"/>
                  <a:gd name="T19" fmla="*/ 1741 h 3243"/>
                  <a:gd name="T20" fmla="*/ 2809 w 3750"/>
                  <a:gd name="T21" fmla="*/ 1666 h 3243"/>
                  <a:gd name="T22" fmla="*/ 2882 w 3750"/>
                  <a:gd name="T23" fmla="*/ 1633 h 3243"/>
                  <a:gd name="T24" fmla="*/ 2947 w 3750"/>
                  <a:gd name="T25" fmla="*/ 1633 h 3243"/>
                  <a:gd name="T26" fmla="*/ 3001 w 3750"/>
                  <a:gd name="T27" fmla="*/ 1668 h 3243"/>
                  <a:gd name="T28" fmla="*/ 3044 w 3750"/>
                  <a:gd name="T29" fmla="*/ 1735 h 3243"/>
                  <a:gd name="T30" fmla="*/ 3066 w 3750"/>
                  <a:gd name="T31" fmla="*/ 1808 h 3243"/>
                  <a:gd name="T32" fmla="*/ 3102 w 3750"/>
                  <a:gd name="T33" fmla="*/ 2118 h 3243"/>
                  <a:gd name="T34" fmla="*/ 3124 w 3750"/>
                  <a:gd name="T35" fmla="*/ 2847 h 3243"/>
                  <a:gd name="T36" fmla="*/ 3260 w 3750"/>
                  <a:gd name="T37" fmla="*/ 3241 h 3243"/>
                  <a:gd name="T38" fmla="*/ 3277 w 3750"/>
                  <a:gd name="T39" fmla="*/ 2739 h 3243"/>
                  <a:gd name="T40" fmla="*/ 3316 w 3750"/>
                  <a:gd name="T41" fmla="*/ 2299 h 3243"/>
                  <a:gd name="T42" fmla="*/ 3344 w 3750"/>
                  <a:gd name="T43" fmla="*/ 2125 h 3243"/>
                  <a:gd name="T44" fmla="*/ 3420 w 3750"/>
                  <a:gd name="T45" fmla="*/ 1877 h 3243"/>
                  <a:gd name="T46" fmla="*/ 3594 w 3750"/>
                  <a:gd name="T47" fmla="*/ 1457 h 3243"/>
                  <a:gd name="T48" fmla="*/ 3687 w 3750"/>
                  <a:gd name="T49" fmla="*/ 1181 h 3243"/>
                  <a:gd name="T50" fmla="*/ 3730 w 3750"/>
                  <a:gd name="T51" fmla="*/ 978 h 3243"/>
                  <a:gd name="T52" fmla="*/ 3750 w 3750"/>
                  <a:gd name="T53" fmla="*/ 754 h 3243"/>
                  <a:gd name="T54" fmla="*/ 3739 w 3750"/>
                  <a:gd name="T55" fmla="*/ 625 h 3243"/>
                  <a:gd name="T56" fmla="*/ 3683 w 3750"/>
                  <a:gd name="T57" fmla="*/ 472 h 3243"/>
                  <a:gd name="T58" fmla="*/ 3594 w 3750"/>
                  <a:gd name="T59" fmla="*/ 338 h 3243"/>
                  <a:gd name="T60" fmla="*/ 3487 w 3750"/>
                  <a:gd name="T61" fmla="*/ 224 h 3243"/>
                  <a:gd name="T62" fmla="*/ 3299 w 3750"/>
                  <a:gd name="T63" fmla="*/ 78 h 3243"/>
                  <a:gd name="T64" fmla="*/ 3159 w 3750"/>
                  <a:gd name="T65" fmla="*/ 0 h 3243"/>
                  <a:gd name="T66" fmla="*/ 3100 w 3750"/>
                  <a:gd name="T67" fmla="*/ 147 h 3243"/>
                  <a:gd name="T68" fmla="*/ 2964 w 3750"/>
                  <a:gd name="T69" fmla="*/ 397 h 3243"/>
                  <a:gd name="T70" fmla="*/ 2623 w 3750"/>
                  <a:gd name="T71" fmla="*/ 918 h 3243"/>
                  <a:gd name="T72" fmla="*/ 2180 w 3750"/>
                  <a:gd name="T73" fmla="*/ 1517 h 3243"/>
                  <a:gd name="T74" fmla="*/ 1824 w 3750"/>
                  <a:gd name="T75" fmla="*/ 1967 h 3243"/>
                  <a:gd name="T76" fmla="*/ 1712 w 3750"/>
                  <a:gd name="T77" fmla="*/ 2088 h 3243"/>
                  <a:gd name="T78" fmla="*/ 1604 w 3750"/>
                  <a:gd name="T79" fmla="*/ 2164 h 3243"/>
                  <a:gd name="T80" fmla="*/ 1494 w 3750"/>
                  <a:gd name="T81" fmla="*/ 2211 h 3243"/>
                  <a:gd name="T82" fmla="*/ 1386 w 3750"/>
                  <a:gd name="T83" fmla="*/ 2232 h 3243"/>
                  <a:gd name="T84" fmla="*/ 1207 w 3750"/>
                  <a:gd name="T85" fmla="*/ 2228 h 3243"/>
                  <a:gd name="T86" fmla="*/ 1110 w 3750"/>
                  <a:gd name="T87" fmla="*/ 2206 h 3243"/>
                  <a:gd name="T88" fmla="*/ 978 w 3750"/>
                  <a:gd name="T89" fmla="*/ 2329 h 3243"/>
                  <a:gd name="T90" fmla="*/ 786 w 3750"/>
                  <a:gd name="T91" fmla="*/ 2480 h 3243"/>
                  <a:gd name="T92" fmla="*/ 564 w 3750"/>
                  <a:gd name="T93" fmla="*/ 2610 h 3243"/>
                  <a:gd name="T94" fmla="*/ 456 w 3750"/>
                  <a:gd name="T95" fmla="*/ 2646 h 3243"/>
                  <a:gd name="T96" fmla="*/ 211 w 3750"/>
                  <a:gd name="T97" fmla="*/ 2700 h 3243"/>
                  <a:gd name="T98" fmla="*/ 82 w 3750"/>
                  <a:gd name="T99" fmla="*/ 2754 h 3243"/>
                  <a:gd name="T100" fmla="*/ 32 w 3750"/>
                  <a:gd name="T101" fmla="*/ 2799 h 3243"/>
                  <a:gd name="T102" fmla="*/ 6 w 3750"/>
                  <a:gd name="T103" fmla="*/ 2859 h 3243"/>
                  <a:gd name="T104" fmla="*/ 4 w 3750"/>
                  <a:gd name="T105" fmla="*/ 2933 h 3243"/>
                  <a:gd name="T106" fmla="*/ 20 w 3750"/>
                  <a:gd name="T107" fmla="*/ 3004 h 3243"/>
                  <a:gd name="T108" fmla="*/ 69 w 3750"/>
                  <a:gd name="T109" fmla="*/ 3092 h 3243"/>
                  <a:gd name="T110" fmla="*/ 138 w 3750"/>
                  <a:gd name="T111" fmla="*/ 3155 h 3243"/>
                  <a:gd name="T112" fmla="*/ 222 w 3750"/>
                  <a:gd name="T113" fmla="*/ 3198 h 3243"/>
                  <a:gd name="T114" fmla="*/ 401 w 3750"/>
                  <a:gd name="T115" fmla="*/ 3237 h 3243"/>
                  <a:gd name="T116" fmla="*/ 613 w 3750"/>
                  <a:gd name="T117" fmla="*/ 3241 h 3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750" h="3243">
                    <a:moveTo>
                      <a:pt x="613" y="3241"/>
                    </a:moveTo>
                    <a:lnTo>
                      <a:pt x="613" y="3241"/>
                    </a:lnTo>
                    <a:lnTo>
                      <a:pt x="1554" y="3241"/>
                    </a:lnTo>
                    <a:lnTo>
                      <a:pt x="1554" y="3241"/>
                    </a:lnTo>
                    <a:lnTo>
                      <a:pt x="1610" y="3239"/>
                    </a:lnTo>
                    <a:lnTo>
                      <a:pt x="1662" y="3234"/>
                    </a:lnTo>
                    <a:lnTo>
                      <a:pt x="1712" y="3226"/>
                    </a:lnTo>
                    <a:lnTo>
                      <a:pt x="1760" y="3215"/>
                    </a:lnTo>
                    <a:lnTo>
                      <a:pt x="1805" y="3200"/>
                    </a:lnTo>
                    <a:lnTo>
                      <a:pt x="1850" y="3183"/>
                    </a:lnTo>
                    <a:lnTo>
                      <a:pt x="1889" y="3163"/>
                    </a:lnTo>
                    <a:lnTo>
                      <a:pt x="1928" y="3140"/>
                    </a:lnTo>
                    <a:lnTo>
                      <a:pt x="1965" y="3116"/>
                    </a:lnTo>
                    <a:lnTo>
                      <a:pt x="1999" y="3088"/>
                    </a:lnTo>
                    <a:lnTo>
                      <a:pt x="2032" y="3058"/>
                    </a:lnTo>
                    <a:lnTo>
                      <a:pt x="2064" y="3027"/>
                    </a:lnTo>
                    <a:lnTo>
                      <a:pt x="2094" y="2993"/>
                    </a:lnTo>
                    <a:lnTo>
                      <a:pt x="2122" y="2958"/>
                    </a:lnTo>
                    <a:lnTo>
                      <a:pt x="2148" y="2920"/>
                    </a:lnTo>
                    <a:lnTo>
                      <a:pt x="2174" y="2881"/>
                    </a:lnTo>
                    <a:lnTo>
                      <a:pt x="2198" y="2840"/>
                    </a:lnTo>
                    <a:lnTo>
                      <a:pt x="2222" y="2797"/>
                    </a:lnTo>
                    <a:lnTo>
                      <a:pt x="2245" y="2754"/>
                    </a:lnTo>
                    <a:lnTo>
                      <a:pt x="2267" y="2709"/>
                    </a:lnTo>
                    <a:lnTo>
                      <a:pt x="2308" y="2616"/>
                    </a:lnTo>
                    <a:lnTo>
                      <a:pt x="2349" y="2519"/>
                    </a:lnTo>
                    <a:lnTo>
                      <a:pt x="2429" y="2317"/>
                    </a:lnTo>
                    <a:lnTo>
                      <a:pt x="2470" y="2215"/>
                    </a:lnTo>
                    <a:lnTo>
                      <a:pt x="2513" y="2112"/>
                    </a:lnTo>
                    <a:lnTo>
                      <a:pt x="2513" y="2112"/>
                    </a:lnTo>
                    <a:lnTo>
                      <a:pt x="2535" y="2062"/>
                    </a:lnTo>
                    <a:lnTo>
                      <a:pt x="2558" y="2015"/>
                    </a:lnTo>
                    <a:lnTo>
                      <a:pt x="2578" y="1970"/>
                    </a:lnTo>
                    <a:lnTo>
                      <a:pt x="2601" y="1929"/>
                    </a:lnTo>
                    <a:lnTo>
                      <a:pt x="2623" y="1892"/>
                    </a:lnTo>
                    <a:lnTo>
                      <a:pt x="2645" y="1857"/>
                    </a:lnTo>
                    <a:lnTo>
                      <a:pt x="2666" y="1823"/>
                    </a:lnTo>
                    <a:lnTo>
                      <a:pt x="2688" y="1793"/>
                    </a:lnTo>
                    <a:lnTo>
                      <a:pt x="2709" y="1765"/>
                    </a:lnTo>
                    <a:lnTo>
                      <a:pt x="2729" y="1741"/>
                    </a:lnTo>
                    <a:lnTo>
                      <a:pt x="2750" y="1719"/>
                    </a:lnTo>
                    <a:lnTo>
                      <a:pt x="2770" y="1700"/>
                    </a:lnTo>
                    <a:lnTo>
                      <a:pt x="2791" y="1681"/>
                    </a:lnTo>
                    <a:lnTo>
                      <a:pt x="2809" y="1666"/>
                    </a:lnTo>
                    <a:lnTo>
                      <a:pt x="2828" y="1655"/>
                    </a:lnTo>
                    <a:lnTo>
                      <a:pt x="2846" y="1646"/>
                    </a:lnTo>
                    <a:lnTo>
                      <a:pt x="2865" y="1636"/>
                    </a:lnTo>
                    <a:lnTo>
                      <a:pt x="2882" y="1633"/>
                    </a:lnTo>
                    <a:lnTo>
                      <a:pt x="2901" y="1629"/>
                    </a:lnTo>
                    <a:lnTo>
                      <a:pt x="2915" y="1629"/>
                    </a:lnTo>
                    <a:lnTo>
                      <a:pt x="2932" y="1629"/>
                    </a:lnTo>
                    <a:lnTo>
                      <a:pt x="2947" y="1633"/>
                    </a:lnTo>
                    <a:lnTo>
                      <a:pt x="2962" y="1638"/>
                    </a:lnTo>
                    <a:lnTo>
                      <a:pt x="2977" y="1648"/>
                    </a:lnTo>
                    <a:lnTo>
                      <a:pt x="2990" y="1657"/>
                    </a:lnTo>
                    <a:lnTo>
                      <a:pt x="3001" y="1668"/>
                    </a:lnTo>
                    <a:lnTo>
                      <a:pt x="3014" y="1683"/>
                    </a:lnTo>
                    <a:lnTo>
                      <a:pt x="3025" y="1698"/>
                    </a:lnTo>
                    <a:lnTo>
                      <a:pt x="3035" y="1717"/>
                    </a:lnTo>
                    <a:lnTo>
                      <a:pt x="3044" y="1735"/>
                    </a:lnTo>
                    <a:lnTo>
                      <a:pt x="3051" y="1758"/>
                    </a:lnTo>
                    <a:lnTo>
                      <a:pt x="3059" y="1782"/>
                    </a:lnTo>
                    <a:lnTo>
                      <a:pt x="3059" y="1782"/>
                    </a:lnTo>
                    <a:lnTo>
                      <a:pt x="3066" y="1808"/>
                    </a:lnTo>
                    <a:lnTo>
                      <a:pt x="3072" y="1840"/>
                    </a:lnTo>
                    <a:lnTo>
                      <a:pt x="3083" y="1918"/>
                    </a:lnTo>
                    <a:lnTo>
                      <a:pt x="3094" y="2011"/>
                    </a:lnTo>
                    <a:lnTo>
                      <a:pt x="3102" y="2118"/>
                    </a:lnTo>
                    <a:lnTo>
                      <a:pt x="3107" y="2234"/>
                    </a:lnTo>
                    <a:lnTo>
                      <a:pt x="3113" y="2357"/>
                    </a:lnTo>
                    <a:lnTo>
                      <a:pt x="3120" y="2609"/>
                    </a:lnTo>
                    <a:lnTo>
                      <a:pt x="3124" y="2847"/>
                    </a:lnTo>
                    <a:lnTo>
                      <a:pt x="3126" y="3049"/>
                    </a:lnTo>
                    <a:lnTo>
                      <a:pt x="3126" y="3241"/>
                    </a:lnTo>
                    <a:lnTo>
                      <a:pt x="3260" y="3241"/>
                    </a:lnTo>
                    <a:lnTo>
                      <a:pt x="3260" y="3241"/>
                    </a:lnTo>
                    <a:lnTo>
                      <a:pt x="3260" y="3144"/>
                    </a:lnTo>
                    <a:lnTo>
                      <a:pt x="3264" y="3036"/>
                    </a:lnTo>
                    <a:lnTo>
                      <a:pt x="3268" y="2898"/>
                    </a:lnTo>
                    <a:lnTo>
                      <a:pt x="3277" y="2739"/>
                    </a:lnTo>
                    <a:lnTo>
                      <a:pt x="3288" y="2566"/>
                    </a:lnTo>
                    <a:lnTo>
                      <a:pt x="3297" y="2476"/>
                    </a:lnTo>
                    <a:lnTo>
                      <a:pt x="3307" y="2387"/>
                    </a:lnTo>
                    <a:lnTo>
                      <a:pt x="3316" y="2299"/>
                    </a:lnTo>
                    <a:lnTo>
                      <a:pt x="3329" y="2211"/>
                    </a:lnTo>
                    <a:lnTo>
                      <a:pt x="3329" y="2211"/>
                    </a:lnTo>
                    <a:lnTo>
                      <a:pt x="3336" y="2168"/>
                    </a:lnTo>
                    <a:lnTo>
                      <a:pt x="3344" y="2125"/>
                    </a:lnTo>
                    <a:lnTo>
                      <a:pt x="3355" y="2084"/>
                    </a:lnTo>
                    <a:lnTo>
                      <a:pt x="3366" y="2041"/>
                    </a:lnTo>
                    <a:lnTo>
                      <a:pt x="3392" y="1959"/>
                    </a:lnTo>
                    <a:lnTo>
                      <a:pt x="3420" y="1877"/>
                    </a:lnTo>
                    <a:lnTo>
                      <a:pt x="3454" y="1795"/>
                    </a:lnTo>
                    <a:lnTo>
                      <a:pt x="3487" y="1713"/>
                    </a:lnTo>
                    <a:lnTo>
                      <a:pt x="3558" y="1545"/>
                    </a:lnTo>
                    <a:lnTo>
                      <a:pt x="3594" y="1457"/>
                    </a:lnTo>
                    <a:lnTo>
                      <a:pt x="3627" y="1368"/>
                    </a:lnTo>
                    <a:lnTo>
                      <a:pt x="3659" y="1276"/>
                    </a:lnTo>
                    <a:lnTo>
                      <a:pt x="3674" y="1230"/>
                    </a:lnTo>
                    <a:lnTo>
                      <a:pt x="3687" y="1181"/>
                    </a:lnTo>
                    <a:lnTo>
                      <a:pt x="3700" y="1131"/>
                    </a:lnTo>
                    <a:lnTo>
                      <a:pt x="3711" y="1080"/>
                    </a:lnTo>
                    <a:lnTo>
                      <a:pt x="3720" y="1030"/>
                    </a:lnTo>
                    <a:lnTo>
                      <a:pt x="3730" y="978"/>
                    </a:lnTo>
                    <a:lnTo>
                      <a:pt x="3737" y="924"/>
                    </a:lnTo>
                    <a:lnTo>
                      <a:pt x="3743" y="868"/>
                    </a:lnTo>
                    <a:lnTo>
                      <a:pt x="3748" y="812"/>
                    </a:lnTo>
                    <a:lnTo>
                      <a:pt x="3750" y="754"/>
                    </a:lnTo>
                    <a:lnTo>
                      <a:pt x="3750" y="754"/>
                    </a:lnTo>
                    <a:lnTo>
                      <a:pt x="3750" y="711"/>
                    </a:lnTo>
                    <a:lnTo>
                      <a:pt x="3744" y="668"/>
                    </a:lnTo>
                    <a:lnTo>
                      <a:pt x="3739" y="625"/>
                    </a:lnTo>
                    <a:lnTo>
                      <a:pt x="3728" y="586"/>
                    </a:lnTo>
                    <a:lnTo>
                      <a:pt x="3715" y="547"/>
                    </a:lnTo>
                    <a:lnTo>
                      <a:pt x="3700" y="508"/>
                    </a:lnTo>
                    <a:lnTo>
                      <a:pt x="3683" y="472"/>
                    </a:lnTo>
                    <a:lnTo>
                      <a:pt x="3662" y="437"/>
                    </a:lnTo>
                    <a:lnTo>
                      <a:pt x="3642" y="401"/>
                    </a:lnTo>
                    <a:lnTo>
                      <a:pt x="3618" y="369"/>
                    </a:lnTo>
                    <a:lnTo>
                      <a:pt x="3594" y="338"/>
                    </a:lnTo>
                    <a:lnTo>
                      <a:pt x="3567" y="306"/>
                    </a:lnTo>
                    <a:lnTo>
                      <a:pt x="3541" y="278"/>
                    </a:lnTo>
                    <a:lnTo>
                      <a:pt x="3515" y="250"/>
                    </a:lnTo>
                    <a:lnTo>
                      <a:pt x="3487" y="224"/>
                    </a:lnTo>
                    <a:lnTo>
                      <a:pt x="3459" y="200"/>
                    </a:lnTo>
                    <a:lnTo>
                      <a:pt x="3404" y="153"/>
                    </a:lnTo>
                    <a:lnTo>
                      <a:pt x="3349" y="114"/>
                    </a:lnTo>
                    <a:lnTo>
                      <a:pt x="3299" y="78"/>
                    </a:lnTo>
                    <a:lnTo>
                      <a:pt x="3253" y="50"/>
                    </a:lnTo>
                    <a:lnTo>
                      <a:pt x="3213" y="28"/>
                    </a:lnTo>
                    <a:lnTo>
                      <a:pt x="3186" y="13"/>
                    </a:lnTo>
                    <a:lnTo>
                      <a:pt x="3159" y="0"/>
                    </a:lnTo>
                    <a:lnTo>
                      <a:pt x="3159" y="0"/>
                    </a:lnTo>
                    <a:lnTo>
                      <a:pt x="3145" y="45"/>
                    </a:lnTo>
                    <a:lnTo>
                      <a:pt x="3124" y="93"/>
                    </a:lnTo>
                    <a:lnTo>
                      <a:pt x="3100" y="147"/>
                    </a:lnTo>
                    <a:lnTo>
                      <a:pt x="3072" y="205"/>
                    </a:lnTo>
                    <a:lnTo>
                      <a:pt x="3038" y="267"/>
                    </a:lnTo>
                    <a:lnTo>
                      <a:pt x="3003" y="330"/>
                    </a:lnTo>
                    <a:lnTo>
                      <a:pt x="2964" y="397"/>
                    </a:lnTo>
                    <a:lnTo>
                      <a:pt x="2923" y="466"/>
                    </a:lnTo>
                    <a:lnTo>
                      <a:pt x="2830" y="612"/>
                    </a:lnTo>
                    <a:lnTo>
                      <a:pt x="2729" y="763"/>
                    </a:lnTo>
                    <a:lnTo>
                      <a:pt x="2623" y="918"/>
                    </a:lnTo>
                    <a:lnTo>
                      <a:pt x="2513" y="1073"/>
                    </a:lnTo>
                    <a:lnTo>
                      <a:pt x="2399" y="1226"/>
                    </a:lnTo>
                    <a:lnTo>
                      <a:pt x="2289" y="1375"/>
                    </a:lnTo>
                    <a:lnTo>
                      <a:pt x="2180" y="1517"/>
                    </a:lnTo>
                    <a:lnTo>
                      <a:pt x="2077" y="1651"/>
                    </a:lnTo>
                    <a:lnTo>
                      <a:pt x="1982" y="1771"/>
                    </a:lnTo>
                    <a:lnTo>
                      <a:pt x="1896" y="1877"/>
                    </a:lnTo>
                    <a:lnTo>
                      <a:pt x="1824" y="1967"/>
                    </a:lnTo>
                    <a:lnTo>
                      <a:pt x="1764" y="2034"/>
                    </a:lnTo>
                    <a:lnTo>
                      <a:pt x="1764" y="2034"/>
                    </a:lnTo>
                    <a:lnTo>
                      <a:pt x="1740" y="2062"/>
                    </a:lnTo>
                    <a:lnTo>
                      <a:pt x="1712" y="2088"/>
                    </a:lnTo>
                    <a:lnTo>
                      <a:pt x="1686" y="2110"/>
                    </a:lnTo>
                    <a:lnTo>
                      <a:pt x="1660" y="2131"/>
                    </a:lnTo>
                    <a:lnTo>
                      <a:pt x="1632" y="2150"/>
                    </a:lnTo>
                    <a:lnTo>
                      <a:pt x="1604" y="2164"/>
                    </a:lnTo>
                    <a:lnTo>
                      <a:pt x="1576" y="2179"/>
                    </a:lnTo>
                    <a:lnTo>
                      <a:pt x="1548" y="2191"/>
                    </a:lnTo>
                    <a:lnTo>
                      <a:pt x="1520" y="2202"/>
                    </a:lnTo>
                    <a:lnTo>
                      <a:pt x="1494" y="2211"/>
                    </a:lnTo>
                    <a:lnTo>
                      <a:pt x="1466" y="2219"/>
                    </a:lnTo>
                    <a:lnTo>
                      <a:pt x="1440" y="2224"/>
                    </a:lnTo>
                    <a:lnTo>
                      <a:pt x="1412" y="2228"/>
                    </a:lnTo>
                    <a:lnTo>
                      <a:pt x="1386" y="2232"/>
                    </a:lnTo>
                    <a:lnTo>
                      <a:pt x="1336" y="2235"/>
                    </a:lnTo>
                    <a:lnTo>
                      <a:pt x="1289" y="2235"/>
                    </a:lnTo>
                    <a:lnTo>
                      <a:pt x="1246" y="2234"/>
                    </a:lnTo>
                    <a:lnTo>
                      <a:pt x="1207" y="2228"/>
                    </a:lnTo>
                    <a:lnTo>
                      <a:pt x="1175" y="2222"/>
                    </a:lnTo>
                    <a:lnTo>
                      <a:pt x="1148" y="2217"/>
                    </a:lnTo>
                    <a:lnTo>
                      <a:pt x="1127" y="2211"/>
                    </a:lnTo>
                    <a:lnTo>
                      <a:pt x="1110" y="2206"/>
                    </a:lnTo>
                    <a:lnTo>
                      <a:pt x="1110" y="2206"/>
                    </a:lnTo>
                    <a:lnTo>
                      <a:pt x="1094" y="2222"/>
                    </a:lnTo>
                    <a:lnTo>
                      <a:pt x="1047" y="2265"/>
                    </a:lnTo>
                    <a:lnTo>
                      <a:pt x="978" y="2329"/>
                    </a:lnTo>
                    <a:lnTo>
                      <a:pt x="935" y="2364"/>
                    </a:lnTo>
                    <a:lnTo>
                      <a:pt x="889" y="2403"/>
                    </a:lnTo>
                    <a:lnTo>
                      <a:pt x="838" y="2441"/>
                    </a:lnTo>
                    <a:lnTo>
                      <a:pt x="786" y="2480"/>
                    </a:lnTo>
                    <a:lnTo>
                      <a:pt x="732" y="2517"/>
                    </a:lnTo>
                    <a:lnTo>
                      <a:pt x="676" y="2551"/>
                    </a:lnTo>
                    <a:lnTo>
                      <a:pt x="620" y="2582"/>
                    </a:lnTo>
                    <a:lnTo>
                      <a:pt x="564" y="2610"/>
                    </a:lnTo>
                    <a:lnTo>
                      <a:pt x="537" y="2622"/>
                    </a:lnTo>
                    <a:lnTo>
                      <a:pt x="509" y="2631"/>
                    </a:lnTo>
                    <a:lnTo>
                      <a:pt x="482" y="2640"/>
                    </a:lnTo>
                    <a:lnTo>
                      <a:pt x="456" y="2646"/>
                    </a:lnTo>
                    <a:lnTo>
                      <a:pt x="456" y="2646"/>
                    </a:lnTo>
                    <a:lnTo>
                      <a:pt x="352" y="2668"/>
                    </a:lnTo>
                    <a:lnTo>
                      <a:pt x="255" y="2689"/>
                    </a:lnTo>
                    <a:lnTo>
                      <a:pt x="211" y="2700"/>
                    </a:lnTo>
                    <a:lnTo>
                      <a:pt x="170" y="2713"/>
                    </a:lnTo>
                    <a:lnTo>
                      <a:pt x="132" y="2728"/>
                    </a:lnTo>
                    <a:lnTo>
                      <a:pt x="97" y="2745"/>
                    </a:lnTo>
                    <a:lnTo>
                      <a:pt x="82" y="2754"/>
                    </a:lnTo>
                    <a:lnTo>
                      <a:pt x="67" y="2765"/>
                    </a:lnTo>
                    <a:lnTo>
                      <a:pt x="54" y="2775"/>
                    </a:lnTo>
                    <a:lnTo>
                      <a:pt x="43" y="2788"/>
                    </a:lnTo>
                    <a:lnTo>
                      <a:pt x="32" y="2799"/>
                    </a:lnTo>
                    <a:lnTo>
                      <a:pt x="22" y="2812"/>
                    </a:lnTo>
                    <a:lnTo>
                      <a:pt x="15" y="2827"/>
                    </a:lnTo>
                    <a:lnTo>
                      <a:pt x="9" y="2842"/>
                    </a:lnTo>
                    <a:lnTo>
                      <a:pt x="6" y="2859"/>
                    </a:lnTo>
                    <a:lnTo>
                      <a:pt x="2" y="2875"/>
                    </a:lnTo>
                    <a:lnTo>
                      <a:pt x="0" y="2894"/>
                    </a:lnTo>
                    <a:lnTo>
                      <a:pt x="2" y="2913"/>
                    </a:lnTo>
                    <a:lnTo>
                      <a:pt x="4" y="2933"/>
                    </a:lnTo>
                    <a:lnTo>
                      <a:pt x="7" y="2956"/>
                    </a:lnTo>
                    <a:lnTo>
                      <a:pt x="13" y="2980"/>
                    </a:lnTo>
                    <a:lnTo>
                      <a:pt x="20" y="3004"/>
                    </a:lnTo>
                    <a:lnTo>
                      <a:pt x="20" y="3004"/>
                    </a:lnTo>
                    <a:lnTo>
                      <a:pt x="32" y="3028"/>
                    </a:lnTo>
                    <a:lnTo>
                      <a:pt x="43" y="3051"/>
                    </a:lnTo>
                    <a:lnTo>
                      <a:pt x="56" y="3073"/>
                    </a:lnTo>
                    <a:lnTo>
                      <a:pt x="69" y="3092"/>
                    </a:lnTo>
                    <a:lnTo>
                      <a:pt x="86" y="3111"/>
                    </a:lnTo>
                    <a:lnTo>
                      <a:pt x="102" y="3127"/>
                    </a:lnTo>
                    <a:lnTo>
                      <a:pt x="119" y="3142"/>
                    </a:lnTo>
                    <a:lnTo>
                      <a:pt x="138" y="3155"/>
                    </a:lnTo>
                    <a:lnTo>
                      <a:pt x="158" y="3168"/>
                    </a:lnTo>
                    <a:lnTo>
                      <a:pt x="179" y="3180"/>
                    </a:lnTo>
                    <a:lnTo>
                      <a:pt x="199" y="3189"/>
                    </a:lnTo>
                    <a:lnTo>
                      <a:pt x="222" y="3198"/>
                    </a:lnTo>
                    <a:lnTo>
                      <a:pt x="265" y="3213"/>
                    </a:lnTo>
                    <a:lnTo>
                      <a:pt x="311" y="3224"/>
                    </a:lnTo>
                    <a:lnTo>
                      <a:pt x="356" y="3232"/>
                    </a:lnTo>
                    <a:lnTo>
                      <a:pt x="401" y="3237"/>
                    </a:lnTo>
                    <a:lnTo>
                      <a:pt x="445" y="3241"/>
                    </a:lnTo>
                    <a:lnTo>
                      <a:pt x="486" y="3243"/>
                    </a:lnTo>
                    <a:lnTo>
                      <a:pt x="559" y="3241"/>
                    </a:lnTo>
                    <a:lnTo>
                      <a:pt x="613" y="3241"/>
                    </a:lnTo>
                    <a:lnTo>
                      <a:pt x="613" y="3241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48" name="Rectangle 82"/>
            <p:cNvSpPr/>
            <p:nvPr/>
          </p:nvSpPr>
          <p:spPr>
            <a:xfrm>
              <a:off x="9656717" y="4402859"/>
              <a:ext cx="235518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  <a:p>
              <a:pPr algn="ctr"/>
              <a:r>
                <a:rPr lang="es-AR" sz="3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CUOTAS</a:t>
              </a:r>
              <a:endParaRPr lang="es-A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548502" y="2316717"/>
            <a:ext cx="2355182" cy="2499316"/>
            <a:chOff x="6935061" y="2919206"/>
            <a:chExt cx="2355182" cy="2499316"/>
          </a:xfrm>
        </p:grpSpPr>
        <p:sp>
          <p:nvSpPr>
            <p:cNvPr id="61" name="Rectangle 94"/>
            <p:cNvSpPr/>
            <p:nvPr/>
          </p:nvSpPr>
          <p:spPr>
            <a:xfrm>
              <a:off x="7297079" y="2919206"/>
              <a:ext cx="164410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rgbClr val="FF7F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ALIMENTOS</a:t>
              </a:r>
              <a:endParaRPr lang="es-AR" sz="1400" b="1" dirty="0">
                <a:solidFill>
                  <a:srgbClr val="FF7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62" name="Group 95"/>
            <p:cNvGrpSpPr/>
            <p:nvPr/>
          </p:nvGrpSpPr>
          <p:grpSpPr>
            <a:xfrm>
              <a:off x="7648909" y="3406029"/>
              <a:ext cx="913202" cy="806868"/>
              <a:chOff x="6323600" y="1631756"/>
              <a:chExt cx="2133901" cy="1885431"/>
            </a:xfrm>
          </p:grpSpPr>
          <p:pic>
            <p:nvPicPr>
              <p:cNvPr id="63" name="Picture 9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00000">
                <a:off x="6542231" y="1802680"/>
                <a:ext cx="743690" cy="1180952"/>
              </a:xfrm>
              <a:prstGeom prst="rect">
                <a:avLst/>
              </a:prstGeom>
            </p:spPr>
          </p:pic>
          <p:pic>
            <p:nvPicPr>
              <p:cNvPr id="64" name="Picture 9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2745" y="1631756"/>
                <a:ext cx="654756" cy="855361"/>
              </a:xfrm>
              <a:prstGeom prst="rect">
                <a:avLst/>
              </a:prstGeom>
            </p:spPr>
          </p:pic>
          <p:pic>
            <p:nvPicPr>
              <p:cNvPr id="65" name="Picture 9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0105" y="2951346"/>
                <a:ext cx="802271" cy="565841"/>
              </a:xfrm>
              <a:prstGeom prst="rect">
                <a:avLst/>
              </a:prstGeom>
            </p:spPr>
          </p:pic>
          <p:pic>
            <p:nvPicPr>
              <p:cNvPr id="66" name="Picture 9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0269" y="2675219"/>
                <a:ext cx="797231" cy="780962"/>
              </a:xfrm>
              <a:prstGeom prst="rect">
                <a:avLst/>
              </a:prstGeom>
            </p:spPr>
          </p:pic>
        </p:grpSp>
        <p:sp>
          <p:nvSpPr>
            <p:cNvPr id="60" name="Rectangle 93"/>
            <p:cNvSpPr/>
            <p:nvPr/>
          </p:nvSpPr>
          <p:spPr>
            <a:xfrm>
              <a:off x="6935061" y="4402859"/>
              <a:ext cx="235518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  <a:p>
              <a:pPr algn="ctr"/>
              <a:r>
                <a:rPr lang="es-AR" sz="3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CUOTAS</a:t>
              </a:r>
              <a:endParaRPr lang="es-A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68" name="9 Arco"/>
          <p:cNvSpPr/>
          <p:nvPr/>
        </p:nvSpPr>
        <p:spPr>
          <a:xfrm rot="2700000" flipH="1">
            <a:off x="11504652" y="553716"/>
            <a:ext cx="1596376" cy="143739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" name="9 Arco"/>
          <p:cNvSpPr/>
          <p:nvPr/>
        </p:nvSpPr>
        <p:spPr>
          <a:xfrm rot="916890">
            <a:off x="9693850" y="-419242"/>
            <a:ext cx="1596376" cy="143739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8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62" y="0"/>
            <a:ext cx="2072469" cy="21882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26327" y="643338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35/40 Pensando </a:t>
            </a: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las compras online de </a:t>
            </a:r>
            <a:r>
              <a:rPr lang="es-AR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….., </a:t>
            </a: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¿cuál cree es que la mejor opción en cuotas?</a:t>
            </a:r>
          </a:p>
        </p:txBody>
      </p:sp>
    </p:spTree>
    <p:extLst>
      <p:ext uri="{BB962C8B-B14F-4D97-AF65-F5344CB8AC3E}">
        <p14:creationId xmlns:p14="http://schemas.microsoft.com/office/powerpoint/2010/main" val="18057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Arco"/>
          <p:cNvSpPr/>
          <p:nvPr/>
        </p:nvSpPr>
        <p:spPr>
          <a:xfrm rot="3371497" flipV="1">
            <a:off x="8992841" y="-1269790"/>
            <a:ext cx="2037005" cy="3266138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70234" y="175462"/>
            <a:ext cx="7651532" cy="833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resuelven</a:t>
            </a:r>
            <a:r>
              <a:rPr kumimoji="0" lang="es-AR" sz="32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</a:t>
            </a:r>
            <a:r>
              <a:rPr kumimoji="0" lang="es-A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compra?</a:t>
            </a:r>
            <a:endParaRPr kumimoji="0" lang="es-AR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-488314" y="792755"/>
            <a:ext cx="8432475" cy="760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s-MX" sz="3000" dirty="0" smtClean="0">
                <a:solidFill>
                  <a:srgbClr val="FF6600"/>
                </a:solidFill>
              </a:rPr>
              <a:t>El envío a domicilio es la opción principal</a:t>
            </a:r>
            <a:r>
              <a:rPr lang="es-MX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AR" sz="3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1253" y="1522802"/>
            <a:ext cx="3513245" cy="3712806"/>
            <a:chOff x="-64410" y="1787927"/>
            <a:chExt cx="3864570" cy="4084087"/>
          </a:xfrm>
        </p:grpSpPr>
        <p:grpSp>
          <p:nvGrpSpPr>
            <p:cNvPr id="12" name="Group 7"/>
            <p:cNvGrpSpPr/>
            <p:nvPr/>
          </p:nvGrpSpPr>
          <p:grpSpPr>
            <a:xfrm>
              <a:off x="-64410" y="1787927"/>
              <a:ext cx="3864570" cy="3476091"/>
              <a:chOff x="4155125" y="1079289"/>
              <a:chExt cx="3864570" cy="3476091"/>
            </a:xfrm>
          </p:grpSpPr>
          <p:sp>
            <p:nvSpPr>
              <p:cNvPr id="13" name="Rectangle 10"/>
              <p:cNvSpPr/>
              <p:nvPr/>
            </p:nvSpPr>
            <p:spPr>
              <a:xfrm>
                <a:off x="4155125" y="1079289"/>
                <a:ext cx="3864570" cy="207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AR" sz="5400" b="1" dirty="0" smtClean="0">
                    <a:solidFill>
                      <a:srgbClr val="EF520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66%</a:t>
                </a:r>
              </a:p>
              <a:p>
                <a:pPr algn="ctr"/>
                <a:r>
                  <a:rPr lang="es-AR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 los compradores eligen el envío a domicilio</a:t>
                </a:r>
                <a:endParaRPr lang="es-A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14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4747" y="3341627"/>
                <a:ext cx="1213753" cy="1213753"/>
              </a:xfrm>
              <a:prstGeom prst="rect">
                <a:avLst/>
              </a:prstGeom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967433" y="5329074"/>
              <a:ext cx="1409307" cy="542940"/>
              <a:chOff x="5113164" y="2248038"/>
              <a:chExt cx="1409307" cy="542940"/>
            </a:xfrm>
          </p:grpSpPr>
          <p:sp>
            <p:nvSpPr>
              <p:cNvPr id="38" name="Rectangle 14"/>
              <p:cNvSpPr/>
              <p:nvPr/>
            </p:nvSpPr>
            <p:spPr>
              <a:xfrm>
                <a:off x="5113164" y="2529368"/>
                <a:ext cx="1409307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AR" sz="11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EN CENTRO!</a:t>
                </a:r>
                <a:endParaRPr lang="es-A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9" name="Rectangle 48"/>
              <p:cNvSpPr/>
              <p:nvPr/>
            </p:nvSpPr>
            <p:spPr>
              <a:xfrm>
                <a:off x="5396027" y="2248038"/>
                <a:ext cx="8771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AR" sz="2000" b="1" dirty="0" smtClean="0">
                    <a:solidFill>
                      <a:srgbClr val="3EB1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78%</a:t>
                </a:r>
                <a:endParaRPr lang="es-AR" sz="2000" b="1" dirty="0">
                  <a:solidFill>
                    <a:srgbClr val="3EB1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62" y="14748"/>
            <a:ext cx="2072469" cy="2188283"/>
          </a:xfrm>
          <a:prstGeom prst="rect">
            <a:avLst/>
          </a:prstGeom>
        </p:spPr>
      </p:pic>
      <p:sp>
        <p:nvSpPr>
          <p:cNvPr id="34" name="9 Arco"/>
          <p:cNvSpPr/>
          <p:nvPr/>
        </p:nvSpPr>
        <p:spPr>
          <a:xfrm rot="2700000" flipH="1">
            <a:off x="11504652" y="553716"/>
            <a:ext cx="1596376" cy="143739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9 Arco"/>
          <p:cNvSpPr/>
          <p:nvPr/>
        </p:nvSpPr>
        <p:spPr>
          <a:xfrm rot="4500000" flipH="1" flipV="1">
            <a:off x="10674565" y="-403287"/>
            <a:ext cx="1596376" cy="1437396"/>
          </a:xfrm>
          <a:prstGeom prst="arc">
            <a:avLst/>
          </a:prstGeom>
          <a:ln w="28575">
            <a:solidFill>
              <a:srgbClr val="C50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7" name="Group 36"/>
          <p:cNvGrpSpPr/>
          <p:nvPr/>
        </p:nvGrpSpPr>
        <p:grpSpPr>
          <a:xfrm>
            <a:off x="3612923" y="1626148"/>
            <a:ext cx="3395265" cy="3660516"/>
            <a:chOff x="476120" y="1346582"/>
            <a:chExt cx="3734791" cy="4026568"/>
          </a:xfrm>
        </p:grpSpPr>
        <p:grpSp>
          <p:nvGrpSpPr>
            <p:cNvPr id="41" name="Group 49"/>
            <p:cNvGrpSpPr/>
            <p:nvPr/>
          </p:nvGrpSpPr>
          <p:grpSpPr>
            <a:xfrm>
              <a:off x="476120" y="1346582"/>
              <a:ext cx="3734791" cy="3304339"/>
              <a:chOff x="-6196704" y="1578622"/>
              <a:chExt cx="4162496" cy="3682747"/>
            </a:xfrm>
          </p:grpSpPr>
          <p:pic>
            <p:nvPicPr>
              <p:cNvPr id="45" name="Picture 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828321" y="3886586"/>
                <a:ext cx="1376315" cy="1374783"/>
              </a:xfrm>
              <a:prstGeom prst="rect">
                <a:avLst/>
              </a:prstGeom>
            </p:spPr>
          </p:pic>
          <p:sp>
            <p:nvSpPr>
              <p:cNvPr id="46" name="Rectangle 51"/>
              <p:cNvSpPr/>
              <p:nvPr/>
            </p:nvSpPr>
            <p:spPr>
              <a:xfrm>
                <a:off x="-6196704" y="1578622"/>
                <a:ext cx="4162496" cy="2109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AR" sz="4500" b="1" dirty="0" smtClean="0">
                    <a:solidFill>
                      <a:srgbClr val="EF520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41%</a:t>
                </a:r>
              </a:p>
              <a:p>
                <a:pPr algn="ctr"/>
                <a:r>
                  <a:rPr lang="es-AR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Opta por el retiro en sucursal del operador logístico</a:t>
                </a:r>
                <a:endParaRPr lang="es-A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565881" y="4786132"/>
              <a:ext cx="1510931" cy="587018"/>
              <a:chOff x="3216824" y="945892"/>
              <a:chExt cx="1510931" cy="587018"/>
            </a:xfrm>
          </p:grpSpPr>
          <p:sp>
            <p:nvSpPr>
              <p:cNvPr id="43" name="Rectangle 47"/>
              <p:cNvSpPr/>
              <p:nvPr/>
            </p:nvSpPr>
            <p:spPr>
              <a:xfrm>
                <a:off x="3533708" y="945892"/>
                <a:ext cx="8771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AR" sz="2000" b="1" dirty="0" smtClean="0">
                    <a:solidFill>
                      <a:srgbClr val="3EB1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60%</a:t>
                </a:r>
                <a:endParaRPr lang="es-AR" sz="2000" b="1" dirty="0">
                  <a:solidFill>
                    <a:srgbClr val="3EB1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4" name="Rectangle 53"/>
              <p:cNvSpPr/>
              <p:nvPr/>
            </p:nvSpPr>
            <p:spPr>
              <a:xfrm>
                <a:off x="3216824" y="1271300"/>
                <a:ext cx="1510931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AR" sz="11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EN NOA!</a:t>
                </a:r>
                <a:endParaRPr lang="es-A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48" name="Group 53"/>
          <p:cNvGrpSpPr/>
          <p:nvPr/>
        </p:nvGrpSpPr>
        <p:grpSpPr>
          <a:xfrm>
            <a:off x="6597177" y="1676087"/>
            <a:ext cx="3784087" cy="3083517"/>
            <a:chOff x="3921342" y="-477013"/>
            <a:chExt cx="4162496" cy="339186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5742" y="1600576"/>
              <a:ext cx="1314280" cy="1314280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3921342" y="-477013"/>
              <a:ext cx="4162496" cy="1554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4500" b="1" dirty="0" smtClean="0">
                  <a:solidFill>
                    <a:srgbClr val="EF520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40%</a:t>
              </a:r>
            </a:p>
            <a:p>
              <a:pPr algn="ctr"/>
              <a:r>
                <a:rPr lang="es-A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Retira en punto </a:t>
              </a:r>
            </a:p>
            <a:p>
              <a:pPr algn="ctr"/>
              <a:r>
                <a:rPr lang="es-A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 venta</a:t>
              </a:r>
              <a:endParaRPr lang="es-A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662404" y="1786608"/>
            <a:ext cx="2615503" cy="3063004"/>
            <a:chOff x="9528974" y="2022488"/>
            <a:chExt cx="2877053" cy="3369304"/>
          </a:xfrm>
        </p:grpSpPr>
        <p:sp>
          <p:nvSpPr>
            <p:cNvPr id="57" name="Rectangle 74"/>
            <p:cNvSpPr/>
            <p:nvPr/>
          </p:nvSpPr>
          <p:spPr>
            <a:xfrm>
              <a:off x="9528974" y="2022488"/>
              <a:ext cx="2877053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500" b="1" dirty="0" smtClean="0">
                  <a:solidFill>
                    <a:srgbClr val="3EB1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10%</a:t>
              </a:r>
            </a:p>
            <a:p>
              <a:pPr algn="ctr"/>
              <a:r>
                <a:rPr lang="es-A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Retira en terminal</a:t>
              </a:r>
              <a:endParaRPr lang="es-A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58" name="Picture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4916" y="4103310"/>
              <a:ext cx="1288482" cy="1288482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857835" y="638107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41.En </a:t>
            </a: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¿Cómo </a:t>
            </a:r>
            <a:r>
              <a:rPr lang="es-AR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resolvés</a:t>
            </a: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logística de las entregas de producto? </a:t>
            </a:r>
            <a:r>
              <a:rPr lang="es-AR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Seleccioná</a:t>
            </a: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todas las opciones que correspondan. (RM)</a:t>
            </a:r>
          </a:p>
        </p:txBody>
      </p:sp>
      <p:sp>
        <p:nvSpPr>
          <p:cNvPr id="32" name="Rectangular Callout 26"/>
          <p:cNvSpPr/>
          <p:nvPr/>
        </p:nvSpPr>
        <p:spPr bwMode="ltGray">
          <a:xfrm>
            <a:off x="5977189" y="5219404"/>
            <a:ext cx="3041376" cy="895846"/>
          </a:xfrm>
          <a:prstGeom prst="wedgeRectCallout">
            <a:avLst>
              <a:gd name="adj1" fmla="val -26381"/>
              <a:gd name="adj2" fmla="val -96300"/>
            </a:avLst>
          </a:prstGeom>
          <a:solidFill>
            <a:srgbClr val="7171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s-MX" sz="1600" kern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promedio eligieron 1,6 opciones de logística: </a:t>
            </a:r>
          </a:p>
          <a:p>
            <a:pPr lvl="0" algn="ctr">
              <a:defRPr/>
            </a:pPr>
            <a:r>
              <a:rPr lang="es-MX" sz="1600" kern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37% menos que en 2015. </a:t>
            </a:r>
            <a:endParaRPr lang="es-AR" sz="1600" kern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159139" y="2296897"/>
            <a:ext cx="9144000" cy="10077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r>
              <a:rPr lang="es-A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Caracterizando al e-</a:t>
            </a:r>
            <a:r>
              <a:rPr lang="es-AR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shopper</a:t>
            </a:r>
            <a:r>
              <a:rPr lang="es-A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s-AR" sz="4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57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4413" y="1634263"/>
            <a:ext cx="2943269" cy="3135673"/>
            <a:chOff x="114413" y="1781743"/>
            <a:chExt cx="2943269" cy="3135673"/>
          </a:xfrm>
        </p:grpSpPr>
        <p:sp>
          <p:nvSpPr>
            <p:cNvPr id="56" name="TextBox 55"/>
            <p:cNvSpPr txBox="1"/>
            <p:nvPr/>
          </p:nvSpPr>
          <p:spPr>
            <a:xfrm>
              <a:off x="114413" y="1781743"/>
              <a:ext cx="2943269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rgbClr val="C5001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Oportunistas</a:t>
              </a:r>
              <a:endParaRPr lang="es-AR" sz="1100" b="1" dirty="0">
                <a:solidFill>
                  <a:srgbClr val="C500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17723" y="2304725"/>
              <a:ext cx="2536648" cy="1820422"/>
              <a:chOff x="463204" y="2217708"/>
              <a:chExt cx="2536648" cy="182042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204" y="2217708"/>
                <a:ext cx="1584002" cy="1253625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7639" y="2671182"/>
                <a:ext cx="1592213" cy="136694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114413" y="4086419"/>
              <a:ext cx="2943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1600" b="1" dirty="0" smtClean="0">
                  <a:solidFill>
                    <a:srgbClr val="C5001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 85% </a:t>
              </a:r>
            </a:p>
            <a:p>
              <a:pPr algn="ctr"/>
              <a:r>
                <a:rPr lang="es-AR" sz="1600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busca descuentos y ofertas</a:t>
              </a:r>
              <a:endParaRPr lang="es-AR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18265" y="1634263"/>
            <a:ext cx="3145328" cy="3479285"/>
            <a:chOff x="6118265" y="1781743"/>
            <a:chExt cx="3145328" cy="3479285"/>
          </a:xfrm>
        </p:grpSpPr>
        <p:sp>
          <p:nvSpPr>
            <p:cNvPr id="16" name="TextBox 15"/>
            <p:cNvSpPr txBox="1"/>
            <p:nvPr/>
          </p:nvSpPr>
          <p:spPr>
            <a:xfrm>
              <a:off x="6118265" y="1781743"/>
              <a:ext cx="2943269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rgbClr val="3EB1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Conquistables</a:t>
              </a:r>
              <a:endParaRPr lang="es-AR" sz="1100" b="1" dirty="0">
                <a:solidFill>
                  <a:srgbClr val="3EB1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20324" y="4183810"/>
              <a:ext cx="2943269" cy="10772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1600" b="1" dirty="0">
                  <a:solidFill>
                    <a:srgbClr val="3EB1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</a:t>
              </a:r>
              <a:r>
                <a:rPr lang="es-AR" sz="1600" b="1" dirty="0" smtClean="0">
                  <a:solidFill>
                    <a:srgbClr val="3EB1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 </a:t>
              </a:r>
              <a:r>
                <a:rPr lang="es-AR" sz="1600" b="1" dirty="0">
                  <a:solidFill>
                    <a:srgbClr val="3EB1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54% </a:t>
              </a:r>
              <a:r>
                <a:rPr lang="es-AR" sz="16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 interesa por conocer los negocios y tiendas cuyas publicidades le gustaron.</a:t>
              </a:r>
              <a:endParaRPr lang="es-AR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697943" y="2481640"/>
              <a:ext cx="1891007" cy="1466593"/>
              <a:chOff x="3644723" y="2503337"/>
              <a:chExt cx="1891007" cy="1466593"/>
            </a:xfrm>
          </p:grpSpPr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3925737" y="2503337"/>
                <a:ext cx="1286925" cy="1099734"/>
              </a:xfrm>
              <a:custGeom>
                <a:avLst/>
                <a:gdLst>
                  <a:gd name="T0" fmla="*/ 2671 w 3795"/>
                  <a:gd name="T1" fmla="*/ 7 h 3243"/>
                  <a:gd name="T2" fmla="*/ 2465 w 3795"/>
                  <a:gd name="T3" fmla="*/ 53 h 3243"/>
                  <a:gd name="T4" fmla="*/ 2297 w 3795"/>
                  <a:gd name="T5" fmla="*/ 135 h 3243"/>
                  <a:gd name="T6" fmla="*/ 2159 w 3795"/>
                  <a:gd name="T7" fmla="*/ 235 h 3243"/>
                  <a:gd name="T8" fmla="*/ 2055 w 3795"/>
                  <a:gd name="T9" fmla="*/ 344 h 3243"/>
                  <a:gd name="T10" fmla="*/ 1951 w 3795"/>
                  <a:gd name="T11" fmla="*/ 489 h 3243"/>
                  <a:gd name="T12" fmla="*/ 1903 w 3795"/>
                  <a:gd name="T13" fmla="*/ 579 h 3243"/>
                  <a:gd name="T14" fmla="*/ 1822 w 3795"/>
                  <a:gd name="T15" fmla="*/ 445 h 3243"/>
                  <a:gd name="T16" fmla="*/ 1691 w 3795"/>
                  <a:gd name="T17" fmla="*/ 290 h 3243"/>
                  <a:gd name="T18" fmla="*/ 1568 w 3795"/>
                  <a:gd name="T19" fmla="*/ 184 h 3243"/>
                  <a:gd name="T20" fmla="*/ 1417 w 3795"/>
                  <a:gd name="T21" fmla="*/ 90 h 3243"/>
                  <a:gd name="T22" fmla="*/ 1233 w 3795"/>
                  <a:gd name="T23" fmla="*/ 26 h 3243"/>
                  <a:gd name="T24" fmla="*/ 1020 w 3795"/>
                  <a:gd name="T25" fmla="*/ 0 h 3243"/>
                  <a:gd name="T26" fmla="*/ 839 w 3795"/>
                  <a:gd name="T27" fmla="*/ 14 h 3243"/>
                  <a:gd name="T28" fmla="*/ 627 w 3795"/>
                  <a:gd name="T29" fmla="*/ 75 h 3243"/>
                  <a:gd name="T30" fmla="*/ 444 w 3795"/>
                  <a:gd name="T31" fmla="*/ 177 h 3243"/>
                  <a:gd name="T32" fmla="*/ 293 w 3795"/>
                  <a:gd name="T33" fmla="*/ 315 h 3243"/>
                  <a:gd name="T34" fmla="*/ 172 w 3795"/>
                  <a:gd name="T35" fmla="*/ 481 h 3243"/>
                  <a:gd name="T36" fmla="*/ 82 w 3795"/>
                  <a:gd name="T37" fmla="*/ 668 h 3243"/>
                  <a:gd name="T38" fmla="*/ 26 w 3795"/>
                  <a:gd name="T39" fmla="*/ 871 h 3243"/>
                  <a:gd name="T40" fmla="*/ 0 w 3795"/>
                  <a:gd name="T41" fmla="*/ 1080 h 3243"/>
                  <a:gd name="T42" fmla="*/ 5 w 3795"/>
                  <a:gd name="T43" fmla="*/ 1224 h 3243"/>
                  <a:gd name="T44" fmla="*/ 46 w 3795"/>
                  <a:gd name="T45" fmla="*/ 1404 h 3243"/>
                  <a:gd name="T46" fmla="*/ 124 w 3795"/>
                  <a:gd name="T47" fmla="*/ 1587 h 3243"/>
                  <a:gd name="T48" fmla="*/ 233 w 3795"/>
                  <a:gd name="T49" fmla="*/ 1771 h 3243"/>
                  <a:gd name="T50" fmla="*/ 366 w 3795"/>
                  <a:gd name="T51" fmla="*/ 1951 h 3243"/>
                  <a:gd name="T52" fmla="*/ 603 w 3795"/>
                  <a:gd name="T53" fmla="*/ 2215 h 3243"/>
                  <a:gd name="T54" fmla="*/ 952 w 3795"/>
                  <a:gd name="T55" fmla="*/ 2543 h 3243"/>
                  <a:gd name="T56" fmla="*/ 1301 w 3795"/>
                  <a:gd name="T57" fmla="*/ 2824 h 3243"/>
                  <a:gd name="T58" fmla="*/ 1728 w 3795"/>
                  <a:gd name="T59" fmla="*/ 3129 h 3243"/>
                  <a:gd name="T60" fmla="*/ 1985 w 3795"/>
                  <a:gd name="T61" fmla="*/ 3192 h 3243"/>
                  <a:gd name="T62" fmla="*/ 2421 w 3795"/>
                  <a:gd name="T63" fmla="*/ 2889 h 3243"/>
                  <a:gd name="T64" fmla="*/ 2762 w 3795"/>
                  <a:gd name="T65" fmla="*/ 2621 h 3243"/>
                  <a:gd name="T66" fmla="*/ 3112 w 3795"/>
                  <a:gd name="T67" fmla="*/ 2306 h 3243"/>
                  <a:gd name="T68" fmla="*/ 3395 w 3795"/>
                  <a:gd name="T69" fmla="*/ 2001 h 3243"/>
                  <a:gd name="T70" fmla="*/ 3533 w 3795"/>
                  <a:gd name="T71" fmla="*/ 1820 h 3243"/>
                  <a:gd name="T72" fmla="*/ 3647 w 3795"/>
                  <a:gd name="T73" fmla="*/ 1636 h 3243"/>
                  <a:gd name="T74" fmla="*/ 3732 w 3795"/>
                  <a:gd name="T75" fmla="*/ 1452 h 3243"/>
                  <a:gd name="T76" fmla="*/ 3783 w 3795"/>
                  <a:gd name="T77" fmla="*/ 1270 h 3243"/>
                  <a:gd name="T78" fmla="*/ 3795 w 3795"/>
                  <a:gd name="T79" fmla="*/ 1133 h 3243"/>
                  <a:gd name="T80" fmla="*/ 3780 w 3795"/>
                  <a:gd name="T81" fmla="*/ 919 h 3243"/>
                  <a:gd name="T82" fmla="*/ 3729 w 3795"/>
                  <a:gd name="T83" fmla="*/ 712 h 3243"/>
                  <a:gd name="T84" fmla="*/ 3647 w 3795"/>
                  <a:gd name="T85" fmla="*/ 521 h 3243"/>
                  <a:gd name="T86" fmla="*/ 3535 w 3795"/>
                  <a:gd name="T87" fmla="*/ 349 h 3243"/>
                  <a:gd name="T88" fmla="*/ 3390 w 3795"/>
                  <a:gd name="T89" fmla="*/ 206 h 3243"/>
                  <a:gd name="T90" fmla="*/ 3218 w 3795"/>
                  <a:gd name="T91" fmla="*/ 95 h 3243"/>
                  <a:gd name="T92" fmla="*/ 3015 w 3795"/>
                  <a:gd name="T93" fmla="*/ 26 h 3243"/>
                  <a:gd name="T94" fmla="*/ 2787 w 3795"/>
                  <a:gd name="T95" fmla="*/ 0 h 3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95" h="3243">
                    <a:moveTo>
                      <a:pt x="2787" y="0"/>
                    </a:moveTo>
                    <a:lnTo>
                      <a:pt x="2787" y="0"/>
                    </a:lnTo>
                    <a:lnTo>
                      <a:pt x="2727" y="2"/>
                    </a:lnTo>
                    <a:lnTo>
                      <a:pt x="2671" y="7"/>
                    </a:lnTo>
                    <a:lnTo>
                      <a:pt x="2617" y="14"/>
                    </a:lnTo>
                    <a:lnTo>
                      <a:pt x="2564" y="26"/>
                    </a:lnTo>
                    <a:lnTo>
                      <a:pt x="2513" y="37"/>
                    </a:lnTo>
                    <a:lnTo>
                      <a:pt x="2465" y="53"/>
                    </a:lnTo>
                    <a:lnTo>
                      <a:pt x="2421" y="72"/>
                    </a:lnTo>
                    <a:lnTo>
                      <a:pt x="2377" y="90"/>
                    </a:lnTo>
                    <a:lnTo>
                      <a:pt x="2336" y="112"/>
                    </a:lnTo>
                    <a:lnTo>
                      <a:pt x="2297" y="135"/>
                    </a:lnTo>
                    <a:lnTo>
                      <a:pt x="2259" y="158"/>
                    </a:lnTo>
                    <a:lnTo>
                      <a:pt x="2224" y="184"/>
                    </a:lnTo>
                    <a:lnTo>
                      <a:pt x="2191" y="210"/>
                    </a:lnTo>
                    <a:lnTo>
                      <a:pt x="2159" y="235"/>
                    </a:lnTo>
                    <a:lnTo>
                      <a:pt x="2130" y="262"/>
                    </a:lnTo>
                    <a:lnTo>
                      <a:pt x="2103" y="290"/>
                    </a:lnTo>
                    <a:lnTo>
                      <a:pt x="2077" y="317"/>
                    </a:lnTo>
                    <a:lnTo>
                      <a:pt x="2055" y="344"/>
                    </a:lnTo>
                    <a:lnTo>
                      <a:pt x="2033" y="370"/>
                    </a:lnTo>
                    <a:lnTo>
                      <a:pt x="2012" y="397"/>
                    </a:lnTo>
                    <a:lnTo>
                      <a:pt x="1978" y="445"/>
                    </a:lnTo>
                    <a:lnTo>
                      <a:pt x="1951" y="489"/>
                    </a:lnTo>
                    <a:lnTo>
                      <a:pt x="1929" y="527"/>
                    </a:lnTo>
                    <a:lnTo>
                      <a:pt x="1915" y="556"/>
                    </a:lnTo>
                    <a:lnTo>
                      <a:pt x="1903" y="579"/>
                    </a:lnTo>
                    <a:lnTo>
                      <a:pt x="1903" y="579"/>
                    </a:lnTo>
                    <a:lnTo>
                      <a:pt x="1890" y="556"/>
                    </a:lnTo>
                    <a:lnTo>
                      <a:pt x="1875" y="527"/>
                    </a:lnTo>
                    <a:lnTo>
                      <a:pt x="1851" y="489"/>
                    </a:lnTo>
                    <a:lnTo>
                      <a:pt x="1822" y="445"/>
                    </a:lnTo>
                    <a:lnTo>
                      <a:pt x="1784" y="397"/>
                    </a:lnTo>
                    <a:lnTo>
                      <a:pt x="1742" y="344"/>
                    </a:lnTo>
                    <a:lnTo>
                      <a:pt x="1718" y="317"/>
                    </a:lnTo>
                    <a:lnTo>
                      <a:pt x="1691" y="290"/>
                    </a:lnTo>
                    <a:lnTo>
                      <a:pt x="1663" y="262"/>
                    </a:lnTo>
                    <a:lnTo>
                      <a:pt x="1633" y="235"/>
                    </a:lnTo>
                    <a:lnTo>
                      <a:pt x="1602" y="210"/>
                    </a:lnTo>
                    <a:lnTo>
                      <a:pt x="1568" y="184"/>
                    </a:lnTo>
                    <a:lnTo>
                      <a:pt x="1532" y="158"/>
                    </a:lnTo>
                    <a:lnTo>
                      <a:pt x="1495" y="135"/>
                    </a:lnTo>
                    <a:lnTo>
                      <a:pt x="1457" y="112"/>
                    </a:lnTo>
                    <a:lnTo>
                      <a:pt x="1417" y="90"/>
                    </a:lnTo>
                    <a:lnTo>
                      <a:pt x="1372" y="72"/>
                    </a:lnTo>
                    <a:lnTo>
                      <a:pt x="1328" y="53"/>
                    </a:lnTo>
                    <a:lnTo>
                      <a:pt x="1282" y="37"/>
                    </a:lnTo>
                    <a:lnTo>
                      <a:pt x="1233" y="26"/>
                    </a:lnTo>
                    <a:lnTo>
                      <a:pt x="1183" y="14"/>
                    </a:lnTo>
                    <a:lnTo>
                      <a:pt x="1130" y="7"/>
                    </a:lnTo>
                    <a:lnTo>
                      <a:pt x="1076" y="2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959" y="2"/>
                    </a:lnTo>
                    <a:lnTo>
                      <a:pt x="897" y="7"/>
                    </a:lnTo>
                    <a:lnTo>
                      <a:pt x="839" y="14"/>
                    </a:lnTo>
                    <a:lnTo>
                      <a:pt x="783" y="26"/>
                    </a:lnTo>
                    <a:lnTo>
                      <a:pt x="729" y="39"/>
                    </a:lnTo>
                    <a:lnTo>
                      <a:pt x="678" y="56"/>
                    </a:lnTo>
                    <a:lnTo>
                      <a:pt x="627" y="75"/>
                    </a:lnTo>
                    <a:lnTo>
                      <a:pt x="579" y="97"/>
                    </a:lnTo>
                    <a:lnTo>
                      <a:pt x="531" y="121"/>
                    </a:lnTo>
                    <a:lnTo>
                      <a:pt x="487" y="148"/>
                    </a:lnTo>
                    <a:lnTo>
                      <a:pt x="444" y="177"/>
                    </a:lnTo>
                    <a:lnTo>
                      <a:pt x="404" y="210"/>
                    </a:lnTo>
                    <a:lnTo>
                      <a:pt x="364" y="242"/>
                    </a:lnTo>
                    <a:lnTo>
                      <a:pt x="327" y="278"/>
                    </a:lnTo>
                    <a:lnTo>
                      <a:pt x="293" y="315"/>
                    </a:lnTo>
                    <a:lnTo>
                      <a:pt x="259" y="354"/>
                    </a:lnTo>
                    <a:lnTo>
                      <a:pt x="228" y="395"/>
                    </a:lnTo>
                    <a:lnTo>
                      <a:pt x="199" y="438"/>
                    </a:lnTo>
                    <a:lnTo>
                      <a:pt x="172" y="481"/>
                    </a:lnTo>
                    <a:lnTo>
                      <a:pt x="146" y="527"/>
                    </a:lnTo>
                    <a:lnTo>
                      <a:pt x="123" y="573"/>
                    </a:lnTo>
                    <a:lnTo>
                      <a:pt x="102" y="620"/>
                    </a:lnTo>
                    <a:lnTo>
                      <a:pt x="82" y="668"/>
                    </a:lnTo>
                    <a:lnTo>
                      <a:pt x="65" y="717"/>
                    </a:lnTo>
                    <a:lnTo>
                      <a:pt x="49" y="769"/>
                    </a:lnTo>
                    <a:lnTo>
                      <a:pt x="36" y="818"/>
                    </a:lnTo>
                    <a:lnTo>
                      <a:pt x="26" y="871"/>
                    </a:lnTo>
                    <a:lnTo>
                      <a:pt x="15" y="922"/>
                    </a:lnTo>
                    <a:lnTo>
                      <a:pt x="9" y="975"/>
                    </a:lnTo>
                    <a:lnTo>
                      <a:pt x="3" y="1028"/>
                    </a:lnTo>
                    <a:lnTo>
                      <a:pt x="0" y="1080"/>
                    </a:lnTo>
                    <a:lnTo>
                      <a:pt x="0" y="1133"/>
                    </a:lnTo>
                    <a:lnTo>
                      <a:pt x="0" y="1133"/>
                    </a:lnTo>
                    <a:lnTo>
                      <a:pt x="2" y="1178"/>
                    </a:lnTo>
                    <a:lnTo>
                      <a:pt x="5" y="1224"/>
                    </a:lnTo>
                    <a:lnTo>
                      <a:pt x="12" y="1268"/>
                    </a:lnTo>
                    <a:lnTo>
                      <a:pt x="20" y="1312"/>
                    </a:lnTo>
                    <a:lnTo>
                      <a:pt x="32" y="1358"/>
                    </a:lnTo>
                    <a:lnTo>
                      <a:pt x="46" y="1404"/>
                    </a:lnTo>
                    <a:lnTo>
                      <a:pt x="63" y="1449"/>
                    </a:lnTo>
                    <a:lnTo>
                      <a:pt x="82" y="1495"/>
                    </a:lnTo>
                    <a:lnTo>
                      <a:pt x="102" y="1541"/>
                    </a:lnTo>
                    <a:lnTo>
                      <a:pt x="124" y="1587"/>
                    </a:lnTo>
                    <a:lnTo>
                      <a:pt x="150" y="1633"/>
                    </a:lnTo>
                    <a:lnTo>
                      <a:pt x="175" y="1679"/>
                    </a:lnTo>
                    <a:lnTo>
                      <a:pt x="203" y="1725"/>
                    </a:lnTo>
                    <a:lnTo>
                      <a:pt x="233" y="1771"/>
                    </a:lnTo>
                    <a:lnTo>
                      <a:pt x="264" y="1815"/>
                    </a:lnTo>
                    <a:lnTo>
                      <a:pt x="298" y="1861"/>
                    </a:lnTo>
                    <a:lnTo>
                      <a:pt x="332" y="1905"/>
                    </a:lnTo>
                    <a:lnTo>
                      <a:pt x="366" y="1951"/>
                    </a:lnTo>
                    <a:lnTo>
                      <a:pt x="404" y="1996"/>
                    </a:lnTo>
                    <a:lnTo>
                      <a:pt x="441" y="2040"/>
                    </a:lnTo>
                    <a:lnTo>
                      <a:pt x="519" y="2128"/>
                    </a:lnTo>
                    <a:lnTo>
                      <a:pt x="603" y="2215"/>
                    </a:lnTo>
                    <a:lnTo>
                      <a:pt x="686" y="2301"/>
                    </a:lnTo>
                    <a:lnTo>
                      <a:pt x="775" y="2382"/>
                    </a:lnTo>
                    <a:lnTo>
                      <a:pt x="863" y="2464"/>
                    </a:lnTo>
                    <a:lnTo>
                      <a:pt x="952" y="2543"/>
                    </a:lnTo>
                    <a:lnTo>
                      <a:pt x="1040" y="2618"/>
                    </a:lnTo>
                    <a:lnTo>
                      <a:pt x="1129" y="2689"/>
                    </a:lnTo>
                    <a:lnTo>
                      <a:pt x="1216" y="2759"/>
                    </a:lnTo>
                    <a:lnTo>
                      <a:pt x="1301" y="2824"/>
                    </a:lnTo>
                    <a:lnTo>
                      <a:pt x="1382" y="2887"/>
                    </a:lnTo>
                    <a:lnTo>
                      <a:pt x="1462" y="2945"/>
                    </a:lnTo>
                    <a:lnTo>
                      <a:pt x="1606" y="3047"/>
                    </a:lnTo>
                    <a:lnTo>
                      <a:pt x="1728" y="3129"/>
                    </a:lnTo>
                    <a:lnTo>
                      <a:pt x="1822" y="3192"/>
                    </a:lnTo>
                    <a:lnTo>
                      <a:pt x="1903" y="3243"/>
                    </a:lnTo>
                    <a:lnTo>
                      <a:pt x="1903" y="3243"/>
                    </a:lnTo>
                    <a:lnTo>
                      <a:pt x="1985" y="3192"/>
                    </a:lnTo>
                    <a:lnTo>
                      <a:pt x="2079" y="3131"/>
                    </a:lnTo>
                    <a:lnTo>
                      <a:pt x="2200" y="3049"/>
                    </a:lnTo>
                    <a:lnTo>
                      <a:pt x="2343" y="2946"/>
                    </a:lnTo>
                    <a:lnTo>
                      <a:pt x="2421" y="2889"/>
                    </a:lnTo>
                    <a:lnTo>
                      <a:pt x="2503" y="2827"/>
                    </a:lnTo>
                    <a:lnTo>
                      <a:pt x="2586" y="2762"/>
                    </a:lnTo>
                    <a:lnTo>
                      <a:pt x="2673" y="2693"/>
                    </a:lnTo>
                    <a:lnTo>
                      <a:pt x="2762" y="2621"/>
                    </a:lnTo>
                    <a:lnTo>
                      <a:pt x="2850" y="2546"/>
                    </a:lnTo>
                    <a:lnTo>
                      <a:pt x="2939" y="2468"/>
                    </a:lnTo>
                    <a:lnTo>
                      <a:pt x="3025" y="2388"/>
                    </a:lnTo>
                    <a:lnTo>
                      <a:pt x="3112" y="2306"/>
                    </a:lnTo>
                    <a:lnTo>
                      <a:pt x="3197" y="2221"/>
                    </a:lnTo>
                    <a:lnTo>
                      <a:pt x="3279" y="2134"/>
                    </a:lnTo>
                    <a:lnTo>
                      <a:pt x="3357" y="2045"/>
                    </a:lnTo>
                    <a:lnTo>
                      <a:pt x="3395" y="2001"/>
                    </a:lnTo>
                    <a:lnTo>
                      <a:pt x="3431" y="1956"/>
                    </a:lnTo>
                    <a:lnTo>
                      <a:pt x="3466" y="1910"/>
                    </a:lnTo>
                    <a:lnTo>
                      <a:pt x="3500" y="1866"/>
                    </a:lnTo>
                    <a:lnTo>
                      <a:pt x="3533" y="1820"/>
                    </a:lnTo>
                    <a:lnTo>
                      <a:pt x="3563" y="1774"/>
                    </a:lnTo>
                    <a:lnTo>
                      <a:pt x="3594" y="1728"/>
                    </a:lnTo>
                    <a:lnTo>
                      <a:pt x="3621" y="1682"/>
                    </a:lnTo>
                    <a:lnTo>
                      <a:pt x="3647" y="1636"/>
                    </a:lnTo>
                    <a:lnTo>
                      <a:pt x="3672" y="1590"/>
                    </a:lnTo>
                    <a:lnTo>
                      <a:pt x="3695" y="1544"/>
                    </a:lnTo>
                    <a:lnTo>
                      <a:pt x="3715" y="1498"/>
                    </a:lnTo>
                    <a:lnTo>
                      <a:pt x="3732" y="1452"/>
                    </a:lnTo>
                    <a:lnTo>
                      <a:pt x="3749" y="1406"/>
                    </a:lnTo>
                    <a:lnTo>
                      <a:pt x="3763" y="1360"/>
                    </a:lnTo>
                    <a:lnTo>
                      <a:pt x="3775" y="1314"/>
                    </a:lnTo>
                    <a:lnTo>
                      <a:pt x="3783" y="1270"/>
                    </a:lnTo>
                    <a:lnTo>
                      <a:pt x="3790" y="1224"/>
                    </a:lnTo>
                    <a:lnTo>
                      <a:pt x="3795" y="1179"/>
                    </a:lnTo>
                    <a:lnTo>
                      <a:pt x="3795" y="1133"/>
                    </a:lnTo>
                    <a:lnTo>
                      <a:pt x="3795" y="1133"/>
                    </a:lnTo>
                    <a:lnTo>
                      <a:pt x="3795" y="1080"/>
                    </a:lnTo>
                    <a:lnTo>
                      <a:pt x="3792" y="1026"/>
                    </a:lnTo>
                    <a:lnTo>
                      <a:pt x="3786" y="973"/>
                    </a:lnTo>
                    <a:lnTo>
                      <a:pt x="3780" y="919"/>
                    </a:lnTo>
                    <a:lnTo>
                      <a:pt x="3769" y="866"/>
                    </a:lnTo>
                    <a:lnTo>
                      <a:pt x="3758" y="815"/>
                    </a:lnTo>
                    <a:lnTo>
                      <a:pt x="3744" y="763"/>
                    </a:lnTo>
                    <a:lnTo>
                      <a:pt x="3729" y="712"/>
                    </a:lnTo>
                    <a:lnTo>
                      <a:pt x="3712" y="663"/>
                    </a:lnTo>
                    <a:lnTo>
                      <a:pt x="3691" y="615"/>
                    </a:lnTo>
                    <a:lnTo>
                      <a:pt x="3671" y="567"/>
                    </a:lnTo>
                    <a:lnTo>
                      <a:pt x="3647" y="521"/>
                    </a:lnTo>
                    <a:lnTo>
                      <a:pt x="3621" y="475"/>
                    </a:lnTo>
                    <a:lnTo>
                      <a:pt x="3594" y="433"/>
                    </a:lnTo>
                    <a:lnTo>
                      <a:pt x="3565" y="390"/>
                    </a:lnTo>
                    <a:lnTo>
                      <a:pt x="3535" y="349"/>
                    </a:lnTo>
                    <a:lnTo>
                      <a:pt x="3500" y="312"/>
                    </a:lnTo>
                    <a:lnTo>
                      <a:pt x="3466" y="274"/>
                    </a:lnTo>
                    <a:lnTo>
                      <a:pt x="3429" y="239"/>
                    </a:lnTo>
                    <a:lnTo>
                      <a:pt x="3390" y="206"/>
                    </a:lnTo>
                    <a:lnTo>
                      <a:pt x="3349" y="176"/>
                    </a:lnTo>
                    <a:lnTo>
                      <a:pt x="3308" y="147"/>
                    </a:lnTo>
                    <a:lnTo>
                      <a:pt x="3264" y="119"/>
                    </a:lnTo>
                    <a:lnTo>
                      <a:pt x="3218" y="95"/>
                    </a:lnTo>
                    <a:lnTo>
                      <a:pt x="3170" y="73"/>
                    </a:lnTo>
                    <a:lnTo>
                      <a:pt x="3121" y="55"/>
                    </a:lnTo>
                    <a:lnTo>
                      <a:pt x="3070" y="39"/>
                    </a:lnTo>
                    <a:lnTo>
                      <a:pt x="3015" y="26"/>
                    </a:lnTo>
                    <a:lnTo>
                      <a:pt x="2961" y="14"/>
                    </a:lnTo>
                    <a:lnTo>
                      <a:pt x="2905" y="7"/>
                    </a:lnTo>
                    <a:lnTo>
                      <a:pt x="2847" y="2"/>
                    </a:lnTo>
                    <a:lnTo>
                      <a:pt x="2787" y="0"/>
                    </a:lnTo>
                    <a:lnTo>
                      <a:pt x="278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F779A9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09" t="88995" r="9222"/>
              <a:stretch/>
            </p:blipFill>
            <p:spPr>
              <a:xfrm>
                <a:off x="3644723" y="3603071"/>
                <a:ext cx="1891007" cy="36685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3028351" y="1634263"/>
            <a:ext cx="3060586" cy="3693674"/>
            <a:chOff x="3028351" y="1781743"/>
            <a:chExt cx="3060586" cy="3693674"/>
          </a:xfrm>
        </p:grpSpPr>
        <p:sp>
          <p:nvSpPr>
            <p:cNvPr id="17" name="TextBox 16"/>
            <p:cNvSpPr txBox="1"/>
            <p:nvPr/>
          </p:nvSpPr>
          <p:spPr>
            <a:xfrm>
              <a:off x="3028351" y="4151978"/>
              <a:ext cx="306058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1600" b="1" dirty="0">
                  <a:solidFill>
                    <a:srgbClr val="F7911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 de cada 10 </a:t>
              </a:r>
              <a:r>
                <a:rPr lang="es-AR" sz="16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realizan una investigación profunda antes de comprar, y están dispuestos a esperar antes de realizar su elección.</a:t>
              </a:r>
              <a:endParaRPr lang="es-AR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16339" y="1781743"/>
              <a:ext cx="2943269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rgbClr val="F7911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Curiosos</a:t>
              </a:r>
              <a:endParaRPr lang="es-AR" sz="1100" b="1" dirty="0">
                <a:solidFill>
                  <a:srgbClr val="F791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359786" y="2464481"/>
              <a:ext cx="2397716" cy="1500911"/>
              <a:chOff x="6593101" y="2442580"/>
              <a:chExt cx="2397716" cy="150091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995087" y="2442580"/>
                <a:ext cx="1189624" cy="1189620"/>
                <a:chOff x="7443788" y="5537200"/>
                <a:chExt cx="5148262" cy="5148263"/>
              </a:xfrm>
              <a:solidFill>
                <a:srgbClr val="79BC64"/>
              </a:solidFill>
            </p:grpSpPr>
            <p:sp>
              <p:nvSpPr>
                <p:cNvPr id="10" name="Freeform 67"/>
                <p:cNvSpPr>
                  <a:spLocks/>
                </p:cNvSpPr>
                <p:nvPr/>
              </p:nvSpPr>
              <p:spPr bwMode="auto">
                <a:xfrm>
                  <a:off x="7889875" y="5983288"/>
                  <a:ext cx="1319212" cy="2530475"/>
                </a:xfrm>
                <a:custGeom>
                  <a:avLst/>
                  <a:gdLst>
                    <a:gd name="T0" fmla="*/ 274 w 831"/>
                    <a:gd name="T1" fmla="*/ 1331 h 1594"/>
                    <a:gd name="T2" fmla="*/ 200 w 831"/>
                    <a:gd name="T3" fmla="*/ 1235 h 1594"/>
                    <a:gd name="T4" fmla="*/ 142 w 831"/>
                    <a:gd name="T5" fmla="*/ 1132 h 1594"/>
                    <a:gd name="T6" fmla="*/ 102 w 831"/>
                    <a:gd name="T7" fmla="*/ 1024 h 1594"/>
                    <a:gd name="T8" fmla="*/ 76 w 831"/>
                    <a:gd name="T9" fmla="*/ 911 h 1594"/>
                    <a:gd name="T10" fmla="*/ 69 w 831"/>
                    <a:gd name="T11" fmla="*/ 797 h 1594"/>
                    <a:gd name="T12" fmla="*/ 76 w 831"/>
                    <a:gd name="T13" fmla="*/ 683 h 1594"/>
                    <a:gd name="T14" fmla="*/ 102 w 831"/>
                    <a:gd name="T15" fmla="*/ 570 h 1594"/>
                    <a:gd name="T16" fmla="*/ 142 w 831"/>
                    <a:gd name="T17" fmla="*/ 462 h 1594"/>
                    <a:gd name="T18" fmla="*/ 200 w 831"/>
                    <a:gd name="T19" fmla="*/ 359 h 1594"/>
                    <a:gd name="T20" fmla="*/ 274 w 831"/>
                    <a:gd name="T21" fmla="*/ 263 h 1594"/>
                    <a:gd name="T22" fmla="*/ 331 w 831"/>
                    <a:gd name="T23" fmla="*/ 206 h 1594"/>
                    <a:gd name="T24" fmla="*/ 419 w 831"/>
                    <a:gd name="T25" fmla="*/ 136 h 1594"/>
                    <a:gd name="T26" fmla="*/ 516 w 831"/>
                    <a:gd name="T27" fmla="*/ 81 h 1594"/>
                    <a:gd name="T28" fmla="*/ 618 w 831"/>
                    <a:gd name="T29" fmla="*/ 40 h 1594"/>
                    <a:gd name="T30" fmla="*/ 724 w 831"/>
                    <a:gd name="T31" fmla="*/ 14 h 1594"/>
                    <a:gd name="T32" fmla="*/ 831 w 831"/>
                    <a:gd name="T33" fmla="*/ 2 h 1594"/>
                    <a:gd name="T34" fmla="*/ 751 w 831"/>
                    <a:gd name="T35" fmla="*/ 2 h 1594"/>
                    <a:gd name="T36" fmla="*/ 630 w 831"/>
                    <a:gd name="T37" fmla="*/ 18 h 1594"/>
                    <a:gd name="T38" fmla="*/ 513 w 831"/>
                    <a:gd name="T39" fmla="*/ 52 h 1594"/>
                    <a:gd name="T40" fmla="*/ 402 w 831"/>
                    <a:gd name="T41" fmla="*/ 105 h 1594"/>
                    <a:gd name="T42" fmla="*/ 298 w 831"/>
                    <a:gd name="T43" fmla="*/ 177 h 1594"/>
                    <a:gd name="T44" fmla="*/ 233 w 831"/>
                    <a:gd name="T45" fmla="*/ 233 h 1594"/>
                    <a:gd name="T46" fmla="*/ 154 w 831"/>
                    <a:gd name="T47" fmla="*/ 326 h 1594"/>
                    <a:gd name="T48" fmla="*/ 91 w 831"/>
                    <a:gd name="T49" fmla="*/ 426 h 1594"/>
                    <a:gd name="T50" fmla="*/ 45 w 831"/>
                    <a:gd name="T51" fmla="*/ 534 h 1594"/>
                    <a:gd name="T52" fmla="*/ 15 w 831"/>
                    <a:gd name="T53" fmla="*/ 645 h 1594"/>
                    <a:gd name="T54" fmla="*/ 2 w 831"/>
                    <a:gd name="T55" fmla="*/ 758 h 1594"/>
                    <a:gd name="T56" fmla="*/ 5 w 831"/>
                    <a:gd name="T57" fmla="*/ 873 h 1594"/>
                    <a:gd name="T58" fmla="*/ 23 w 831"/>
                    <a:gd name="T59" fmla="*/ 987 h 1594"/>
                    <a:gd name="T60" fmla="*/ 58 w 831"/>
                    <a:gd name="T61" fmla="*/ 1096 h 1594"/>
                    <a:gd name="T62" fmla="*/ 111 w 831"/>
                    <a:gd name="T63" fmla="*/ 1202 h 1594"/>
                    <a:gd name="T64" fmla="*/ 180 w 831"/>
                    <a:gd name="T65" fmla="*/ 1299 h 1594"/>
                    <a:gd name="T66" fmla="*/ 233 w 831"/>
                    <a:gd name="T67" fmla="*/ 1361 h 1594"/>
                    <a:gd name="T68" fmla="*/ 331 w 831"/>
                    <a:gd name="T69" fmla="*/ 1443 h 1594"/>
                    <a:gd name="T70" fmla="*/ 438 w 831"/>
                    <a:gd name="T71" fmla="*/ 1509 h 1594"/>
                    <a:gd name="T72" fmla="*/ 552 w 831"/>
                    <a:gd name="T73" fmla="*/ 1555 h 1594"/>
                    <a:gd name="T74" fmla="*/ 670 w 831"/>
                    <a:gd name="T75" fmla="*/ 1583 h 1594"/>
                    <a:gd name="T76" fmla="*/ 791 w 831"/>
                    <a:gd name="T77" fmla="*/ 1594 h 1594"/>
                    <a:gd name="T78" fmla="*/ 796 w 831"/>
                    <a:gd name="T79" fmla="*/ 1591 h 1594"/>
                    <a:gd name="T80" fmla="*/ 688 w 831"/>
                    <a:gd name="T81" fmla="*/ 1573 h 1594"/>
                    <a:gd name="T82" fmla="*/ 583 w 831"/>
                    <a:gd name="T83" fmla="*/ 1542 h 1594"/>
                    <a:gd name="T84" fmla="*/ 483 w 831"/>
                    <a:gd name="T85" fmla="*/ 1497 h 1594"/>
                    <a:gd name="T86" fmla="*/ 389 w 831"/>
                    <a:gd name="T87" fmla="*/ 1435 h 1594"/>
                    <a:gd name="T88" fmla="*/ 302 w 831"/>
                    <a:gd name="T89" fmla="*/ 1361 h 1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831" h="1594">
                      <a:moveTo>
                        <a:pt x="302" y="1361"/>
                      </a:moveTo>
                      <a:lnTo>
                        <a:pt x="302" y="1361"/>
                      </a:lnTo>
                      <a:lnTo>
                        <a:pt x="274" y="1331"/>
                      </a:lnTo>
                      <a:lnTo>
                        <a:pt x="247" y="1299"/>
                      </a:lnTo>
                      <a:lnTo>
                        <a:pt x="223" y="1268"/>
                      </a:lnTo>
                      <a:lnTo>
                        <a:pt x="200" y="1235"/>
                      </a:lnTo>
                      <a:lnTo>
                        <a:pt x="180" y="1202"/>
                      </a:lnTo>
                      <a:lnTo>
                        <a:pt x="160" y="1168"/>
                      </a:lnTo>
                      <a:lnTo>
                        <a:pt x="142" y="1132"/>
                      </a:lnTo>
                      <a:lnTo>
                        <a:pt x="127" y="1096"/>
                      </a:lnTo>
                      <a:lnTo>
                        <a:pt x="114" y="1060"/>
                      </a:lnTo>
                      <a:lnTo>
                        <a:pt x="102" y="1024"/>
                      </a:lnTo>
                      <a:lnTo>
                        <a:pt x="91" y="987"/>
                      </a:lnTo>
                      <a:lnTo>
                        <a:pt x="84" y="950"/>
                      </a:lnTo>
                      <a:lnTo>
                        <a:pt x="76" y="911"/>
                      </a:lnTo>
                      <a:lnTo>
                        <a:pt x="72" y="873"/>
                      </a:lnTo>
                      <a:lnTo>
                        <a:pt x="69" y="836"/>
                      </a:lnTo>
                      <a:lnTo>
                        <a:pt x="69" y="797"/>
                      </a:lnTo>
                      <a:lnTo>
                        <a:pt x="69" y="758"/>
                      </a:lnTo>
                      <a:lnTo>
                        <a:pt x="72" y="721"/>
                      </a:lnTo>
                      <a:lnTo>
                        <a:pt x="76" y="683"/>
                      </a:lnTo>
                      <a:lnTo>
                        <a:pt x="84" y="645"/>
                      </a:lnTo>
                      <a:lnTo>
                        <a:pt x="91" y="607"/>
                      </a:lnTo>
                      <a:lnTo>
                        <a:pt x="102" y="570"/>
                      </a:lnTo>
                      <a:lnTo>
                        <a:pt x="114" y="534"/>
                      </a:lnTo>
                      <a:lnTo>
                        <a:pt x="127" y="498"/>
                      </a:lnTo>
                      <a:lnTo>
                        <a:pt x="142" y="462"/>
                      </a:lnTo>
                      <a:lnTo>
                        <a:pt x="160" y="426"/>
                      </a:lnTo>
                      <a:lnTo>
                        <a:pt x="180" y="392"/>
                      </a:lnTo>
                      <a:lnTo>
                        <a:pt x="200" y="359"/>
                      </a:lnTo>
                      <a:lnTo>
                        <a:pt x="223" y="326"/>
                      </a:lnTo>
                      <a:lnTo>
                        <a:pt x="247" y="295"/>
                      </a:lnTo>
                      <a:lnTo>
                        <a:pt x="274" y="263"/>
                      </a:lnTo>
                      <a:lnTo>
                        <a:pt x="302" y="233"/>
                      </a:lnTo>
                      <a:lnTo>
                        <a:pt x="302" y="233"/>
                      </a:lnTo>
                      <a:lnTo>
                        <a:pt x="331" y="206"/>
                      </a:lnTo>
                      <a:lnTo>
                        <a:pt x="359" y="182"/>
                      </a:lnTo>
                      <a:lnTo>
                        <a:pt x="389" y="159"/>
                      </a:lnTo>
                      <a:lnTo>
                        <a:pt x="419" y="136"/>
                      </a:lnTo>
                      <a:lnTo>
                        <a:pt x="452" y="117"/>
                      </a:lnTo>
                      <a:lnTo>
                        <a:pt x="483" y="97"/>
                      </a:lnTo>
                      <a:lnTo>
                        <a:pt x="516" y="81"/>
                      </a:lnTo>
                      <a:lnTo>
                        <a:pt x="549" y="66"/>
                      </a:lnTo>
                      <a:lnTo>
                        <a:pt x="583" y="52"/>
                      </a:lnTo>
                      <a:lnTo>
                        <a:pt x="618" y="40"/>
                      </a:lnTo>
                      <a:lnTo>
                        <a:pt x="652" y="30"/>
                      </a:lnTo>
                      <a:lnTo>
                        <a:pt x="688" y="21"/>
                      </a:lnTo>
                      <a:lnTo>
                        <a:pt x="724" y="14"/>
                      </a:lnTo>
                      <a:lnTo>
                        <a:pt x="760" y="8"/>
                      </a:lnTo>
                      <a:lnTo>
                        <a:pt x="796" y="3"/>
                      </a:lnTo>
                      <a:lnTo>
                        <a:pt x="831" y="2"/>
                      </a:lnTo>
                      <a:lnTo>
                        <a:pt x="831" y="2"/>
                      </a:lnTo>
                      <a:lnTo>
                        <a:pt x="791" y="0"/>
                      </a:lnTo>
                      <a:lnTo>
                        <a:pt x="751" y="2"/>
                      </a:lnTo>
                      <a:lnTo>
                        <a:pt x="710" y="5"/>
                      </a:lnTo>
                      <a:lnTo>
                        <a:pt x="670" y="11"/>
                      </a:lnTo>
                      <a:lnTo>
                        <a:pt x="630" y="18"/>
                      </a:lnTo>
                      <a:lnTo>
                        <a:pt x="591" y="27"/>
                      </a:lnTo>
                      <a:lnTo>
                        <a:pt x="552" y="39"/>
                      </a:lnTo>
                      <a:lnTo>
                        <a:pt x="513" y="52"/>
                      </a:lnTo>
                      <a:lnTo>
                        <a:pt x="476" y="67"/>
                      </a:lnTo>
                      <a:lnTo>
                        <a:pt x="438" y="85"/>
                      </a:lnTo>
                      <a:lnTo>
                        <a:pt x="402" y="105"/>
                      </a:lnTo>
                      <a:lnTo>
                        <a:pt x="366" y="127"/>
                      </a:lnTo>
                      <a:lnTo>
                        <a:pt x="331" y="151"/>
                      </a:lnTo>
                      <a:lnTo>
                        <a:pt x="298" y="177"/>
                      </a:lnTo>
                      <a:lnTo>
                        <a:pt x="265" y="203"/>
                      </a:lnTo>
                      <a:lnTo>
                        <a:pt x="233" y="233"/>
                      </a:lnTo>
                      <a:lnTo>
                        <a:pt x="233" y="233"/>
                      </a:lnTo>
                      <a:lnTo>
                        <a:pt x="205" y="263"/>
                      </a:lnTo>
                      <a:lnTo>
                        <a:pt x="180" y="295"/>
                      </a:lnTo>
                      <a:lnTo>
                        <a:pt x="154" y="326"/>
                      </a:lnTo>
                      <a:lnTo>
                        <a:pt x="132" y="359"/>
                      </a:lnTo>
                      <a:lnTo>
                        <a:pt x="111" y="392"/>
                      </a:lnTo>
                      <a:lnTo>
                        <a:pt x="91" y="426"/>
                      </a:lnTo>
                      <a:lnTo>
                        <a:pt x="73" y="462"/>
                      </a:lnTo>
                      <a:lnTo>
                        <a:pt x="58" y="498"/>
                      </a:lnTo>
                      <a:lnTo>
                        <a:pt x="45" y="534"/>
                      </a:lnTo>
                      <a:lnTo>
                        <a:pt x="33" y="570"/>
                      </a:lnTo>
                      <a:lnTo>
                        <a:pt x="23" y="607"/>
                      </a:lnTo>
                      <a:lnTo>
                        <a:pt x="15" y="645"/>
                      </a:lnTo>
                      <a:lnTo>
                        <a:pt x="9" y="683"/>
                      </a:lnTo>
                      <a:lnTo>
                        <a:pt x="5" y="721"/>
                      </a:lnTo>
                      <a:lnTo>
                        <a:pt x="2" y="758"/>
                      </a:lnTo>
                      <a:lnTo>
                        <a:pt x="0" y="797"/>
                      </a:lnTo>
                      <a:lnTo>
                        <a:pt x="2" y="836"/>
                      </a:lnTo>
                      <a:lnTo>
                        <a:pt x="5" y="873"/>
                      </a:lnTo>
                      <a:lnTo>
                        <a:pt x="9" y="911"/>
                      </a:lnTo>
                      <a:lnTo>
                        <a:pt x="15" y="950"/>
                      </a:lnTo>
                      <a:lnTo>
                        <a:pt x="23" y="987"/>
                      </a:lnTo>
                      <a:lnTo>
                        <a:pt x="33" y="1024"/>
                      </a:lnTo>
                      <a:lnTo>
                        <a:pt x="45" y="1060"/>
                      </a:lnTo>
                      <a:lnTo>
                        <a:pt x="58" y="1096"/>
                      </a:lnTo>
                      <a:lnTo>
                        <a:pt x="73" y="1132"/>
                      </a:lnTo>
                      <a:lnTo>
                        <a:pt x="91" y="1168"/>
                      </a:lnTo>
                      <a:lnTo>
                        <a:pt x="111" y="1202"/>
                      </a:lnTo>
                      <a:lnTo>
                        <a:pt x="132" y="1235"/>
                      </a:lnTo>
                      <a:lnTo>
                        <a:pt x="154" y="1268"/>
                      </a:lnTo>
                      <a:lnTo>
                        <a:pt x="180" y="1299"/>
                      </a:lnTo>
                      <a:lnTo>
                        <a:pt x="205" y="1331"/>
                      </a:lnTo>
                      <a:lnTo>
                        <a:pt x="233" y="1361"/>
                      </a:lnTo>
                      <a:lnTo>
                        <a:pt x="233" y="1361"/>
                      </a:lnTo>
                      <a:lnTo>
                        <a:pt x="265" y="1391"/>
                      </a:lnTo>
                      <a:lnTo>
                        <a:pt x="298" y="1418"/>
                      </a:lnTo>
                      <a:lnTo>
                        <a:pt x="331" y="1443"/>
                      </a:lnTo>
                      <a:lnTo>
                        <a:pt x="366" y="1467"/>
                      </a:lnTo>
                      <a:lnTo>
                        <a:pt x="402" y="1489"/>
                      </a:lnTo>
                      <a:lnTo>
                        <a:pt x="438" y="1509"/>
                      </a:lnTo>
                      <a:lnTo>
                        <a:pt x="476" y="1527"/>
                      </a:lnTo>
                      <a:lnTo>
                        <a:pt x="513" y="1542"/>
                      </a:lnTo>
                      <a:lnTo>
                        <a:pt x="552" y="1555"/>
                      </a:lnTo>
                      <a:lnTo>
                        <a:pt x="591" y="1567"/>
                      </a:lnTo>
                      <a:lnTo>
                        <a:pt x="630" y="1576"/>
                      </a:lnTo>
                      <a:lnTo>
                        <a:pt x="670" y="1583"/>
                      </a:lnTo>
                      <a:lnTo>
                        <a:pt x="710" y="1589"/>
                      </a:lnTo>
                      <a:lnTo>
                        <a:pt x="751" y="1592"/>
                      </a:lnTo>
                      <a:lnTo>
                        <a:pt x="791" y="1594"/>
                      </a:lnTo>
                      <a:lnTo>
                        <a:pt x="831" y="1592"/>
                      </a:lnTo>
                      <a:lnTo>
                        <a:pt x="831" y="1592"/>
                      </a:lnTo>
                      <a:lnTo>
                        <a:pt x="796" y="1591"/>
                      </a:lnTo>
                      <a:lnTo>
                        <a:pt x="760" y="1586"/>
                      </a:lnTo>
                      <a:lnTo>
                        <a:pt x="724" y="1580"/>
                      </a:lnTo>
                      <a:lnTo>
                        <a:pt x="688" y="1573"/>
                      </a:lnTo>
                      <a:lnTo>
                        <a:pt x="652" y="1564"/>
                      </a:lnTo>
                      <a:lnTo>
                        <a:pt x="618" y="1554"/>
                      </a:lnTo>
                      <a:lnTo>
                        <a:pt x="583" y="1542"/>
                      </a:lnTo>
                      <a:lnTo>
                        <a:pt x="549" y="1528"/>
                      </a:lnTo>
                      <a:lnTo>
                        <a:pt x="516" y="1513"/>
                      </a:lnTo>
                      <a:lnTo>
                        <a:pt x="483" y="1497"/>
                      </a:lnTo>
                      <a:lnTo>
                        <a:pt x="452" y="1477"/>
                      </a:lnTo>
                      <a:lnTo>
                        <a:pt x="419" y="1458"/>
                      </a:lnTo>
                      <a:lnTo>
                        <a:pt x="389" y="1435"/>
                      </a:lnTo>
                      <a:lnTo>
                        <a:pt x="359" y="1412"/>
                      </a:lnTo>
                      <a:lnTo>
                        <a:pt x="331" y="1388"/>
                      </a:lnTo>
                      <a:lnTo>
                        <a:pt x="302" y="1361"/>
                      </a:lnTo>
                      <a:lnTo>
                        <a:pt x="302" y="1361"/>
                      </a:lnTo>
                      <a:close/>
                    </a:path>
                  </a:pathLst>
                </a:custGeom>
                <a:solidFill>
                  <a:srgbClr val="71C5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FD7F66"/>
                    </a:solidFill>
                  </a:endParaRPr>
                </a:p>
              </p:txBody>
            </p:sp>
            <p:sp>
              <p:nvSpPr>
                <p:cNvPr id="11" name="Freeform 68"/>
                <p:cNvSpPr>
                  <a:spLocks noEditPoints="1"/>
                </p:cNvSpPr>
                <p:nvPr/>
              </p:nvSpPr>
              <p:spPr bwMode="auto">
                <a:xfrm>
                  <a:off x="7443788" y="5537200"/>
                  <a:ext cx="5148262" cy="5148263"/>
                </a:xfrm>
                <a:custGeom>
                  <a:avLst/>
                  <a:gdLst>
                    <a:gd name="T0" fmla="*/ 2844 w 3243"/>
                    <a:gd name="T1" fmla="*/ 2506 h 3243"/>
                    <a:gd name="T2" fmla="*/ 2217 w 3243"/>
                    <a:gd name="T3" fmla="*/ 1959 h 3243"/>
                    <a:gd name="T4" fmla="*/ 2132 w 3243"/>
                    <a:gd name="T5" fmla="*/ 1918 h 3243"/>
                    <a:gd name="T6" fmla="*/ 1941 w 3243"/>
                    <a:gd name="T7" fmla="*/ 1724 h 3243"/>
                    <a:gd name="T8" fmla="*/ 2084 w 3243"/>
                    <a:gd name="T9" fmla="*/ 1462 h 3243"/>
                    <a:gd name="T10" fmla="*/ 2150 w 3243"/>
                    <a:gd name="T11" fmla="*/ 1175 h 3243"/>
                    <a:gd name="T12" fmla="*/ 2138 w 3243"/>
                    <a:gd name="T13" fmla="*/ 885 h 3243"/>
                    <a:gd name="T14" fmla="*/ 2047 w 3243"/>
                    <a:gd name="T15" fmla="*/ 604 h 3243"/>
                    <a:gd name="T16" fmla="*/ 1876 w 3243"/>
                    <a:gd name="T17" fmla="*/ 353 h 3243"/>
                    <a:gd name="T18" fmla="*/ 1676 w 3243"/>
                    <a:gd name="T19" fmla="*/ 181 h 3243"/>
                    <a:gd name="T20" fmla="*/ 1392 w 3243"/>
                    <a:gd name="T21" fmla="*/ 46 h 3243"/>
                    <a:gd name="T22" fmla="*/ 1078 w 3243"/>
                    <a:gd name="T23" fmla="*/ 0 h 3243"/>
                    <a:gd name="T24" fmla="*/ 815 w 3243"/>
                    <a:gd name="T25" fmla="*/ 33 h 3243"/>
                    <a:gd name="T26" fmla="*/ 525 w 3243"/>
                    <a:gd name="T27" fmla="*/ 153 h 3243"/>
                    <a:gd name="T28" fmla="*/ 315 w 3243"/>
                    <a:gd name="T29" fmla="*/ 315 h 3243"/>
                    <a:gd name="T30" fmla="*/ 124 w 3243"/>
                    <a:gd name="T31" fmla="*/ 577 h 3243"/>
                    <a:gd name="T32" fmla="*/ 19 w 3243"/>
                    <a:gd name="T33" fmla="*/ 872 h 3243"/>
                    <a:gd name="T34" fmla="*/ 6 w 3243"/>
                    <a:gd name="T35" fmla="*/ 1181 h 3243"/>
                    <a:gd name="T36" fmla="*/ 79 w 3243"/>
                    <a:gd name="T37" fmla="*/ 1483 h 3243"/>
                    <a:gd name="T38" fmla="*/ 242 w 3243"/>
                    <a:gd name="T39" fmla="*/ 1758 h 3243"/>
                    <a:gd name="T40" fmla="*/ 437 w 3243"/>
                    <a:gd name="T41" fmla="*/ 1945 h 3243"/>
                    <a:gd name="T42" fmla="*/ 713 w 3243"/>
                    <a:gd name="T43" fmla="*/ 2093 h 3243"/>
                    <a:gd name="T44" fmla="*/ 1024 w 3243"/>
                    <a:gd name="T45" fmla="*/ 2155 h 3243"/>
                    <a:gd name="T46" fmla="*/ 1265 w 3243"/>
                    <a:gd name="T47" fmla="*/ 2140 h 3243"/>
                    <a:gd name="T48" fmla="*/ 1530 w 3243"/>
                    <a:gd name="T49" fmla="*/ 2057 h 3243"/>
                    <a:gd name="T50" fmla="*/ 1764 w 3243"/>
                    <a:gd name="T51" fmla="*/ 1909 h 3243"/>
                    <a:gd name="T52" fmla="*/ 1920 w 3243"/>
                    <a:gd name="T53" fmla="*/ 2152 h 3243"/>
                    <a:gd name="T54" fmla="*/ 1999 w 3243"/>
                    <a:gd name="T55" fmla="*/ 2261 h 3243"/>
                    <a:gd name="T56" fmla="*/ 2560 w 3243"/>
                    <a:gd name="T57" fmla="*/ 2911 h 3243"/>
                    <a:gd name="T58" fmla="*/ 2738 w 3243"/>
                    <a:gd name="T59" fmla="*/ 3143 h 3243"/>
                    <a:gd name="T60" fmla="*/ 2848 w 3243"/>
                    <a:gd name="T61" fmla="*/ 3227 h 3243"/>
                    <a:gd name="T62" fmla="*/ 2951 w 3243"/>
                    <a:gd name="T63" fmla="*/ 3242 h 3243"/>
                    <a:gd name="T64" fmla="*/ 3064 w 3243"/>
                    <a:gd name="T65" fmla="*/ 3201 h 3243"/>
                    <a:gd name="T66" fmla="*/ 3140 w 3243"/>
                    <a:gd name="T67" fmla="*/ 3140 h 3243"/>
                    <a:gd name="T68" fmla="*/ 3215 w 3243"/>
                    <a:gd name="T69" fmla="*/ 3040 h 3243"/>
                    <a:gd name="T70" fmla="*/ 3243 w 3243"/>
                    <a:gd name="T71" fmla="*/ 2935 h 3243"/>
                    <a:gd name="T72" fmla="*/ 3218 w 3243"/>
                    <a:gd name="T73" fmla="*/ 2830 h 3243"/>
                    <a:gd name="T74" fmla="*/ 3119 w 3243"/>
                    <a:gd name="T75" fmla="*/ 2718 h 3243"/>
                    <a:gd name="T76" fmla="*/ 374 w 3243"/>
                    <a:gd name="T77" fmla="*/ 1651 h 3243"/>
                    <a:gd name="T78" fmla="*/ 238 w 3243"/>
                    <a:gd name="T79" fmla="*/ 1419 h 3243"/>
                    <a:gd name="T80" fmla="*/ 175 w 3243"/>
                    <a:gd name="T81" fmla="*/ 1165 h 3243"/>
                    <a:gd name="T82" fmla="*/ 188 w 3243"/>
                    <a:gd name="T83" fmla="*/ 905 h 3243"/>
                    <a:gd name="T84" fmla="*/ 275 w 3243"/>
                    <a:gd name="T85" fmla="*/ 656 h 3243"/>
                    <a:gd name="T86" fmla="*/ 437 w 3243"/>
                    <a:gd name="T87" fmla="*/ 437 h 3243"/>
                    <a:gd name="T88" fmla="*/ 613 w 3243"/>
                    <a:gd name="T89" fmla="*/ 299 h 3243"/>
                    <a:gd name="T90" fmla="*/ 857 w 3243"/>
                    <a:gd name="T91" fmla="*/ 199 h 3243"/>
                    <a:gd name="T92" fmla="*/ 1078 w 3243"/>
                    <a:gd name="T93" fmla="*/ 170 h 3243"/>
                    <a:gd name="T94" fmla="*/ 1343 w 3243"/>
                    <a:gd name="T95" fmla="*/ 209 h 3243"/>
                    <a:gd name="T96" fmla="*/ 1580 w 3243"/>
                    <a:gd name="T97" fmla="*/ 323 h 3243"/>
                    <a:gd name="T98" fmla="*/ 1751 w 3243"/>
                    <a:gd name="T99" fmla="*/ 471 h 3243"/>
                    <a:gd name="T100" fmla="*/ 1900 w 3243"/>
                    <a:gd name="T101" fmla="*/ 695 h 3243"/>
                    <a:gd name="T102" fmla="*/ 1975 w 3243"/>
                    <a:gd name="T103" fmla="*/ 948 h 3243"/>
                    <a:gd name="T104" fmla="*/ 1975 w 3243"/>
                    <a:gd name="T105" fmla="*/ 1208 h 3243"/>
                    <a:gd name="T106" fmla="*/ 1900 w 3243"/>
                    <a:gd name="T107" fmla="*/ 1461 h 3243"/>
                    <a:gd name="T108" fmla="*/ 1751 w 3243"/>
                    <a:gd name="T109" fmla="*/ 1685 h 3243"/>
                    <a:gd name="T110" fmla="*/ 1580 w 3243"/>
                    <a:gd name="T111" fmla="*/ 1833 h 3243"/>
                    <a:gd name="T112" fmla="*/ 1343 w 3243"/>
                    <a:gd name="T113" fmla="*/ 1947 h 3243"/>
                    <a:gd name="T114" fmla="*/ 1078 w 3243"/>
                    <a:gd name="T115" fmla="*/ 1986 h 3243"/>
                    <a:gd name="T116" fmla="*/ 857 w 3243"/>
                    <a:gd name="T117" fmla="*/ 1957 h 3243"/>
                    <a:gd name="T118" fmla="*/ 613 w 3243"/>
                    <a:gd name="T119" fmla="*/ 1857 h 3243"/>
                    <a:gd name="T120" fmla="*/ 437 w 3243"/>
                    <a:gd name="T121" fmla="*/ 1719 h 3243"/>
                    <a:gd name="T122" fmla="*/ 2427 w 3243"/>
                    <a:gd name="T123" fmla="*/ 2195 h 3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243" h="3243">
                      <a:moveTo>
                        <a:pt x="3093" y="2700"/>
                      </a:moveTo>
                      <a:lnTo>
                        <a:pt x="3093" y="2700"/>
                      </a:lnTo>
                      <a:lnTo>
                        <a:pt x="3037" y="2658"/>
                      </a:lnTo>
                      <a:lnTo>
                        <a:pt x="2975" y="2612"/>
                      </a:lnTo>
                      <a:lnTo>
                        <a:pt x="2911" y="2560"/>
                      </a:lnTo>
                      <a:lnTo>
                        <a:pt x="2844" y="2506"/>
                      </a:lnTo>
                      <a:lnTo>
                        <a:pt x="2705" y="2391"/>
                      </a:lnTo>
                      <a:lnTo>
                        <a:pt x="2570" y="2274"/>
                      </a:lnTo>
                      <a:lnTo>
                        <a:pt x="2445" y="2165"/>
                      </a:lnTo>
                      <a:lnTo>
                        <a:pt x="2338" y="2071"/>
                      </a:lnTo>
                      <a:lnTo>
                        <a:pt x="2261" y="1999"/>
                      </a:lnTo>
                      <a:lnTo>
                        <a:pt x="2217" y="1959"/>
                      </a:lnTo>
                      <a:lnTo>
                        <a:pt x="2217" y="1959"/>
                      </a:lnTo>
                      <a:lnTo>
                        <a:pt x="2202" y="1945"/>
                      </a:lnTo>
                      <a:lnTo>
                        <a:pt x="2186" y="1935"/>
                      </a:lnTo>
                      <a:lnTo>
                        <a:pt x="2169" y="1926"/>
                      </a:lnTo>
                      <a:lnTo>
                        <a:pt x="2152" y="1920"/>
                      </a:lnTo>
                      <a:lnTo>
                        <a:pt x="2132" y="1918"/>
                      </a:lnTo>
                      <a:lnTo>
                        <a:pt x="2113" y="1918"/>
                      </a:lnTo>
                      <a:lnTo>
                        <a:pt x="2093" y="1921"/>
                      </a:lnTo>
                      <a:lnTo>
                        <a:pt x="2072" y="1927"/>
                      </a:lnTo>
                      <a:lnTo>
                        <a:pt x="1909" y="1764"/>
                      </a:lnTo>
                      <a:lnTo>
                        <a:pt x="1909" y="1764"/>
                      </a:lnTo>
                      <a:lnTo>
                        <a:pt x="1941" y="1724"/>
                      </a:lnTo>
                      <a:lnTo>
                        <a:pt x="1971" y="1682"/>
                      </a:lnTo>
                      <a:lnTo>
                        <a:pt x="1998" y="1640"/>
                      </a:lnTo>
                      <a:lnTo>
                        <a:pt x="2023" y="1597"/>
                      </a:lnTo>
                      <a:lnTo>
                        <a:pt x="2045" y="1552"/>
                      </a:lnTo>
                      <a:lnTo>
                        <a:pt x="2066" y="1507"/>
                      </a:lnTo>
                      <a:lnTo>
                        <a:pt x="2084" y="1462"/>
                      </a:lnTo>
                      <a:lnTo>
                        <a:pt x="2101" y="1414"/>
                      </a:lnTo>
                      <a:lnTo>
                        <a:pt x="2116" y="1368"/>
                      </a:lnTo>
                      <a:lnTo>
                        <a:pt x="2128" y="1320"/>
                      </a:lnTo>
                      <a:lnTo>
                        <a:pt x="2138" y="1272"/>
                      </a:lnTo>
                      <a:lnTo>
                        <a:pt x="2146" y="1225"/>
                      </a:lnTo>
                      <a:lnTo>
                        <a:pt x="2150" y="1175"/>
                      </a:lnTo>
                      <a:lnTo>
                        <a:pt x="2155" y="1127"/>
                      </a:lnTo>
                      <a:lnTo>
                        <a:pt x="2155" y="1078"/>
                      </a:lnTo>
                      <a:lnTo>
                        <a:pt x="2155" y="1030"/>
                      </a:lnTo>
                      <a:lnTo>
                        <a:pt x="2152" y="981"/>
                      </a:lnTo>
                      <a:lnTo>
                        <a:pt x="2146" y="933"/>
                      </a:lnTo>
                      <a:lnTo>
                        <a:pt x="2138" y="885"/>
                      </a:lnTo>
                      <a:lnTo>
                        <a:pt x="2128" y="836"/>
                      </a:lnTo>
                      <a:lnTo>
                        <a:pt x="2116" y="789"/>
                      </a:lnTo>
                      <a:lnTo>
                        <a:pt x="2102" y="742"/>
                      </a:lnTo>
                      <a:lnTo>
                        <a:pt x="2086" y="695"/>
                      </a:lnTo>
                      <a:lnTo>
                        <a:pt x="2066" y="649"/>
                      </a:lnTo>
                      <a:lnTo>
                        <a:pt x="2047" y="604"/>
                      </a:lnTo>
                      <a:lnTo>
                        <a:pt x="2023" y="561"/>
                      </a:lnTo>
                      <a:lnTo>
                        <a:pt x="1998" y="517"/>
                      </a:lnTo>
                      <a:lnTo>
                        <a:pt x="1971" y="474"/>
                      </a:lnTo>
                      <a:lnTo>
                        <a:pt x="1941" y="434"/>
                      </a:lnTo>
                      <a:lnTo>
                        <a:pt x="1909" y="393"/>
                      </a:lnTo>
                      <a:lnTo>
                        <a:pt x="1876" y="353"/>
                      </a:lnTo>
                      <a:lnTo>
                        <a:pt x="1841" y="315"/>
                      </a:lnTo>
                      <a:lnTo>
                        <a:pt x="1841" y="315"/>
                      </a:lnTo>
                      <a:lnTo>
                        <a:pt x="1802" y="278"/>
                      </a:lnTo>
                      <a:lnTo>
                        <a:pt x="1760" y="244"/>
                      </a:lnTo>
                      <a:lnTo>
                        <a:pt x="1718" y="211"/>
                      </a:lnTo>
                      <a:lnTo>
                        <a:pt x="1676" y="181"/>
                      </a:lnTo>
                      <a:lnTo>
                        <a:pt x="1631" y="153"/>
                      </a:lnTo>
                      <a:lnTo>
                        <a:pt x="1585" y="127"/>
                      </a:lnTo>
                      <a:lnTo>
                        <a:pt x="1539" y="103"/>
                      </a:lnTo>
                      <a:lnTo>
                        <a:pt x="1491" y="82"/>
                      </a:lnTo>
                      <a:lnTo>
                        <a:pt x="1441" y="63"/>
                      </a:lnTo>
                      <a:lnTo>
                        <a:pt x="1392" y="46"/>
                      </a:lnTo>
                      <a:lnTo>
                        <a:pt x="1341" y="33"/>
                      </a:lnTo>
                      <a:lnTo>
                        <a:pt x="1290" y="21"/>
                      </a:lnTo>
                      <a:lnTo>
                        <a:pt x="1238" y="12"/>
                      </a:lnTo>
                      <a:lnTo>
                        <a:pt x="1184" y="6"/>
                      </a:lnTo>
                      <a:lnTo>
                        <a:pt x="1132" y="1"/>
                      </a:lnTo>
                      <a:lnTo>
                        <a:pt x="1078" y="0"/>
                      </a:lnTo>
                      <a:lnTo>
                        <a:pt x="1078" y="0"/>
                      </a:lnTo>
                      <a:lnTo>
                        <a:pt x="1024" y="1"/>
                      </a:lnTo>
                      <a:lnTo>
                        <a:pt x="970" y="6"/>
                      </a:lnTo>
                      <a:lnTo>
                        <a:pt x="918" y="12"/>
                      </a:lnTo>
                      <a:lnTo>
                        <a:pt x="866" y="21"/>
                      </a:lnTo>
                      <a:lnTo>
                        <a:pt x="815" y="33"/>
                      </a:lnTo>
                      <a:lnTo>
                        <a:pt x="764" y="46"/>
                      </a:lnTo>
                      <a:lnTo>
                        <a:pt x="713" y="63"/>
                      </a:lnTo>
                      <a:lnTo>
                        <a:pt x="665" y="82"/>
                      </a:lnTo>
                      <a:lnTo>
                        <a:pt x="618" y="103"/>
                      </a:lnTo>
                      <a:lnTo>
                        <a:pt x="570" y="127"/>
                      </a:lnTo>
                      <a:lnTo>
                        <a:pt x="525" y="153"/>
                      </a:lnTo>
                      <a:lnTo>
                        <a:pt x="480" y="181"/>
                      </a:lnTo>
                      <a:lnTo>
                        <a:pt x="437" y="211"/>
                      </a:lnTo>
                      <a:lnTo>
                        <a:pt x="395" y="244"/>
                      </a:lnTo>
                      <a:lnTo>
                        <a:pt x="354" y="278"/>
                      </a:lnTo>
                      <a:lnTo>
                        <a:pt x="315" y="315"/>
                      </a:lnTo>
                      <a:lnTo>
                        <a:pt x="315" y="315"/>
                      </a:lnTo>
                      <a:lnTo>
                        <a:pt x="278" y="356"/>
                      </a:lnTo>
                      <a:lnTo>
                        <a:pt x="242" y="398"/>
                      </a:lnTo>
                      <a:lnTo>
                        <a:pt x="208" y="441"/>
                      </a:lnTo>
                      <a:lnTo>
                        <a:pt x="178" y="484"/>
                      </a:lnTo>
                      <a:lnTo>
                        <a:pt x="150" y="531"/>
                      </a:lnTo>
                      <a:lnTo>
                        <a:pt x="124" y="577"/>
                      </a:lnTo>
                      <a:lnTo>
                        <a:pt x="100" y="623"/>
                      </a:lnTo>
                      <a:lnTo>
                        <a:pt x="79" y="673"/>
                      </a:lnTo>
                      <a:lnTo>
                        <a:pt x="61" y="721"/>
                      </a:lnTo>
                      <a:lnTo>
                        <a:pt x="45" y="772"/>
                      </a:lnTo>
                      <a:lnTo>
                        <a:pt x="31" y="821"/>
                      </a:lnTo>
                      <a:lnTo>
                        <a:pt x="19" y="872"/>
                      </a:lnTo>
                      <a:lnTo>
                        <a:pt x="12" y="923"/>
                      </a:lnTo>
                      <a:lnTo>
                        <a:pt x="6" y="975"/>
                      </a:lnTo>
                      <a:lnTo>
                        <a:pt x="1" y="1026"/>
                      </a:lnTo>
                      <a:lnTo>
                        <a:pt x="0" y="1078"/>
                      </a:lnTo>
                      <a:lnTo>
                        <a:pt x="1" y="1130"/>
                      </a:lnTo>
                      <a:lnTo>
                        <a:pt x="6" y="1181"/>
                      </a:lnTo>
                      <a:lnTo>
                        <a:pt x="12" y="1234"/>
                      </a:lnTo>
                      <a:lnTo>
                        <a:pt x="19" y="1284"/>
                      </a:lnTo>
                      <a:lnTo>
                        <a:pt x="31" y="1335"/>
                      </a:lnTo>
                      <a:lnTo>
                        <a:pt x="45" y="1385"/>
                      </a:lnTo>
                      <a:lnTo>
                        <a:pt x="61" y="1435"/>
                      </a:lnTo>
                      <a:lnTo>
                        <a:pt x="79" y="1483"/>
                      </a:lnTo>
                      <a:lnTo>
                        <a:pt x="100" y="1533"/>
                      </a:lnTo>
                      <a:lnTo>
                        <a:pt x="124" y="1579"/>
                      </a:lnTo>
                      <a:lnTo>
                        <a:pt x="150" y="1625"/>
                      </a:lnTo>
                      <a:lnTo>
                        <a:pt x="178" y="1672"/>
                      </a:lnTo>
                      <a:lnTo>
                        <a:pt x="208" y="1715"/>
                      </a:lnTo>
                      <a:lnTo>
                        <a:pt x="242" y="1758"/>
                      </a:lnTo>
                      <a:lnTo>
                        <a:pt x="278" y="1800"/>
                      </a:lnTo>
                      <a:lnTo>
                        <a:pt x="315" y="1841"/>
                      </a:lnTo>
                      <a:lnTo>
                        <a:pt x="315" y="1841"/>
                      </a:lnTo>
                      <a:lnTo>
                        <a:pt x="354" y="1878"/>
                      </a:lnTo>
                      <a:lnTo>
                        <a:pt x="395" y="1912"/>
                      </a:lnTo>
                      <a:lnTo>
                        <a:pt x="437" y="1945"/>
                      </a:lnTo>
                      <a:lnTo>
                        <a:pt x="480" y="1975"/>
                      </a:lnTo>
                      <a:lnTo>
                        <a:pt x="525" y="2004"/>
                      </a:lnTo>
                      <a:lnTo>
                        <a:pt x="570" y="2029"/>
                      </a:lnTo>
                      <a:lnTo>
                        <a:pt x="618" y="2053"/>
                      </a:lnTo>
                      <a:lnTo>
                        <a:pt x="665" y="2074"/>
                      </a:lnTo>
                      <a:lnTo>
                        <a:pt x="713" y="2093"/>
                      </a:lnTo>
                      <a:lnTo>
                        <a:pt x="764" y="2110"/>
                      </a:lnTo>
                      <a:lnTo>
                        <a:pt x="815" y="2123"/>
                      </a:lnTo>
                      <a:lnTo>
                        <a:pt x="866" y="2135"/>
                      </a:lnTo>
                      <a:lnTo>
                        <a:pt x="918" y="2144"/>
                      </a:lnTo>
                      <a:lnTo>
                        <a:pt x="970" y="2150"/>
                      </a:lnTo>
                      <a:lnTo>
                        <a:pt x="1024" y="2155"/>
                      </a:lnTo>
                      <a:lnTo>
                        <a:pt x="1078" y="2156"/>
                      </a:lnTo>
                      <a:lnTo>
                        <a:pt x="1078" y="2156"/>
                      </a:lnTo>
                      <a:lnTo>
                        <a:pt x="1126" y="2155"/>
                      </a:lnTo>
                      <a:lnTo>
                        <a:pt x="1172" y="2152"/>
                      </a:lnTo>
                      <a:lnTo>
                        <a:pt x="1219" y="2147"/>
                      </a:lnTo>
                      <a:lnTo>
                        <a:pt x="1265" y="2140"/>
                      </a:lnTo>
                      <a:lnTo>
                        <a:pt x="1310" y="2131"/>
                      </a:lnTo>
                      <a:lnTo>
                        <a:pt x="1356" y="2120"/>
                      </a:lnTo>
                      <a:lnTo>
                        <a:pt x="1399" y="2107"/>
                      </a:lnTo>
                      <a:lnTo>
                        <a:pt x="1444" y="2092"/>
                      </a:lnTo>
                      <a:lnTo>
                        <a:pt x="1486" y="2075"/>
                      </a:lnTo>
                      <a:lnTo>
                        <a:pt x="1530" y="2057"/>
                      </a:lnTo>
                      <a:lnTo>
                        <a:pt x="1570" y="2038"/>
                      </a:lnTo>
                      <a:lnTo>
                        <a:pt x="1612" y="2015"/>
                      </a:lnTo>
                      <a:lnTo>
                        <a:pt x="1651" y="1992"/>
                      </a:lnTo>
                      <a:lnTo>
                        <a:pt x="1690" y="1966"/>
                      </a:lnTo>
                      <a:lnTo>
                        <a:pt x="1727" y="1938"/>
                      </a:lnTo>
                      <a:lnTo>
                        <a:pt x="1764" y="1909"/>
                      </a:lnTo>
                      <a:lnTo>
                        <a:pt x="1927" y="2072"/>
                      </a:lnTo>
                      <a:lnTo>
                        <a:pt x="1927" y="2072"/>
                      </a:lnTo>
                      <a:lnTo>
                        <a:pt x="1921" y="2093"/>
                      </a:lnTo>
                      <a:lnTo>
                        <a:pt x="1918" y="2113"/>
                      </a:lnTo>
                      <a:lnTo>
                        <a:pt x="1918" y="2132"/>
                      </a:lnTo>
                      <a:lnTo>
                        <a:pt x="1920" y="2152"/>
                      </a:lnTo>
                      <a:lnTo>
                        <a:pt x="1926" y="2169"/>
                      </a:lnTo>
                      <a:lnTo>
                        <a:pt x="1933" y="2186"/>
                      </a:lnTo>
                      <a:lnTo>
                        <a:pt x="1945" y="2202"/>
                      </a:lnTo>
                      <a:lnTo>
                        <a:pt x="1959" y="2217"/>
                      </a:lnTo>
                      <a:lnTo>
                        <a:pt x="1959" y="2217"/>
                      </a:lnTo>
                      <a:lnTo>
                        <a:pt x="1999" y="2261"/>
                      </a:lnTo>
                      <a:lnTo>
                        <a:pt x="2071" y="2338"/>
                      </a:lnTo>
                      <a:lnTo>
                        <a:pt x="2165" y="2445"/>
                      </a:lnTo>
                      <a:lnTo>
                        <a:pt x="2274" y="2570"/>
                      </a:lnTo>
                      <a:lnTo>
                        <a:pt x="2391" y="2705"/>
                      </a:lnTo>
                      <a:lnTo>
                        <a:pt x="2506" y="2844"/>
                      </a:lnTo>
                      <a:lnTo>
                        <a:pt x="2560" y="2911"/>
                      </a:lnTo>
                      <a:lnTo>
                        <a:pt x="2612" y="2975"/>
                      </a:lnTo>
                      <a:lnTo>
                        <a:pt x="2658" y="3037"/>
                      </a:lnTo>
                      <a:lnTo>
                        <a:pt x="2700" y="3095"/>
                      </a:lnTo>
                      <a:lnTo>
                        <a:pt x="2700" y="3095"/>
                      </a:lnTo>
                      <a:lnTo>
                        <a:pt x="2718" y="3120"/>
                      </a:lnTo>
                      <a:lnTo>
                        <a:pt x="2738" y="3143"/>
                      </a:lnTo>
                      <a:lnTo>
                        <a:pt x="2756" y="3162"/>
                      </a:lnTo>
                      <a:lnTo>
                        <a:pt x="2775" y="3180"/>
                      </a:lnTo>
                      <a:lnTo>
                        <a:pt x="2793" y="3195"/>
                      </a:lnTo>
                      <a:lnTo>
                        <a:pt x="2812" y="3207"/>
                      </a:lnTo>
                      <a:lnTo>
                        <a:pt x="2830" y="3218"/>
                      </a:lnTo>
                      <a:lnTo>
                        <a:pt x="2848" y="3227"/>
                      </a:lnTo>
                      <a:lnTo>
                        <a:pt x="2866" y="3233"/>
                      </a:lnTo>
                      <a:lnTo>
                        <a:pt x="2884" y="3239"/>
                      </a:lnTo>
                      <a:lnTo>
                        <a:pt x="2902" y="3242"/>
                      </a:lnTo>
                      <a:lnTo>
                        <a:pt x="2919" y="3243"/>
                      </a:lnTo>
                      <a:lnTo>
                        <a:pt x="2935" y="3243"/>
                      </a:lnTo>
                      <a:lnTo>
                        <a:pt x="2951" y="3242"/>
                      </a:lnTo>
                      <a:lnTo>
                        <a:pt x="2968" y="3240"/>
                      </a:lnTo>
                      <a:lnTo>
                        <a:pt x="2983" y="3237"/>
                      </a:lnTo>
                      <a:lnTo>
                        <a:pt x="2998" y="3233"/>
                      </a:lnTo>
                      <a:lnTo>
                        <a:pt x="3013" y="3228"/>
                      </a:lnTo>
                      <a:lnTo>
                        <a:pt x="3040" y="3216"/>
                      </a:lnTo>
                      <a:lnTo>
                        <a:pt x="3064" y="3201"/>
                      </a:lnTo>
                      <a:lnTo>
                        <a:pt x="3086" y="3188"/>
                      </a:lnTo>
                      <a:lnTo>
                        <a:pt x="3104" y="3173"/>
                      </a:lnTo>
                      <a:lnTo>
                        <a:pt x="3120" y="3159"/>
                      </a:lnTo>
                      <a:lnTo>
                        <a:pt x="3140" y="3140"/>
                      </a:lnTo>
                      <a:lnTo>
                        <a:pt x="3140" y="3140"/>
                      </a:lnTo>
                      <a:lnTo>
                        <a:pt x="3140" y="3140"/>
                      </a:lnTo>
                      <a:lnTo>
                        <a:pt x="3140" y="3140"/>
                      </a:lnTo>
                      <a:lnTo>
                        <a:pt x="3159" y="3120"/>
                      </a:lnTo>
                      <a:lnTo>
                        <a:pt x="3173" y="3104"/>
                      </a:lnTo>
                      <a:lnTo>
                        <a:pt x="3188" y="3086"/>
                      </a:lnTo>
                      <a:lnTo>
                        <a:pt x="3201" y="3064"/>
                      </a:lnTo>
                      <a:lnTo>
                        <a:pt x="3215" y="3040"/>
                      </a:lnTo>
                      <a:lnTo>
                        <a:pt x="3227" y="3013"/>
                      </a:lnTo>
                      <a:lnTo>
                        <a:pt x="3233" y="2998"/>
                      </a:lnTo>
                      <a:lnTo>
                        <a:pt x="3237" y="2983"/>
                      </a:lnTo>
                      <a:lnTo>
                        <a:pt x="3240" y="2968"/>
                      </a:lnTo>
                      <a:lnTo>
                        <a:pt x="3242" y="2951"/>
                      </a:lnTo>
                      <a:lnTo>
                        <a:pt x="3243" y="2935"/>
                      </a:lnTo>
                      <a:lnTo>
                        <a:pt x="3243" y="2919"/>
                      </a:lnTo>
                      <a:lnTo>
                        <a:pt x="3242" y="2902"/>
                      </a:lnTo>
                      <a:lnTo>
                        <a:pt x="3239" y="2884"/>
                      </a:lnTo>
                      <a:lnTo>
                        <a:pt x="3233" y="2866"/>
                      </a:lnTo>
                      <a:lnTo>
                        <a:pt x="3227" y="2848"/>
                      </a:lnTo>
                      <a:lnTo>
                        <a:pt x="3218" y="2830"/>
                      </a:lnTo>
                      <a:lnTo>
                        <a:pt x="3207" y="2812"/>
                      </a:lnTo>
                      <a:lnTo>
                        <a:pt x="3194" y="2794"/>
                      </a:lnTo>
                      <a:lnTo>
                        <a:pt x="3179" y="2775"/>
                      </a:lnTo>
                      <a:lnTo>
                        <a:pt x="3162" y="2757"/>
                      </a:lnTo>
                      <a:lnTo>
                        <a:pt x="3141" y="2738"/>
                      </a:lnTo>
                      <a:lnTo>
                        <a:pt x="3119" y="2718"/>
                      </a:lnTo>
                      <a:lnTo>
                        <a:pt x="3093" y="2700"/>
                      </a:lnTo>
                      <a:lnTo>
                        <a:pt x="3093" y="2700"/>
                      </a:lnTo>
                      <a:close/>
                      <a:moveTo>
                        <a:pt x="437" y="1719"/>
                      </a:moveTo>
                      <a:lnTo>
                        <a:pt x="437" y="1719"/>
                      </a:lnTo>
                      <a:lnTo>
                        <a:pt x="404" y="1685"/>
                      </a:lnTo>
                      <a:lnTo>
                        <a:pt x="374" y="1651"/>
                      </a:lnTo>
                      <a:lnTo>
                        <a:pt x="347" y="1615"/>
                      </a:lnTo>
                      <a:lnTo>
                        <a:pt x="320" y="1577"/>
                      </a:lnTo>
                      <a:lnTo>
                        <a:pt x="296" y="1539"/>
                      </a:lnTo>
                      <a:lnTo>
                        <a:pt x="275" y="1500"/>
                      </a:lnTo>
                      <a:lnTo>
                        <a:pt x="256" y="1461"/>
                      </a:lnTo>
                      <a:lnTo>
                        <a:pt x="238" y="1419"/>
                      </a:lnTo>
                      <a:lnTo>
                        <a:pt x="221" y="1379"/>
                      </a:lnTo>
                      <a:lnTo>
                        <a:pt x="208" y="1337"/>
                      </a:lnTo>
                      <a:lnTo>
                        <a:pt x="197" y="1293"/>
                      </a:lnTo>
                      <a:lnTo>
                        <a:pt x="188" y="1251"/>
                      </a:lnTo>
                      <a:lnTo>
                        <a:pt x="181" y="1208"/>
                      </a:lnTo>
                      <a:lnTo>
                        <a:pt x="175" y="1165"/>
                      </a:lnTo>
                      <a:lnTo>
                        <a:pt x="172" y="1121"/>
                      </a:lnTo>
                      <a:lnTo>
                        <a:pt x="170" y="1078"/>
                      </a:lnTo>
                      <a:lnTo>
                        <a:pt x="172" y="1035"/>
                      </a:lnTo>
                      <a:lnTo>
                        <a:pt x="175" y="991"/>
                      </a:lnTo>
                      <a:lnTo>
                        <a:pt x="181" y="948"/>
                      </a:lnTo>
                      <a:lnTo>
                        <a:pt x="188" y="905"/>
                      </a:lnTo>
                      <a:lnTo>
                        <a:pt x="197" y="861"/>
                      </a:lnTo>
                      <a:lnTo>
                        <a:pt x="208" y="819"/>
                      </a:lnTo>
                      <a:lnTo>
                        <a:pt x="221" y="777"/>
                      </a:lnTo>
                      <a:lnTo>
                        <a:pt x="238" y="737"/>
                      </a:lnTo>
                      <a:lnTo>
                        <a:pt x="256" y="695"/>
                      </a:lnTo>
                      <a:lnTo>
                        <a:pt x="275" y="656"/>
                      </a:lnTo>
                      <a:lnTo>
                        <a:pt x="296" y="618"/>
                      </a:lnTo>
                      <a:lnTo>
                        <a:pt x="320" y="579"/>
                      </a:lnTo>
                      <a:lnTo>
                        <a:pt x="347" y="541"/>
                      </a:lnTo>
                      <a:lnTo>
                        <a:pt x="374" y="505"/>
                      </a:lnTo>
                      <a:lnTo>
                        <a:pt x="404" y="471"/>
                      </a:lnTo>
                      <a:lnTo>
                        <a:pt x="437" y="437"/>
                      </a:lnTo>
                      <a:lnTo>
                        <a:pt x="437" y="437"/>
                      </a:lnTo>
                      <a:lnTo>
                        <a:pt x="469" y="405"/>
                      </a:lnTo>
                      <a:lnTo>
                        <a:pt x="504" y="377"/>
                      </a:lnTo>
                      <a:lnTo>
                        <a:pt x="538" y="348"/>
                      </a:lnTo>
                      <a:lnTo>
                        <a:pt x="574" y="323"/>
                      </a:lnTo>
                      <a:lnTo>
                        <a:pt x="613" y="299"/>
                      </a:lnTo>
                      <a:lnTo>
                        <a:pt x="650" y="277"/>
                      </a:lnTo>
                      <a:lnTo>
                        <a:pt x="691" y="257"/>
                      </a:lnTo>
                      <a:lnTo>
                        <a:pt x="731" y="239"/>
                      </a:lnTo>
                      <a:lnTo>
                        <a:pt x="772" y="224"/>
                      </a:lnTo>
                      <a:lnTo>
                        <a:pt x="813" y="209"/>
                      </a:lnTo>
                      <a:lnTo>
                        <a:pt x="857" y="199"/>
                      </a:lnTo>
                      <a:lnTo>
                        <a:pt x="900" y="188"/>
                      </a:lnTo>
                      <a:lnTo>
                        <a:pt x="943" y="181"/>
                      </a:lnTo>
                      <a:lnTo>
                        <a:pt x="988" y="175"/>
                      </a:lnTo>
                      <a:lnTo>
                        <a:pt x="1033" y="172"/>
                      </a:lnTo>
                      <a:lnTo>
                        <a:pt x="1078" y="170"/>
                      </a:lnTo>
                      <a:lnTo>
                        <a:pt x="1078" y="170"/>
                      </a:lnTo>
                      <a:lnTo>
                        <a:pt x="1123" y="172"/>
                      </a:lnTo>
                      <a:lnTo>
                        <a:pt x="1168" y="175"/>
                      </a:lnTo>
                      <a:lnTo>
                        <a:pt x="1213" y="181"/>
                      </a:lnTo>
                      <a:lnTo>
                        <a:pt x="1256" y="188"/>
                      </a:lnTo>
                      <a:lnTo>
                        <a:pt x="1299" y="199"/>
                      </a:lnTo>
                      <a:lnTo>
                        <a:pt x="1343" y="209"/>
                      </a:lnTo>
                      <a:lnTo>
                        <a:pt x="1385" y="224"/>
                      </a:lnTo>
                      <a:lnTo>
                        <a:pt x="1425" y="239"/>
                      </a:lnTo>
                      <a:lnTo>
                        <a:pt x="1465" y="257"/>
                      </a:lnTo>
                      <a:lnTo>
                        <a:pt x="1504" y="277"/>
                      </a:lnTo>
                      <a:lnTo>
                        <a:pt x="1543" y="299"/>
                      </a:lnTo>
                      <a:lnTo>
                        <a:pt x="1580" y="323"/>
                      </a:lnTo>
                      <a:lnTo>
                        <a:pt x="1618" y="348"/>
                      </a:lnTo>
                      <a:lnTo>
                        <a:pt x="1652" y="377"/>
                      </a:lnTo>
                      <a:lnTo>
                        <a:pt x="1687" y="405"/>
                      </a:lnTo>
                      <a:lnTo>
                        <a:pt x="1719" y="437"/>
                      </a:lnTo>
                      <a:lnTo>
                        <a:pt x="1719" y="437"/>
                      </a:lnTo>
                      <a:lnTo>
                        <a:pt x="1751" y="471"/>
                      </a:lnTo>
                      <a:lnTo>
                        <a:pt x="1781" y="505"/>
                      </a:lnTo>
                      <a:lnTo>
                        <a:pt x="1809" y="541"/>
                      </a:lnTo>
                      <a:lnTo>
                        <a:pt x="1835" y="579"/>
                      </a:lnTo>
                      <a:lnTo>
                        <a:pt x="1858" y="618"/>
                      </a:lnTo>
                      <a:lnTo>
                        <a:pt x="1881" y="656"/>
                      </a:lnTo>
                      <a:lnTo>
                        <a:pt x="1900" y="695"/>
                      </a:lnTo>
                      <a:lnTo>
                        <a:pt x="1918" y="737"/>
                      </a:lnTo>
                      <a:lnTo>
                        <a:pt x="1933" y="777"/>
                      </a:lnTo>
                      <a:lnTo>
                        <a:pt x="1947" y="819"/>
                      </a:lnTo>
                      <a:lnTo>
                        <a:pt x="1959" y="861"/>
                      </a:lnTo>
                      <a:lnTo>
                        <a:pt x="1968" y="905"/>
                      </a:lnTo>
                      <a:lnTo>
                        <a:pt x="1975" y="948"/>
                      </a:lnTo>
                      <a:lnTo>
                        <a:pt x="1980" y="991"/>
                      </a:lnTo>
                      <a:lnTo>
                        <a:pt x="1983" y="1035"/>
                      </a:lnTo>
                      <a:lnTo>
                        <a:pt x="1984" y="1078"/>
                      </a:lnTo>
                      <a:lnTo>
                        <a:pt x="1983" y="1121"/>
                      </a:lnTo>
                      <a:lnTo>
                        <a:pt x="1980" y="1165"/>
                      </a:lnTo>
                      <a:lnTo>
                        <a:pt x="1975" y="1208"/>
                      </a:lnTo>
                      <a:lnTo>
                        <a:pt x="1968" y="1251"/>
                      </a:lnTo>
                      <a:lnTo>
                        <a:pt x="1959" y="1293"/>
                      </a:lnTo>
                      <a:lnTo>
                        <a:pt x="1947" y="1337"/>
                      </a:lnTo>
                      <a:lnTo>
                        <a:pt x="1933" y="1379"/>
                      </a:lnTo>
                      <a:lnTo>
                        <a:pt x="1918" y="1419"/>
                      </a:lnTo>
                      <a:lnTo>
                        <a:pt x="1900" y="1461"/>
                      </a:lnTo>
                      <a:lnTo>
                        <a:pt x="1881" y="1500"/>
                      </a:lnTo>
                      <a:lnTo>
                        <a:pt x="1858" y="1539"/>
                      </a:lnTo>
                      <a:lnTo>
                        <a:pt x="1835" y="1577"/>
                      </a:lnTo>
                      <a:lnTo>
                        <a:pt x="1809" y="1615"/>
                      </a:lnTo>
                      <a:lnTo>
                        <a:pt x="1781" y="1651"/>
                      </a:lnTo>
                      <a:lnTo>
                        <a:pt x="1751" y="1685"/>
                      </a:lnTo>
                      <a:lnTo>
                        <a:pt x="1719" y="1719"/>
                      </a:lnTo>
                      <a:lnTo>
                        <a:pt x="1719" y="1719"/>
                      </a:lnTo>
                      <a:lnTo>
                        <a:pt x="1687" y="1751"/>
                      </a:lnTo>
                      <a:lnTo>
                        <a:pt x="1652" y="1779"/>
                      </a:lnTo>
                      <a:lnTo>
                        <a:pt x="1618" y="1808"/>
                      </a:lnTo>
                      <a:lnTo>
                        <a:pt x="1580" y="1833"/>
                      </a:lnTo>
                      <a:lnTo>
                        <a:pt x="1543" y="1857"/>
                      </a:lnTo>
                      <a:lnTo>
                        <a:pt x="1504" y="1879"/>
                      </a:lnTo>
                      <a:lnTo>
                        <a:pt x="1465" y="1899"/>
                      </a:lnTo>
                      <a:lnTo>
                        <a:pt x="1425" y="1917"/>
                      </a:lnTo>
                      <a:lnTo>
                        <a:pt x="1385" y="1932"/>
                      </a:lnTo>
                      <a:lnTo>
                        <a:pt x="1343" y="1947"/>
                      </a:lnTo>
                      <a:lnTo>
                        <a:pt x="1299" y="1957"/>
                      </a:lnTo>
                      <a:lnTo>
                        <a:pt x="1256" y="1968"/>
                      </a:lnTo>
                      <a:lnTo>
                        <a:pt x="1213" y="1975"/>
                      </a:lnTo>
                      <a:lnTo>
                        <a:pt x="1168" y="1981"/>
                      </a:lnTo>
                      <a:lnTo>
                        <a:pt x="1123" y="1984"/>
                      </a:lnTo>
                      <a:lnTo>
                        <a:pt x="1078" y="1986"/>
                      </a:lnTo>
                      <a:lnTo>
                        <a:pt x="1078" y="1986"/>
                      </a:lnTo>
                      <a:lnTo>
                        <a:pt x="1033" y="1984"/>
                      </a:lnTo>
                      <a:lnTo>
                        <a:pt x="988" y="1981"/>
                      </a:lnTo>
                      <a:lnTo>
                        <a:pt x="943" y="1975"/>
                      </a:lnTo>
                      <a:lnTo>
                        <a:pt x="900" y="1968"/>
                      </a:lnTo>
                      <a:lnTo>
                        <a:pt x="857" y="1957"/>
                      </a:lnTo>
                      <a:lnTo>
                        <a:pt x="813" y="1947"/>
                      </a:lnTo>
                      <a:lnTo>
                        <a:pt x="772" y="1932"/>
                      </a:lnTo>
                      <a:lnTo>
                        <a:pt x="731" y="1917"/>
                      </a:lnTo>
                      <a:lnTo>
                        <a:pt x="691" y="1899"/>
                      </a:lnTo>
                      <a:lnTo>
                        <a:pt x="650" y="1879"/>
                      </a:lnTo>
                      <a:lnTo>
                        <a:pt x="613" y="1857"/>
                      </a:lnTo>
                      <a:lnTo>
                        <a:pt x="574" y="1833"/>
                      </a:lnTo>
                      <a:lnTo>
                        <a:pt x="538" y="1808"/>
                      </a:lnTo>
                      <a:lnTo>
                        <a:pt x="504" y="1779"/>
                      </a:lnTo>
                      <a:lnTo>
                        <a:pt x="469" y="1751"/>
                      </a:lnTo>
                      <a:lnTo>
                        <a:pt x="437" y="1719"/>
                      </a:lnTo>
                      <a:lnTo>
                        <a:pt x="437" y="1719"/>
                      </a:lnTo>
                      <a:close/>
                      <a:moveTo>
                        <a:pt x="2195" y="2427"/>
                      </a:moveTo>
                      <a:lnTo>
                        <a:pt x="2195" y="2427"/>
                      </a:lnTo>
                      <a:lnTo>
                        <a:pt x="2096" y="2316"/>
                      </a:lnTo>
                      <a:lnTo>
                        <a:pt x="2316" y="2096"/>
                      </a:lnTo>
                      <a:lnTo>
                        <a:pt x="2316" y="2096"/>
                      </a:lnTo>
                      <a:lnTo>
                        <a:pt x="2427" y="2195"/>
                      </a:lnTo>
                      <a:lnTo>
                        <a:pt x="2195" y="2427"/>
                      </a:lnTo>
                      <a:close/>
                    </a:path>
                  </a:pathLst>
                </a:custGeom>
                <a:solidFill>
                  <a:srgbClr val="3EB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FD7F66"/>
                    </a:solidFill>
                  </a:endParaRPr>
                </a:p>
              </p:txBody>
            </p:sp>
          </p:grpSp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09" t="88995" r="9222"/>
              <a:stretch/>
            </p:blipFill>
            <p:spPr>
              <a:xfrm>
                <a:off x="6593101" y="3576632"/>
                <a:ext cx="2397716" cy="36685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4" name="TextBox 124"/>
          <p:cNvSpPr txBox="1"/>
          <p:nvPr/>
        </p:nvSpPr>
        <p:spPr>
          <a:xfrm>
            <a:off x="601133" y="242404"/>
            <a:ext cx="10989734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AR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somos cuando compramos Online?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120192" y="1634263"/>
            <a:ext cx="2972624" cy="3725506"/>
            <a:chOff x="9120192" y="1781743"/>
            <a:chExt cx="2972624" cy="3725506"/>
          </a:xfrm>
        </p:grpSpPr>
        <p:sp>
          <p:nvSpPr>
            <p:cNvPr id="15" name="TextBox 14"/>
            <p:cNvSpPr txBox="1"/>
            <p:nvPr/>
          </p:nvSpPr>
          <p:spPr>
            <a:xfrm>
              <a:off x="9149547" y="4183810"/>
              <a:ext cx="2943269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1600" b="1" dirty="0" smtClean="0">
                  <a:solidFill>
                    <a:srgbClr val="7A228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 75% </a:t>
              </a:r>
              <a:r>
                <a:rPr lang="es-AR" sz="1600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 guía fuertemente por experiencias anteriores, usando los mismos negocios o tiendas</a:t>
              </a:r>
              <a:endParaRPr lang="es-AR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20192" y="1781743"/>
              <a:ext cx="2943269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rgbClr val="7A228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Leales</a:t>
              </a:r>
              <a:endParaRPr lang="es-AR" sz="1100" b="1" dirty="0">
                <a:solidFill>
                  <a:srgbClr val="7A22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1061" y="2812965"/>
              <a:ext cx="1920240" cy="803943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2930063" y="6364574"/>
            <a:ext cx="6096000" cy="3754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MX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¿Qué </a:t>
            </a:r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 de acuerdo estas con las siguientes frases en tanto describen cómo </a:t>
            </a:r>
            <a:r>
              <a:rPr lang="es-MX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solés</a:t>
            </a:r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comprar de manera online? Por favor </a:t>
            </a:r>
            <a:r>
              <a:rPr lang="es-MX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utilizá</a:t>
            </a:r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siguiente escala:</a:t>
            </a:r>
            <a:endParaRPr lang="es-AR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30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511830"/>
            <a:ext cx="9144000" cy="2387600"/>
          </a:xfrm>
        </p:spPr>
        <p:txBody>
          <a:bodyPr anchor="ctr">
            <a:normAutofit/>
          </a:bodyPr>
          <a:lstStyle/>
          <a:p>
            <a:pPr lvl="0"/>
            <a:r>
              <a:rPr lang="es-MX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NÚMEROS </a:t>
            </a:r>
            <a:br>
              <a:rPr lang="es-MX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INDUSTRIA</a:t>
            </a:r>
            <a:endParaRPr lang="es-AR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73" y="4441966"/>
            <a:ext cx="3601259" cy="241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96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52148 0.00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59551" y="682286"/>
            <a:ext cx="11272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facturación del E</a:t>
            </a:r>
            <a:r>
              <a:rPr lang="es-MX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s-MX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commerce</a:t>
            </a:r>
            <a:r>
              <a:rPr lang="es-MX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es-MX" sz="3200" b="1" dirty="0">
                <a:solidFill>
                  <a:srgbClr val="3EB1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fue de </a:t>
            </a:r>
            <a:endParaRPr lang="es-MX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4000" b="1" dirty="0" smtClean="0">
                <a:solidFill>
                  <a:srgbClr val="EF52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$102.700 millones.</a:t>
            </a:r>
            <a:endParaRPr lang="es-AR" sz="4000" dirty="0">
              <a:solidFill>
                <a:srgbClr val="EF52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3658" y="2933206"/>
            <a:ext cx="7508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Representa un </a:t>
            </a:r>
            <a:r>
              <a:rPr lang="es-MX" sz="4400" b="1" dirty="0" smtClean="0">
                <a:solidFill>
                  <a:srgbClr val="7A22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51%</a:t>
            </a:r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MX" sz="3600" dirty="0">
                <a:solidFill>
                  <a:srgbClr val="7A22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crecimiento </a:t>
            </a:r>
            <a:r>
              <a:rPr lang="es-MX" sz="3600" dirty="0" smtClean="0">
                <a:solidFill>
                  <a:srgbClr val="7A22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anual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26" y="1732877"/>
            <a:ext cx="3499619" cy="369518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048000" y="646535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P1- ¿Cuál </a:t>
            </a: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 el </a:t>
            </a:r>
            <a:r>
              <a:rPr lang="es-AR" sz="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monto total</a:t>
            </a: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transaccionado en </a:t>
            </a:r>
            <a:r>
              <a:rPr lang="es-AR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pesos en este Año </a:t>
            </a: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(IVA incluido)? </a:t>
            </a:r>
            <a:endParaRPr lang="es-MX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25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59551" y="471271"/>
            <a:ext cx="11272898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MX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Cuántos </a:t>
            </a:r>
            <a:r>
              <a:rPr lang="es-MX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tickets representa? </a:t>
            </a:r>
            <a:endParaRPr lang="es-AR" sz="3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8811" y="1918369"/>
            <a:ext cx="70957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Estos </a:t>
            </a: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más de </a:t>
            </a:r>
            <a:r>
              <a:rPr lang="es-MX" sz="3600" b="1" dirty="0" smtClean="0">
                <a:solidFill>
                  <a:srgbClr val="F7911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102 </a:t>
            </a:r>
            <a:r>
              <a:rPr lang="es-MX" sz="3600" b="1" dirty="0">
                <a:solidFill>
                  <a:srgbClr val="F7911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 millones </a:t>
            </a:r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Corresponden a </a:t>
            </a:r>
            <a:endParaRPr lang="es-MX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s-MX" sz="4000" b="1" dirty="0" smtClean="0">
                <a:solidFill>
                  <a:srgbClr val="F7911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47 </a:t>
            </a:r>
            <a:r>
              <a:rPr lang="es-MX" sz="4000" b="1" dirty="0">
                <a:solidFill>
                  <a:srgbClr val="F7911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millones</a:t>
            </a:r>
            <a:r>
              <a:rPr lang="es-MX" sz="4000" dirty="0">
                <a:solidFill>
                  <a:srgbClr val="F7911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órdenes de </a:t>
            </a:r>
            <a:r>
              <a:rPr lang="es-MX" sz="4000" dirty="0" smtClean="0">
                <a:solidFill>
                  <a:srgbClr val="F7911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56" y="1650428"/>
            <a:ext cx="1225206" cy="1293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22" y="1918369"/>
            <a:ext cx="1225206" cy="1293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46" y="1809514"/>
            <a:ext cx="1225206" cy="1293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27" y="1608570"/>
            <a:ext cx="1225206" cy="12936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69" y="1853664"/>
            <a:ext cx="1225206" cy="1293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75" y="1628657"/>
            <a:ext cx="1225206" cy="1293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/>
        </p:blipFill>
        <p:spPr>
          <a:xfrm>
            <a:off x="670686" y="1853664"/>
            <a:ext cx="4298368" cy="43439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833907" y="5102984"/>
            <a:ext cx="6138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s-MX" sz="2800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ticket promedio </a:t>
            </a:r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 de $2.185</a:t>
            </a:r>
          </a:p>
          <a:p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vs $1.795 en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2015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15281" y="645430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800" dirty="0" smtClean="0"/>
              <a:t>P2- ¿Qué </a:t>
            </a:r>
            <a:r>
              <a:rPr lang="es-AR" sz="800" dirty="0"/>
              <a:t>cantidad de órdenes de compra recibiste? Por órdenes de compra nos referimos a </a:t>
            </a:r>
            <a:r>
              <a:rPr lang="es-AR" sz="800" u="sng" dirty="0"/>
              <a:t>transacciones con pago real aprobado o autorizado.</a:t>
            </a:r>
            <a:r>
              <a:rPr lang="es-AR" sz="800" dirty="0"/>
              <a:t> </a:t>
            </a:r>
            <a:endParaRPr lang="es-MX" sz="800" dirty="0"/>
          </a:p>
        </p:txBody>
      </p:sp>
      <p:sp>
        <p:nvSpPr>
          <p:cNvPr id="19" name="18 Rectángulo"/>
          <p:cNvSpPr/>
          <p:nvPr/>
        </p:nvSpPr>
        <p:spPr>
          <a:xfrm>
            <a:off x="2815281" y="6287494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P1- ¿Cuál </a:t>
            </a: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 el </a:t>
            </a:r>
            <a:r>
              <a:rPr lang="es-AR" sz="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monto total</a:t>
            </a: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transaccionado en </a:t>
            </a:r>
            <a:r>
              <a:rPr lang="es-AR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pesos en este Año </a:t>
            </a: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(IVA incluido)? </a:t>
            </a:r>
            <a:endParaRPr lang="es-MX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128884" y="3829196"/>
            <a:ext cx="1481667" cy="1228968"/>
            <a:chOff x="5232400" y="1918369"/>
            <a:chExt cx="1481667" cy="1228968"/>
          </a:xfrm>
        </p:grpSpPr>
        <p:sp>
          <p:nvSpPr>
            <p:cNvPr id="2" name="Oval Callout 1"/>
            <p:cNvSpPr/>
            <p:nvPr/>
          </p:nvSpPr>
          <p:spPr>
            <a:xfrm>
              <a:off x="5232400" y="1918369"/>
              <a:ext cx="1481667" cy="1228968"/>
            </a:xfrm>
            <a:prstGeom prst="wedgeEllipseCallout">
              <a:avLst>
                <a:gd name="adj1" fmla="val -53405"/>
                <a:gd name="adj2" fmla="val -5668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" name="4 CuadroTexto"/>
            <p:cNvSpPr txBox="1"/>
            <p:nvPr/>
          </p:nvSpPr>
          <p:spPr>
            <a:xfrm>
              <a:off x="5270310" y="2149080"/>
              <a:ext cx="141737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24% más</a:t>
              </a:r>
              <a:endParaRPr lang="es-MX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s-MX" sz="16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que en </a:t>
              </a:r>
            </a:p>
            <a:p>
              <a:pPr algn="ctr"/>
              <a:r>
                <a:rPr lang="es-MX" sz="16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2015</a:t>
              </a:r>
              <a:endParaRPr lang="es-MX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333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596608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5EBDF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64455" y="2087919"/>
            <a:ext cx="55300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2016 aumentaron un </a:t>
            </a:r>
            <a:r>
              <a:rPr lang="es-MX" sz="7200" b="1" dirty="0" smtClean="0">
                <a:solidFill>
                  <a:srgbClr val="C500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15%</a:t>
            </a:r>
            <a:endParaRPr lang="es-MX" sz="5400" b="1" dirty="0" smtClean="0">
              <a:solidFill>
                <a:srgbClr val="C5001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C500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(2600 millones) </a:t>
            </a:r>
            <a:endParaRPr lang="es-AR" sz="4000" b="1" dirty="0">
              <a:solidFill>
                <a:srgbClr val="C5001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016227" y="663524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800" dirty="0" smtClean="0">
                <a:solidFill>
                  <a:prstClr val="black"/>
                </a:solidFill>
              </a:rPr>
              <a:t>P9 -¿Cuál </a:t>
            </a:r>
            <a:r>
              <a:rPr lang="es-AR" sz="800" dirty="0">
                <a:solidFill>
                  <a:prstClr val="black"/>
                </a:solidFill>
              </a:rPr>
              <a:t>fue el </a:t>
            </a:r>
            <a:r>
              <a:rPr lang="es-AR" sz="800" b="1" u="sng" dirty="0">
                <a:solidFill>
                  <a:prstClr val="black"/>
                </a:solidFill>
              </a:rPr>
              <a:t>tráfico en sesiones</a:t>
            </a:r>
            <a:r>
              <a:rPr lang="es-AR" sz="800" dirty="0">
                <a:solidFill>
                  <a:prstClr val="black"/>
                </a:solidFill>
              </a:rPr>
              <a:t> que tuvo tu sitio durante todo el Año? </a:t>
            </a:r>
            <a:endParaRPr lang="es-MX" sz="800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16227" y="632488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800" dirty="0" smtClean="0">
                <a:solidFill>
                  <a:prstClr val="black"/>
                </a:solidFill>
              </a:rPr>
              <a:t>P2- ¿Qué </a:t>
            </a:r>
            <a:r>
              <a:rPr lang="es-AR" sz="800" dirty="0">
                <a:solidFill>
                  <a:prstClr val="black"/>
                </a:solidFill>
              </a:rPr>
              <a:t>cantidad de órdenes de compra recibiste? Por órdenes de compra nos referimos a </a:t>
            </a:r>
            <a:r>
              <a:rPr lang="es-AR" sz="800" u="sng" dirty="0">
                <a:solidFill>
                  <a:prstClr val="black"/>
                </a:solidFill>
              </a:rPr>
              <a:t>transacciones con pago real aprobado o autorizado.</a:t>
            </a:r>
            <a:r>
              <a:rPr lang="es-AR" sz="800" dirty="0">
                <a:solidFill>
                  <a:prstClr val="black"/>
                </a:solidFill>
              </a:rPr>
              <a:t> </a:t>
            </a:r>
            <a:endParaRPr lang="es-MX" sz="8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9551" y="471271"/>
            <a:ext cx="11272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</a:t>
            </a:r>
            <a:r>
              <a:rPr lang="es-MX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sesiones…</a:t>
            </a:r>
            <a:endParaRPr lang="es-AR" sz="3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30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128350"/>
            <a:ext cx="5880269" cy="1626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EF52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 millones </a:t>
            </a:r>
            <a:endParaRPr lang="es-MX" sz="3200" b="1" dirty="0" smtClean="0">
              <a:solidFill>
                <a:srgbClr val="EF52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unidades </a:t>
            </a:r>
          </a:p>
          <a:p>
            <a:pPr algn="ctr"/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s-MX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endidas</a:t>
            </a:r>
            <a:endParaRPr lang="es-AR" sz="40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61053" y="3754829"/>
            <a:ext cx="48546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F791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casi el </a:t>
            </a:r>
            <a:r>
              <a:rPr lang="es-MX" sz="4000" b="1" dirty="0">
                <a:solidFill>
                  <a:srgbClr val="F791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doble</a:t>
            </a:r>
            <a:r>
              <a:rPr lang="es-MX" sz="4000" dirty="0">
                <a:solidFill>
                  <a:srgbClr val="F791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MX" sz="3200" dirty="0" smtClean="0">
              <a:solidFill>
                <a:srgbClr val="F7911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3200" dirty="0" smtClean="0">
                <a:solidFill>
                  <a:srgbClr val="F791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</a:t>
            </a:r>
            <a:r>
              <a:rPr lang="es-MX" sz="3200" dirty="0">
                <a:solidFill>
                  <a:srgbClr val="F791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es-MX" sz="4000" b="1" dirty="0" smtClean="0">
                <a:solidFill>
                  <a:srgbClr val="F791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r>
              <a:rPr lang="es-MX" sz="3200" dirty="0" smtClean="0">
                <a:solidFill>
                  <a:srgbClr val="F791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AR" sz="4000" b="1" dirty="0">
              <a:solidFill>
                <a:srgbClr val="F7911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2050142"/>
            <a:ext cx="55332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rubros impulsan este crecimiento en unidades?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76908" y="3893897"/>
            <a:ext cx="4683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Alimentos, bebidas y limpieza.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Cosmética y perfumería</a:t>
            </a:r>
            <a:endParaRPr lang="es-AR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09" y="2299277"/>
            <a:ext cx="2194810" cy="231746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952466" y="646513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800" dirty="0" smtClean="0"/>
              <a:t>P3- ¿Qué </a:t>
            </a:r>
            <a:r>
              <a:rPr lang="es-AR" sz="800" dirty="0"/>
              <a:t>cantidad de </a:t>
            </a:r>
            <a:r>
              <a:rPr lang="es-AR" sz="800" b="1" dirty="0"/>
              <a:t>productos</a:t>
            </a:r>
            <a:r>
              <a:rPr lang="es-AR" sz="800" dirty="0"/>
              <a:t> vendiste en este Año (en unidades)? </a:t>
            </a:r>
            <a:endParaRPr lang="es-MX" sz="800" dirty="0"/>
          </a:p>
        </p:txBody>
      </p:sp>
      <p:sp>
        <p:nvSpPr>
          <p:cNvPr id="10" name="Rectangle 9"/>
          <p:cNvSpPr/>
          <p:nvPr/>
        </p:nvSpPr>
        <p:spPr>
          <a:xfrm>
            <a:off x="459551" y="471271"/>
            <a:ext cx="1127289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cantidad de productos…</a:t>
            </a:r>
            <a:endParaRPr lang="es-AR" sz="3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55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587824" y="1201113"/>
          <a:ext cx="11176545" cy="4602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8518"/>
                <a:gridCol w="1012023"/>
                <a:gridCol w="1736835"/>
                <a:gridCol w="1552240"/>
                <a:gridCol w="1570889"/>
                <a:gridCol w="1326040"/>
              </a:tblGrid>
              <a:tr h="171384">
                <a:tc rowSpan="2">
                  <a:txBody>
                    <a:bodyPr/>
                    <a:lstStyle/>
                    <a:p>
                      <a:pPr marL="0" algn="ctr" defTabSz="1028495" rtl="0" eaLnBrk="1" fontAlgn="ctr" latinLnBrk="0" hangingPunct="1"/>
                      <a:r>
                        <a:rPr lang="es-AR" sz="12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Categoría - Rubro</a:t>
                      </a:r>
                    </a:p>
                  </a:txBody>
                  <a:tcPr marL="8628" marR="8628" marT="670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028495" rtl="0" eaLnBrk="1" fontAlgn="ctr" latinLnBrk="0" hangingPunct="1"/>
                      <a:r>
                        <a:rPr lang="es-AR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Facturación 2014 (MM)</a:t>
                      </a:r>
                      <a:endParaRPr lang="es-AR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8628" marR="8628" marT="670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028495" rtl="0" eaLnBrk="1" fontAlgn="ctr" latinLnBrk="0" hangingPunct="1"/>
                      <a:r>
                        <a:rPr lang="es-AR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Facturación</a:t>
                      </a:r>
                      <a:r>
                        <a:rPr lang="es-AR" sz="1200" b="1" kern="1200" baseline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algn="ctr" defTabSz="1028495" rtl="0" eaLnBrk="1" fontAlgn="ctr" latinLnBrk="0" hangingPunct="1"/>
                      <a:r>
                        <a:rPr lang="es-AR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2015 (MM)</a:t>
                      </a:r>
                      <a:endParaRPr lang="es-AR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8628" marR="8628" marT="670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028495" rtl="0" eaLnBrk="1" fontAlgn="ctr" latinLnBrk="0" hangingPunct="1"/>
                      <a:r>
                        <a:rPr lang="es-AR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Facturación</a:t>
                      </a:r>
                      <a:r>
                        <a:rPr lang="es-AR" sz="1200" b="1" kern="1200" baseline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algn="ctr" defTabSz="1028495" rtl="0" eaLnBrk="1" fontAlgn="ctr" latinLnBrk="0" hangingPunct="1"/>
                      <a:r>
                        <a:rPr lang="es-AR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2016 (MM)</a:t>
                      </a:r>
                      <a:endParaRPr lang="es-AR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8628" marR="8628" marT="670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028495" rtl="0" eaLnBrk="1" fontAlgn="ctr" latinLnBrk="0" hangingPunct="1"/>
                      <a:r>
                        <a:rPr lang="es-A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2016</a:t>
                      </a:r>
                      <a:endParaRPr lang="es-A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628" marR="8628" marT="670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554313">
                <a:tc vMerge="1">
                  <a:txBody>
                    <a:bodyPr/>
                    <a:lstStyle/>
                    <a:p>
                      <a:pPr marL="0" algn="ctr" defTabSz="1028495" rtl="0" eaLnBrk="1" fontAlgn="ctr" latinLnBrk="0" hangingPunct="1"/>
                      <a:endParaRPr lang="es-AR" sz="12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89" marR="7389" marT="7389" marB="0" anchor="ctr">
                    <a:solidFill>
                      <a:srgbClr val="0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28495" rtl="0" eaLnBrk="1" fontAlgn="ctr" latinLnBrk="0" hangingPunct="1"/>
                      <a:r>
                        <a:rPr lang="es-AR" sz="12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Participación</a:t>
                      </a:r>
                    </a:p>
                  </a:txBody>
                  <a:tcPr marL="8628" marR="8628" marT="670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28495" rtl="0" eaLnBrk="1" fontAlgn="ctr" latinLnBrk="0" hangingPunct="1"/>
                      <a:r>
                        <a:rPr lang="es-AR" sz="12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Crecimiento</a:t>
                      </a:r>
                    </a:p>
                  </a:txBody>
                  <a:tcPr marL="8628" marR="8628" marT="670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6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Pasajes y Turismo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9,990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17,310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25,584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55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Equipos y accesorios de audio/imagen, consolas, TI y telefonía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4,525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8,012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11,390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96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Artículos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 el Hogar (muebles,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construcción, decoración)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3,135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4,775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10,688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26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Electrodomésticos (línea blanca y marrón)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5,453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8,196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94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Alimentos, bebidas y artículos de limpieza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2,520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3,591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6,858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94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Accesorios para autos, motos y otros vehículos.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1,348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Indumentaria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deportiva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1,106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2,040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2,627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Entradas espectáculos y eventos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1,090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2,557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93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Indumentaria  (no deportiva)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1,778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2,490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83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Cosmética y Perfumería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1,116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2,273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Infantiles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2,165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Artículos de oficina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1,444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2,055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77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Artículos deportivos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1,637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5,689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9,663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12,562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9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B2C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36,307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61,857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93,757,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05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77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C2C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6,381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8,945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8,7%</a:t>
                      </a:r>
                      <a:endParaRPr lang="es-ES" sz="105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51%</a:t>
                      </a:r>
                      <a:endParaRPr lang="es-ES" sz="105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366">
                <a:tc>
                  <a:txBody>
                    <a:bodyPr/>
                    <a:lstStyle/>
                    <a:p>
                      <a:pPr marL="0" algn="ctr" defTabSz="1028495" rtl="0" eaLnBrk="1" fontAlgn="ctr" latinLnBrk="0" hangingPunct="1"/>
                      <a:r>
                        <a:rPr lang="es-AR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Total B2C + C2C</a:t>
                      </a:r>
                      <a:endParaRPr lang="es-AR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8628" marR="8628" marT="6702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40,107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68,239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102,703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8495" rtl="0" eaLnBrk="1" fontAlgn="ctr" latinLnBrk="0" hangingPunct="1"/>
                      <a:endParaRPr lang="es-AR" sz="105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8628" marR="8628" marT="6702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8495" rtl="0" eaLnBrk="1" fontAlgn="ctr" latinLnBrk="0" hangingPunct="1"/>
                      <a:endParaRPr lang="es-AR" sz="105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8628" marR="8628" marT="6702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7"/>
          <p:cNvSpPr/>
          <p:nvPr/>
        </p:nvSpPr>
        <p:spPr>
          <a:xfrm>
            <a:off x="168342" y="179777"/>
            <a:ext cx="1127289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Facturación por rubro </a:t>
            </a:r>
            <a:endParaRPr lang="es-MX" sz="3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13 Flecha abajo"/>
          <p:cNvSpPr/>
          <p:nvPr/>
        </p:nvSpPr>
        <p:spPr>
          <a:xfrm flipV="1">
            <a:off x="11441240" y="2535899"/>
            <a:ext cx="195356" cy="227639"/>
          </a:xfrm>
          <a:prstGeom prst="down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MX" sz="1600" b="0" dirty="0" smtClean="0"/>
          </a:p>
        </p:txBody>
      </p:sp>
      <p:sp>
        <p:nvSpPr>
          <p:cNvPr id="15" name="14 Flecha abajo"/>
          <p:cNvSpPr/>
          <p:nvPr/>
        </p:nvSpPr>
        <p:spPr>
          <a:xfrm flipV="1">
            <a:off x="11441240" y="3075619"/>
            <a:ext cx="195356" cy="227639"/>
          </a:xfrm>
          <a:prstGeom prst="down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MX" sz="1600" b="0" dirty="0" smtClean="0"/>
          </a:p>
        </p:txBody>
      </p:sp>
      <p:sp>
        <p:nvSpPr>
          <p:cNvPr id="16" name="15 Flecha abajo"/>
          <p:cNvSpPr/>
          <p:nvPr/>
        </p:nvSpPr>
        <p:spPr>
          <a:xfrm flipV="1">
            <a:off x="11441240" y="3385679"/>
            <a:ext cx="195356" cy="227639"/>
          </a:xfrm>
          <a:prstGeom prst="down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MX" sz="1600" b="0" dirty="0" smtClean="0"/>
          </a:p>
        </p:txBody>
      </p:sp>
      <p:sp>
        <p:nvSpPr>
          <p:cNvPr id="17" name="16 Flecha abajo"/>
          <p:cNvSpPr/>
          <p:nvPr/>
        </p:nvSpPr>
        <p:spPr>
          <a:xfrm flipV="1">
            <a:off x="11441240" y="4173979"/>
            <a:ext cx="195356" cy="227639"/>
          </a:xfrm>
          <a:prstGeom prst="down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MX" sz="1600" b="0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849211" y="641414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800" dirty="0" smtClean="0"/>
              <a:t>P10 - Siguiendo </a:t>
            </a:r>
            <a:r>
              <a:rPr lang="es-AR" sz="800" dirty="0"/>
              <a:t>con los rubros que comercializas online, por favor indicanos para cada </a:t>
            </a:r>
            <a:r>
              <a:rPr lang="es-AR" sz="800" dirty="0" smtClean="0"/>
              <a:t>rubro la facturación (IVA incluido)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13454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5EBDF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1151" y="2767280"/>
            <a:ext cx="15632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8000" dirty="0" smtClean="0">
                <a:solidFill>
                  <a:srgbClr val="C50017"/>
                </a:solidFill>
              </a:rPr>
              <a:t>ME</a:t>
            </a:r>
            <a:endParaRPr lang="es-AR" sz="8000" dirty="0">
              <a:solidFill>
                <a:srgbClr val="C5001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5981" y="2767280"/>
            <a:ext cx="13354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8000" dirty="0" smtClean="0">
                <a:solidFill>
                  <a:srgbClr val="F7911E"/>
                </a:solidFill>
              </a:rPr>
              <a:t>TO</a:t>
            </a:r>
            <a:endParaRPr lang="es-AR" sz="8000" dirty="0">
              <a:solidFill>
                <a:srgbClr val="F7911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0653" y="2767280"/>
            <a:ext cx="14959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8000" dirty="0" smtClean="0">
                <a:solidFill>
                  <a:srgbClr val="7A2280"/>
                </a:solidFill>
              </a:rPr>
              <a:t>DO</a:t>
            </a:r>
            <a:endParaRPr lang="es-AR" sz="8000" dirty="0">
              <a:solidFill>
                <a:srgbClr val="7A228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72453" y="2767280"/>
            <a:ext cx="12729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8000" dirty="0" smtClean="0">
                <a:solidFill>
                  <a:srgbClr val="EF5205"/>
                </a:solidFill>
              </a:rPr>
              <a:t>LO</a:t>
            </a:r>
            <a:endParaRPr lang="es-AR" sz="8000" dirty="0">
              <a:solidFill>
                <a:srgbClr val="EF520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01176" y="2767280"/>
            <a:ext cx="16834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8000" dirty="0" smtClean="0">
                <a:solidFill>
                  <a:srgbClr val="3EB1CC"/>
                </a:solidFill>
              </a:rPr>
              <a:t>GÍA</a:t>
            </a:r>
            <a:endParaRPr lang="es-AR" sz="8000" dirty="0">
              <a:solidFill>
                <a:srgbClr val="3EB1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70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42083" y="2146254"/>
            <a:ext cx="5022383" cy="2170933"/>
            <a:chOff x="942083" y="2146254"/>
            <a:chExt cx="5022383" cy="2170933"/>
          </a:xfrm>
        </p:grpSpPr>
        <p:pic>
          <p:nvPicPr>
            <p:cNvPr id="29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30" y="2146254"/>
              <a:ext cx="574336" cy="1125697"/>
            </a:xfrm>
            <a:prstGeom prst="rect">
              <a:avLst/>
            </a:prstGeom>
          </p:spPr>
        </p:pic>
        <p:sp>
          <p:nvSpPr>
            <p:cNvPr id="7" name="Rectángulo 18"/>
            <p:cNvSpPr/>
            <p:nvPr/>
          </p:nvSpPr>
          <p:spPr>
            <a:xfrm>
              <a:off x="942083" y="2901415"/>
              <a:ext cx="1851305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MX" sz="3200" dirty="0" smtClean="0">
                  <a:solidFill>
                    <a:srgbClr val="F7911E"/>
                  </a:solidFill>
                </a:rPr>
                <a:t>4%</a:t>
              </a:r>
              <a:endParaRPr lang="es-MX" sz="3200" dirty="0">
                <a:solidFill>
                  <a:srgbClr val="F7911E"/>
                </a:solidFill>
              </a:endParaRPr>
            </a:p>
            <a:p>
              <a:pPr algn="r"/>
              <a:r>
                <a:rPr lang="es-MX" dirty="0" smtClean="0">
                  <a:solidFill>
                    <a:srgbClr val="717171"/>
                  </a:solidFill>
                </a:rPr>
                <a:t>CUYO</a:t>
              </a:r>
            </a:p>
            <a:p>
              <a:pPr algn="r"/>
              <a:r>
                <a:rPr lang="es-MX" dirty="0" smtClean="0">
                  <a:solidFill>
                    <a:srgbClr val="717171"/>
                  </a:solidFill>
                </a:rPr>
                <a:t>(Mendoza, San Luis, San Juan)</a:t>
              </a:r>
              <a:endParaRPr lang="es-AR" dirty="0">
                <a:solidFill>
                  <a:srgbClr val="717171"/>
                </a:solidFill>
              </a:endParaRPr>
            </a:p>
          </p:txBody>
        </p:sp>
        <p:sp>
          <p:nvSpPr>
            <p:cNvPr id="8" name="Forma libre 27"/>
            <p:cNvSpPr/>
            <p:nvPr/>
          </p:nvSpPr>
          <p:spPr>
            <a:xfrm rot="5400000" flipH="1">
              <a:off x="3569999" y="2173001"/>
              <a:ext cx="1126545" cy="2679764"/>
            </a:xfrm>
            <a:custGeom>
              <a:avLst/>
              <a:gdLst>
                <a:gd name="connsiteX0" fmla="*/ 922020 w 922020"/>
                <a:gd name="connsiteY0" fmla="*/ 0 h 891540"/>
                <a:gd name="connsiteX1" fmla="*/ 922020 w 922020"/>
                <a:gd name="connsiteY1" fmla="*/ 891540 h 891540"/>
                <a:gd name="connsiteX2" fmla="*/ 853440 w 922020"/>
                <a:gd name="connsiteY2" fmla="*/ 891540 h 891540"/>
                <a:gd name="connsiteX3" fmla="*/ 0 w 922020"/>
                <a:gd name="connsiteY3" fmla="*/ 891540 h 8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020" h="891540">
                  <a:moveTo>
                    <a:pt x="922020" y="0"/>
                  </a:moveTo>
                  <a:lnTo>
                    <a:pt x="922020" y="891540"/>
                  </a:lnTo>
                  <a:lnTo>
                    <a:pt x="853440" y="891540"/>
                  </a:lnTo>
                  <a:lnTo>
                    <a:pt x="0" y="89154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lgDash"/>
              <a:headEnd type="diamond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11978" y="1469740"/>
            <a:ext cx="4868513" cy="2139561"/>
            <a:chOff x="6111978" y="1469740"/>
            <a:chExt cx="4868513" cy="2139561"/>
          </a:xfrm>
        </p:grpSpPr>
        <p:pic>
          <p:nvPicPr>
            <p:cNvPr id="31" name="Picture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978" y="1469740"/>
              <a:ext cx="1008272" cy="1359391"/>
            </a:xfrm>
            <a:prstGeom prst="rect">
              <a:avLst/>
            </a:prstGeom>
          </p:spPr>
        </p:pic>
        <p:sp>
          <p:nvSpPr>
            <p:cNvPr id="15" name="Rectángulo 18"/>
            <p:cNvSpPr/>
            <p:nvPr/>
          </p:nvSpPr>
          <p:spPr>
            <a:xfrm>
              <a:off x="8127219" y="1916530"/>
              <a:ext cx="2853272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MX" sz="3200" dirty="0" smtClean="0">
                  <a:solidFill>
                    <a:srgbClr val="59A922"/>
                  </a:solidFill>
                </a:rPr>
                <a:t>8%</a:t>
              </a:r>
              <a:endParaRPr lang="es-MX" sz="3200" dirty="0">
                <a:solidFill>
                  <a:srgbClr val="59A922"/>
                </a:solidFill>
              </a:endParaRPr>
            </a:p>
            <a:p>
              <a:pPr algn="r"/>
              <a:r>
                <a:rPr lang="es-MX" dirty="0" smtClean="0">
                  <a:solidFill>
                    <a:srgbClr val="717171"/>
                  </a:solidFill>
                </a:rPr>
                <a:t>NEA Y LITORAL</a:t>
              </a:r>
            </a:p>
            <a:p>
              <a:pPr algn="r"/>
              <a:r>
                <a:rPr lang="es-MX" dirty="0" smtClean="0">
                  <a:solidFill>
                    <a:srgbClr val="717171"/>
                  </a:solidFill>
                </a:rPr>
                <a:t>(Chaco, Misiones, Formosa, Corrientes, Entre Ríos y Santa Fe)</a:t>
              </a:r>
              <a:endParaRPr lang="es-AR" dirty="0">
                <a:solidFill>
                  <a:srgbClr val="717171"/>
                </a:solidFill>
              </a:endParaRPr>
            </a:p>
          </p:txBody>
        </p:sp>
        <p:sp>
          <p:nvSpPr>
            <p:cNvPr id="21" name="Forma libre 27"/>
            <p:cNvSpPr/>
            <p:nvPr/>
          </p:nvSpPr>
          <p:spPr>
            <a:xfrm rot="16200000" flipH="1">
              <a:off x="8155530" y="218496"/>
              <a:ext cx="557356" cy="3609562"/>
            </a:xfrm>
            <a:custGeom>
              <a:avLst/>
              <a:gdLst>
                <a:gd name="connsiteX0" fmla="*/ 922020 w 922020"/>
                <a:gd name="connsiteY0" fmla="*/ 0 h 891540"/>
                <a:gd name="connsiteX1" fmla="*/ 922020 w 922020"/>
                <a:gd name="connsiteY1" fmla="*/ 891540 h 891540"/>
                <a:gd name="connsiteX2" fmla="*/ 853440 w 922020"/>
                <a:gd name="connsiteY2" fmla="*/ 891540 h 891540"/>
                <a:gd name="connsiteX3" fmla="*/ 0 w 922020"/>
                <a:gd name="connsiteY3" fmla="*/ 891540 h 8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020" h="891540">
                  <a:moveTo>
                    <a:pt x="922020" y="0"/>
                  </a:moveTo>
                  <a:lnTo>
                    <a:pt x="922020" y="891540"/>
                  </a:lnTo>
                  <a:lnTo>
                    <a:pt x="853440" y="891540"/>
                  </a:lnTo>
                  <a:lnTo>
                    <a:pt x="0" y="89154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lgDash"/>
              <a:headEnd type="diamond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39278" y="3086563"/>
            <a:ext cx="4653509" cy="2795732"/>
            <a:chOff x="1539278" y="3086563"/>
            <a:chExt cx="4653509" cy="2795732"/>
          </a:xfrm>
        </p:grpSpPr>
        <p:pic>
          <p:nvPicPr>
            <p:cNvPr id="26" name="Picture 1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019" y="3086563"/>
              <a:ext cx="1111768" cy="2795732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539278" y="4162684"/>
              <a:ext cx="3916794" cy="1710554"/>
              <a:chOff x="1539278" y="4162684"/>
              <a:chExt cx="3916794" cy="1710554"/>
            </a:xfrm>
          </p:grpSpPr>
          <p:sp>
            <p:nvSpPr>
              <p:cNvPr id="11" name="Forma libre 27"/>
              <p:cNvSpPr/>
              <p:nvPr/>
            </p:nvSpPr>
            <p:spPr>
              <a:xfrm rot="16200000" flipV="1">
                <a:off x="4806428" y="3935970"/>
                <a:ext cx="422930" cy="876358"/>
              </a:xfrm>
              <a:custGeom>
                <a:avLst/>
                <a:gdLst>
                  <a:gd name="connsiteX0" fmla="*/ 922020 w 922020"/>
                  <a:gd name="connsiteY0" fmla="*/ 0 h 891540"/>
                  <a:gd name="connsiteX1" fmla="*/ 922020 w 922020"/>
                  <a:gd name="connsiteY1" fmla="*/ 891540 h 891540"/>
                  <a:gd name="connsiteX2" fmla="*/ 853440 w 922020"/>
                  <a:gd name="connsiteY2" fmla="*/ 891540 h 891540"/>
                  <a:gd name="connsiteX3" fmla="*/ 0 w 922020"/>
                  <a:gd name="connsiteY3" fmla="*/ 891540 h 89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020" h="891540">
                    <a:moveTo>
                      <a:pt x="922020" y="0"/>
                    </a:moveTo>
                    <a:lnTo>
                      <a:pt x="922020" y="891540"/>
                    </a:lnTo>
                    <a:lnTo>
                      <a:pt x="853440" y="891540"/>
                    </a:lnTo>
                    <a:lnTo>
                      <a:pt x="0" y="89154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prstDash val="lgDash"/>
                <a:headEnd type="diamond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ángulo 18"/>
              <p:cNvSpPr/>
              <p:nvPr/>
            </p:nvSpPr>
            <p:spPr>
              <a:xfrm>
                <a:off x="1539278" y="4457466"/>
                <a:ext cx="3102339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MX" sz="3200" dirty="0" smtClean="0">
                    <a:solidFill>
                      <a:srgbClr val="3EB1CC"/>
                    </a:solidFill>
                  </a:rPr>
                  <a:t>6%</a:t>
                </a:r>
              </a:p>
              <a:p>
                <a:pPr algn="r"/>
                <a:r>
                  <a:rPr lang="es-MX" dirty="0" smtClean="0">
                    <a:solidFill>
                      <a:srgbClr val="717171"/>
                    </a:solidFill>
                  </a:rPr>
                  <a:t>PATAGONIA</a:t>
                </a:r>
              </a:p>
              <a:p>
                <a:pPr algn="r"/>
                <a:r>
                  <a:rPr lang="es-MX" dirty="0" smtClean="0">
                    <a:solidFill>
                      <a:srgbClr val="717171"/>
                    </a:solidFill>
                  </a:rPr>
                  <a:t>(Neuquén, Río Negro, Chubut, Santa Cruz, Tierra del Fuego)</a:t>
                </a:r>
                <a:endParaRPr lang="es-AR" dirty="0">
                  <a:solidFill>
                    <a:srgbClr val="717171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620666" y="2107066"/>
            <a:ext cx="5906594" cy="3679808"/>
            <a:chOff x="5620666" y="2107066"/>
            <a:chExt cx="5906594" cy="3679808"/>
          </a:xfrm>
        </p:grpSpPr>
        <p:grpSp>
          <p:nvGrpSpPr>
            <p:cNvPr id="17" name="Group 16"/>
            <p:cNvGrpSpPr/>
            <p:nvPr/>
          </p:nvGrpSpPr>
          <p:grpSpPr>
            <a:xfrm>
              <a:off x="5620666" y="2107066"/>
              <a:ext cx="1194987" cy="1620986"/>
              <a:chOff x="5620666" y="2107066"/>
              <a:chExt cx="1194987" cy="1620986"/>
            </a:xfrm>
          </p:grpSpPr>
          <p:pic>
            <p:nvPicPr>
              <p:cNvPr id="27" name="Picture 1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0666" y="2107066"/>
                <a:ext cx="1192263" cy="1620986"/>
              </a:xfrm>
              <a:prstGeom prst="rect">
                <a:avLst/>
              </a:prstGeom>
            </p:spPr>
          </p:pic>
          <p:sp>
            <p:nvSpPr>
              <p:cNvPr id="2" name="Oval 1"/>
              <p:cNvSpPr/>
              <p:nvPr/>
            </p:nvSpPr>
            <p:spPr>
              <a:xfrm>
                <a:off x="6455466" y="2773923"/>
                <a:ext cx="360187" cy="396206"/>
              </a:xfrm>
              <a:prstGeom prst="ellipse">
                <a:avLst/>
              </a:prstGeom>
              <a:solidFill>
                <a:srgbClr val="C50017"/>
              </a:solidFill>
              <a:ln>
                <a:solidFill>
                  <a:srgbClr val="C500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Forma libre 27"/>
            <p:cNvSpPr/>
            <p:nvPr/>
          </p:nvSpPr>
          <p:spPr>
            <a:xfrm flipH="1">
              <a:off x="6692845" y="3042511"/>
              <a:ext cx="4687128" cy="928530"/>
            </a:xfrm>
            <a:custGeom>
              <a:avLst/>
              <a:gdLst>
                <a:gd name="connsiteX0" fmla="*/ 922020 w 922020"/>
                <a:gd name="connsiteY0" fmla="*/ 0 h 891540"/>
                <a:gd name="connsiteX1" fmla="*/ 922020 w 922020"/>
                <a:gd name="connsiteY1" fmla="*/ 891540 h 891540"/>
                <a:gd name="connsiteX2" fmla="*/ 853440 w 922020"/>
                <a:gd name="connsiteY2" fmla="*/ 891540 h 891540"/>
                <a:gd name="connsiteX3" fmla="*/ 0 w 922020"/>
                <a:gd name="connsiteY3" fmla="*/ 891540 h 8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020" h="891540">
                  <a:moveTo>
                    <a:pt x="922020" y="0"/>
                  </a:moveTo>
                  <a:lnTo>
                    <a:pt x="922020" y="891540"/>
                  </a:lnTo>
                  <a:lnTo>
                    <a:pt x="853440" y="891540"/>
                  </a:lnTo>
                  <a:lnTo>
                    <a:pt x="0" y="89154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lgDash"/>
              <a:headEnd type="diamond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FFFFFF"/>
                </a:solidFill>
              </a:endParaRPr>
            </a:p>
          </p:txBody>
        </p:sp>
        <p:sp>
          <p:nvSpPr>
            <p:cNvPr id="18" name="Forma libre 27"/>
            <p:cNvSpPr/>
            <p:nvPr/>
          </p:nvSpPr>
          <p:spPr>
            <a:xfrm flipH="1">
              <a:off x="6192785" y="2741264"/>
              <a:ext cx="2190967" cy="3045610"/>
            </a:xfrm>
            <a:custGeom>
              <a:avLst/>
              <a:gdLst>
                <a:gd name="connsiteX0" fmla="*/ 922020 w 922020"/>
                <a:gd name="connsiteY0" fmla="*/ 0 h 891540"/>
                <a:gd name="connsiteX1" fmla="*/ 922020 w 922020"/>
                <a:gd name="connsiteY1" fmla="*/ 891540 h 891540"/>
                <a:gd name="connsiteX2" fmla="*/ 853440 w 922020"/>
                <a:gd name="connsiteY2" fmla="*/ 891540 h 891540"/>
                <a:gd name="connsiteX3" fmla="*/ 0 w 922020"/>
                <a:gd name="connsiteY3" fmla="*/ 891540 h 8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020" h="891540">
                  <a:moveTo>
                    <a:pt x="922020" y="0"/>
                  </a:moveTo>
                  <a:lnTo>
                    <a:pt x="922020" y="891540"/>
                  </a:lnTo>
                  <a:lnTo>
                    <a:pt x="853440" y="891540"/>
                  </a:lnTo>
                  <a:lnTo>
                    <a:pt x="0" y="89154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lgDash"/>
              <a:headEnd type="diamond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FFFFFF"/>
                </a:solidFill>
              </a:endParaRPr>
            </a:p>
          </p:txBody>
        </p:sp>
        <p:sp>
          <p:nvSpPr>
            <p:cNvPr id="23" name="Rectángulo 18"/>
            <p:cNvSpPr/>
            <p:nvPr/>
          </p:nvSpPr>
          <p:spPr>
            <a:xfrm>
              <a:off x="6420037" y="4371102"/>
              <a:ext cx="2809084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MX" sz="3200" dirty="0" smtClean="0">
                  <a:solidFill>
                    <a:srgbClr val="FF33CC"/>
                  </a:solidFill>
                </a:rPr>
                <a:t>30%</a:t>
              </a:r>
              <a:endParaRPr lang="es-MX" sz="3200" dirty="0">
                <a:solidFill>
                  <a:srgbClr val="FF33CC"/>
                </a:solidFill>
              </a:endParaRPr>
            </a:p>
            <a:p>
              <a:pPr algn="r"/>
              <a:r>
                <a:rPr lang="es-MX" dirty="0" smtClean="0">
                  <a:solidFill>
                    <a:srgbClr val="717171"/>
                  </a:solidFill>
                </a:rPr>
                <a:t>CENTRO</a:t>
              </a:r>
            </a:p>
            <a:p>
              <a:pPr algn="r"/>
              <a:r>
                <a:rPr lang="es-MX" dirty="0" smtClean="0">
                  <a:solidFill>
                    <a:srgbClr val="717171"/>
                  </a:solidFill>
                </a:rPr>
                <a:t>(La Pampa, Córdoba , resto de Buenos Aíres)</a:t>
              </a:r>
              <a:endParaRPr lang="es-AR" dirty="0">
                <a:solidFill>
                  <a:srgbClr val="717171"/>
                </a:solidFill>
              </a:endParaRPr>
            </a:p>
          </p:txBody>
        </p:sp>
        <p:sp>
          <p:nvSpPr>
            <p:cNvPr id="25" name="Rectángulo 18"/>
            <p:cNvSpPr/>
            <p:nvPr/>
          </p:nvSpPr>
          <p:spPr>
            <a:xfrm>
              <a:off x="9675955" y="3971041"/>
              <a:ext cx="18513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MX" sz="3200" dirty="0" smtClean="0">
                  <a:solidFill>
                    <a:srgbClr val="C50017"/>
                  </a:solidFill>
                </a:rPr>
                <a:t>44%</a:t>
              </a:r>
              <a:endParaRPr lang="es-MX" sz="3200" dirty="0">
                <a:solidFill>
                  <a:srgbClr val="C50017"/>
                </a:solidFill>
              </a:endParaRPr>
            </a:p>
            <a:p>
              <a:pPr algn="r"/>
              <a:r>
                <a:rPr lang="es-MX" dirty="0" smtClean="0">
                  <a:solidFill>
                    <a:srgbClr val="717171"/>
                  </a:solidFill>
                </a:rPr>
                <a:t>AMBA</a:t>
              </a:r>
              <a:endParaRPr lang="es-AR" dirty="0">
                <a:solidFill>
                  <a:srgbClr val="717171"/>
                </a:solidFill>
              </a:endParaRPr>
            </a:p>
          </p:txBody>
        </p:sp>
      </p:grpSp>
      <p:sp>
        <p:nvSpPr>
          <p:cNvPr id="36" name="Rectangle 27"/>
          <p:cNvSpPr/>
          <p:nvPr/>
        </p:nvSpPr>
        <p:spPr>
          <a:xfrm>
            <a:off x="1271609" y="104912"/>
            <a:ext cx="101083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se distribuyen las ventas por zona?</a:t>
            </a:r>
            <a:endParaRPr lang="es-AR" sz="3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00289" y="1194124"/>
            <a:ext cx="5396888" cy="1415772"/>
            <a:chOff x="900289" y="1194124"/>
            <a:chExt cx="5396888" cy="1415772"/>
          </a:xfrm>
        </p:grpSpPr>
        <p:pic>
          <p:nvPicPr>
            <p:cNvPr id="30" name="Picture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130" y="1412787"/>
              <a:ext cx="800047" cy="1164318"/>
            </a:xfrm>
            <a:prstGeom prst="rect">
              <a:avLst/>
            </a:prstGeom>
          </p:spPr>
        </p:pic>
        <p:sp>
          <p:nvSpPr>
            <p:cNvPr id="10" name="Rectángulo 18"/>
            <p:cNvSpPr/>
            <p:nvPr/>
          </p:nvSpPr>
          <p:spPr>
            <a:xfrm>
              <a:off x="900289" y="1194124"/>
              <a:ext cx="2942791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MX" sz="3200" dirty="0" smtClean="0">
                  <a:solidFill>
                    <a:srgbClr val="EF5205"/>
                  </a:solidFill>
                </a:rPr>
                <a:t>7%</a:t>
              </a:r>
              <a:endParaRPr lang="es-MX" sz="3200" dirty="0">
                <a:solidFill>
                  <a:srgbClr val="EF5205"/>
                </a:solidFill>
              </a:endParaRPr>
            </a:p>
            <a:p>
              <a:pPr algn="r"/>
              <a:r>
                <a:rPr lang="es-MX" dirty="0" smtClean="0">
                  <a:solidFill>
                    <a:srgbClr val="717171"/>
                  </a:solidFill>
                </a:rPr>
                <a:t>NOA (La rioja, Tucumán, Salta, Catamarca, Jujuy, Santiago del Estero)</a:t>
              </a:r>
              <a:endParaRPr lang="es-AR" dirty="0">
                <a:solidFill>
                  <a:srgbClr val="717171"/>
                </a:solidFill>
              </a:endParaRPr>
            </a:p>
          </p:txBody>
        </p:sp>
        <p:sp>
          <p:nvSpPr>
            <p:cNvPr id="38" name="Forma libre 27"/>
            <p:cNvSpPr/>
            <p:nvPr/>
          </p:nvSpPr>
          <p:spPr>
            <a:xfrm rot="16200000" flipH="1" flipV="1">
              <a:off x="4603280" y="549711"/>
              <a:ext cx="496629" cy="2017027"/>
            </a:xfrm>
            <a:custGeom>
              <a:avLst/>
              <a:gdLst>
                <a:gd name="connsiteX0" fmla="*/ 922020 w 922020"/>
                <a:gd name="connsiteY0" fmla="*/ 0 h 891540"/>
                <a:gd name="connsiteX1" fmla="*/ 922020 w 922020"/>
                <a:gd name="connsiteY1" fmla="*/ 891540 h 891540"/>
                <a:gd name="connsiteX2" fmla="*/ 853440 w 922020"/>
                <a:gd name="connsiteY2" fmla="*/ 891540 h 891540"/>
                <a:gd name="connsiteX3" fmla="*/ 0 w 922020"/>
                <a:gd name="connsiteY3" fmla="*/ 891540 h 8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020" h="891540">
                  <a:moveTo>
                    <a:pt x="922020" y="0"/>
                  </a:moveTo>
                  <a:lnTo>
                    <a:pt x="922020" y="891540"/>
                  </a:lnTo>
                  <a:lnTo>
                    <a:pt x="853440" y="891540"/>
                  </a:lnTo>
                  <a:lnTo>
                    <a:pt x="0" y="89154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lgDash"/>
              <a:headEnd type="diamond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FFFFFF"/>
                </a:solidFill>
              </a:endParaRPr>
            </a:p>
          </p:txBody>
        </p:sp>
      </p:grpSp>
      <p:sp>
        <p:nvSpPr>
          <p:cNvPr id="3" name="2 Flecha abajo"/>
          <p:cNvSpPr/>
          <p:nvPr/>
        </p:nvSpPr>
        <p:spPr>
          <a:xfrm>
            <a:off x="11527260" y="4151710"/>
            <a:ext cx="226085" cy="31175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abajo"/>
          <p:cNvSpPr/>
          <p:nvPr/>
        </p:nvSpPr>
        <p:spPr>
          <a:xfrm rot="10800000">
            <a:off x="8013819" y="4504375"/>
            <a:ext cx="226800" cy="313200"/>
          </a:xfrm>
          <a:prstGeom prst="down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36 Flecha abajo"/>
          <p:cNvSpPr/>
          <p:nvPr/>
        </p:nvSpPr>
        <p:spPr>
          <a:xfrm rot="10800000">
            <a:off x="2879288" y="1330733"/>
            <a:ext cx="226800" cy="313200"/>
          </a:xfrm>
          <a:prstGeom prst="down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2963408" y="633150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800" dirty="0" smtClean="0"/>
              <a:t>P. 20 - Dijiste </a:t>
            </a:r>
            <a:r>
              <a:rPr lang="es-AR" sz="800" dirty="0"/>
              <a:t>que tu facturación total fue de [PROGRAMADOR TRAER RESPUESTA DE P1] Por favor </a:t>
            </a:r>
            <a:r>
              <a:rPr lang="es-AR" sz="800" dirty="0" smtClean="0"/>
              <a:t>distribuí </a:t>
            </a:r>
            <a:r>
              <a:rPr lang="es-AR" sz="800" dirty="0"/>
              <a:t>este monto por zona según tus ventas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932592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3"/>
          <p:cNvSpPr/>
          <p:nvPr/>
        </p:nvSpPr>
        <p:spPr>
          <a:xfrm>
            <a:off x="0" y="0"/>
            <a:ext cx="12192000" cy="596608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5EBDF9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33805" y="2551083"/>
            <a:ext cx="318146" cy="160314"/>
          </a:xfrm>
          <a:prstGeom prst="rect">
            <a:avLst/>
          </a:prstGeom>
          <a:solidFill>
            <a:srgbClr val="C500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s-MX" sz="4800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897874" y="2330013"/>
            <a:ext cx="8532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>
                <a:solidFill>
                  <a:srgbClr val="717171"/>
                </a:solidFill>
                <a:latin typeface="Arial"/>
              </a:rPr>
              <a:t>Total Tarjeta de Crédito: 88% </a:t>
            </a:r>
            <a:r>
              <a:rPr lang="es-MX" sz="2000" dirty="0" smtClean="0">
                <a:solidFill>
                  <a:srgbClr val="717171"/>
                </a:solidFill>
                <a:latin typeface="Arial"/>
              </a:rPr>
              <a:t>(+ 6pt que en 2015)</a:t>
            </a:r>
            <a:endParaRPr lang="es-MX" sz="3200" dirty="0">
              <a:solidFill>
                <a:srgbClr val="717171"/>
              </a:solidFill>
              <a:latin typeface="Arial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79728" y="3453175"/>
            <a:ext cx="318146" cy="160314"/>
          </a:xfrm>
          <a:prstGeom prst="rect">
            <a:avLst/>
          </a:prstGeom>
          <a:solidFill>
            <a:srgbClr val="EF520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s-MX" sz="4800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897874" y="3215450"/>
            <a:ext cx="3621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>
                <a:solidFill>
                  <a:srgbClr val="717171"/>
                </a:solidFill>
                <a:latin typeface="Arial"/>
              </a:rPr>
              <a:t>Efectivo:11%</a:t>
            </a:r>
            <a:endParaRPr lang="es-MX" sz="3200" dirty="0">
              <a:solidFill>
                <a:srgbClr val="717171"/>
              </a:solidFill>
              <a:latin typeface="Arial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79728" y="4251060"/>
            <a:ext cx="318146" cy="160314"/>
          </a:xfrm>
          <a:prstGeom prst="rect">
            <a:avLst/>
          </a:prstGeom>
          <a:solidFill>
            <a:srgbClr val="3EB1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s-MX" sz="4800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897873" y="4005992"/>
            <a:ext cx="3919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>
                <a:solidFill>
                  <a:srgbClr val="717171"/>
                </a:solidFill>
                <a:latin typeface="Arial"/>
              </a:rPr>
              <a:t>Transferencia: 1%</a:t>
            </a:r>
            <a:endParaRPr lang="es-MX" sz="3200" dirty="0">
              <a:solidFill>
                <a:srgbClr val="717171"/>
              </a:solidFill>
              <a:latin typeface="Arial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1865377" y="124850"/>
            <a:ext cx="8491246" cy="9077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s-MX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Medios de pago</a:t>
            </a:r>
            <a:endParaRPr lang="es-AR" sz="3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4"/>
          <p:cNvSpPr/>
          <p:nvPr/>
        </p:nvSpPr>
        <p:spPr>
          <a:xfrm>
            <a:off x="512937" y="1172701"/>
            <a:ext cx="984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rgbClr val="3EB1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tarjeta de crédito sigue siendo la opción preferida:</a:t>
            </a:r>
            <a:endParaRPr lang="es-AR" sz="2400" dirty="0">
              <a:solidFill>
                <a:srgbClr val="3EB1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897874" y="6515753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800" dirty="0" smtClean="0">
                <a:solidFill>
                  <a:prstClr val="black"/>
                </a:solidFill>
              </a:rPr>
              <a:t>P13 -  </a:t>
            </a:r>
            <a:r>
              <a:rPr lang="es-AR" sz="800" dirty="0">
                <a:solidFill>
                  <a:prstClr val="black"/>
                </a:solidFill>
              </a:rPr>
              <a:t>Del total de ventas realizadas en este Año, ¿cuál fue la participación (en %) que tuvieron los siguientes medios de pago?. </a:t>
            </a:r>
            <a:endParaRPr lang="es-MX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7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10"/>
          <p:cNvGraphicFramePr>
            <a:graphicFrameLocks/>
          </p:cNvGraphicFramePr>
          <p:nvPr>
            <p:extLst/>
          </p:nvPr>
        </p:nvGraphicFramePr>
        <p:xfrm>
          <a:off x="5961093" y="903829"/>
          <a:ext cx="4821343" cy="457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rma libre 27"/>
          <p:cNvSpPr/>
          <p:nvPr/>
        </p:nvSpPr>
        <p:spPr>
          <a:xfrm rot="16200000" flipV="1">
            <a:off x="6680649" y="3877627"/>
            <a:ext cx="1467729" cy="472162"/>
          </a:xfrm>
          <a:custGeom>
            <a:avLst/>
            <a:gdLst>
              <a:gd name="connsiteX0" fmla="*/ 922020 w 922020"/>
              <a:gd name="connsiteY0" fmla="*/ 0 h 891540"/>
              <a:gd name="connsiteX1" fmla="*/ 922020 w 922020"/>
              <a:gd name="connsiteY1" fmla="*/ 891540 h 891540"/>
              <a:gd name="connsiteX2" fmla="*/ 853440 w 922020"/>
              <a:gd name="connsiteY2" fmla="*/ 891540 h 891540"/>
              <a:gd name="connsiteX3" fmla="*/ 0 w 922020"/>
              <a:gd name="connsiteY3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020" h="891540">
                <a:moveTo>
                  <a:pt x="922020" y="0"/>
                </a:moveTo>
                <a:lnTo>
                  <a:pt x="922020" y="891540"/>
                </a:lnTo>
                <a:lnTo>
                  <a:pt x="853440" y="891540"/>
                </a:lnTo>
                <a:lnTo>
                  <a:pt x="0" y="891540"/>
                </a:lnTo>
              </a:path>
            </a:pathLst>
          </a:custGeom>
          <a:noFill/>
          <a:ln w="6350">
            <a:solidFill>
              <a:schemeClr val="tx1"/>
            </a:solidFill>
            <a:prstDash val="lgDash"/>
            <a:headEnd type="diamond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FF"/>
              </a:solidFill>
            </a:endParaRPr>
          </a:p>
        </p:txBody>
      </p:sp>
      <p:sp>
        <p:nvSpPr>
          <p:cNvPr id="14" name="Forma libre 27"/>
          <p:cNvSpPr/>
          <p:nvPr/>
        </p:nvSpPr>
        <p:spPr>
          <a:xfrm rot="16200000" flipH="1">
            <a:off x="8975318" y="2512139"/>
            <a:ext cx="818614" cy="547438"/>
          </a:xfrm>
          <a:custGeom>
            <a:avLst/>
            <a:gdLst>
              <a:gd name="connsiteX0" fmla="*/ 922020 w 922020"/>
              <a:gd name="connsiteY0" fmla="*/ 0 h 891540"/>
              <a:gd name="connsiteX1" fmla="*/ 922020 w 922020"/>
              <a:gd name="connsiteY1" fmla="*/ 891540 h 891540"/>
              <a:gd name="connsiteX2" fmla="*/ 853440 w 922020"/>
              <a:gd name="connsiteY2" fmla="*/ 891540 h 891540"/>
              <a:gd name="connsiteX3" fmla="*/ 0 w 922020"/>
              <a:gd name="connsiteY3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020" h="891540">
                <a:moveTo>
                  <a:pt x="922020" y="0"/>
                </a:moveTo>
                <a:lnTo>
                  <a:pt x="922020" y="891540"/>
                </a:lnTo>
                <a:lnTo>
                  <a:pt x="853440" y="891540"/>
                </a:lnTo>
                <a:lnTo>
                  <a:pt x="0" y="891540"/>
                </a:lnTo>
              </a:path>
            </a:pathLst>
          </a:custGeom>
          <a:noFill/>
          <a:ln w="6350">
            <a:solidFill>
              <a:schemeClr val="tx1"/>
            </a:solidFill>
            <a:prstDash val="lgDash"/>
            <a:headEnd type="diamond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FF"/>
              </a:solidFill>
            </a:endParaRPr>
          </a:p>
        </p:txBody>
      </p:sp>
      <p:sp>
        <p:nvSpPr>
          <p:cNvPr id="15" name="Rectángulo 18"/>
          <p:cNvSpPr/>
          <p:nvPr/>
        </p:nvSpPr>
        <p:spPr>
          <a:xfrm>
            <a:off x="8553523" y="1562264"/>
            <a:ext cx="23353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rgbClr val="3EB1CC"/>
                </a:solidFill>
              </a:rPr>
              <a:t>41%</a:t>
            </a:r>
            <a:endParaRPr lang="es-MX" sz="3200" dirty="0">
              <a:solidFill>
                <a:srgbClr val="3EB1CC"/>
              </a:solidFill>
            </a:endParaRPr>
          </a:p>
          <a:p>
            <a:pPr algn="ctr"/>
            <a:r>
              <a:rPr lang="es-MX" dirty="0" smtClean="0">
                <a:solidFill>
                  <a:srgbClr val="717171"/>
                </a:solidFill>
              </a:rPr>
              <a:t>3 a 6 Cuotas</a:t>
            </a:r>
            <a:endParaRPr lang="es-AR" dirty="0">
              <a:solidFill>
                <a:srgbClr val="717171"/>
              </a:solidFill>
            </a:endParaRPr>
          </a:p>
        </p:txBody>
      </p:sp>
      <p:sp>
        <p:nvSpPr>
          <p:cNvPr id="16" name="Forma libre 27"/>
          <p:cNvSpPr/>
          <p:nvPr/>
        </p:nvSpPr>
        <p:spPr>
          <a:xfrm flipH="1">
            <a:off x="8689733" y="3911402"/>
            <a:ext cx="1588187" cy="1047140"/>
          </a:xfrm>
          <a:custGeom>
            <a:avLst/>
            <a:gdLst>
              <a:gd name="connsiteX0" fmla="*/ 922020 w 922020"/>
              <a:gd name="connsiteY0" fmla="*/ 0 h 891540"/>
              <a:gd name="connsiteX1" fmla="*/ 922020 w 922020"/>
              <a:gd name="connsiteY1" fmla="*/ 891540 h 891540"/>
              <a:gd name="connsiteX2" fmla="*/ 853440 w 922020"/>
              <a:gd name="connsiteY2" fmla="*/ 891540 h 891540"/>
              <a:gd name="connsiteX3" fmla="*/ 0 w 922020"/>
              <a:gd name="connsiteY3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020" h="891540">
                <a:moveTo>
                  <a:pt x="922020" y="0"/>
                </a:moveTo>
                <a:lnTo>
                  <a:pt x="922020" y="891540"/>
                </a:lnTo>
                <a:lnTo>
                  <a:pt x="853440" y="891540"/>
                </a:lnTo>
                <a:lnTo>
                  <a:pt x="0" y="891540"/>
                </a:lnTo>
              </a:path>
            </a:pathLst>
          </a:custGeom>
          <a:noFill/>
          <a:ln w="6350">
            <a:solidFill>
              <a:schemeClr val="tx1"/>
            </a:solidFill>
            <a:prstDash val="lgDash"/>
            <a:headEnd type="diamond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FF"/>
              </a:solidFill>
            </a:endParaRPr>
          </a:p>
        </p:txBody>
      </p:sp>
      <p:sp>
        <p:nvSpPr>
          <p:cNvPr id="17" name="Rectángulo 18"/>
          <p:cNvSpPr/>
          <p:nvPr/>
        </p:nvSpPr>
        <p:spPr>
          <a:xfrm>
            <a:off x="8737363" y="4445794"/>
            <a:ext cx="23353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200" dirty="0" smtClean="0">
                <a:solidFill>
                  <a:srgbClr val="F7911E"/>
                </a:solidFill>
              </a:rPr>
              <a:t>34%</a:t>
            </a:r>
            <a:endParaRPr lang="es-MX" sz="3200" dirty="0">
              <a:solidFill>
                <a:srgbClr val="F7911E"/>
              </a:solidFill>
            </a:endParaRPr>
          </a:p>
          <a:p>
            <a:pPr algn="r"/>
            <a:r>
              <a:rPr lang="es-MX" dirty="0" smtClean="0">
                <a:solidFill>
                  <a:srgbClr val="717171"/>
                </a:solidFill>
              </a:rPr>
              <a:t>7 a 12 Cuotas</a:t>
            </a:r>
            <a:endParaRPr lang="es-AR" dirty="0">
              <a:solidFill>
                <a:srgbClr val="71717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401076" y="3233931"/>
            <a:ext cx="1208892" cy="483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18"/>
          <p:cNvSpPr/>
          <p:nvPr/>
        </p:nvSpPr>
        <p:spPr>
          <a:xfrm>
            <a:off x="4512700" y="2977694"/>
            <a:ext cx="185130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200" dirty="0">
                <a:solidFill>
                  <a:srgbClr val="4472C4"/>
                </a:solidFill>
              </a:rPr>
              <a:t>2</a:t>
            </a:r>
            <a:r>
              <a:rPr lang="es-MX" sz="3200" dirty="0" smtClean="0">
                <a:solidFill>
                  <a:srgbClr val="4472C4"/>
                </a:solidFill>
              </a:rPr>
              <a:t>%</a:t>
            </a:r>
          </a:p>
          <a:p>
            <a:pPr algn="r"/>
            <a:r>
              <a:rPr lang="es-MX" dirty="0" smtClean="0">
                <a:solidFill>
                  <a:srgbClr val="717171"/>
                </a:solidFill>
              </a:rPr>
              <a:t>Más de 18 </a:t>
            </a:r>
          </a:p>
          <a:p>
            <a:pPr algn="r"/>
            <a:r>
              <a:rPr lang="es-MX" dirty="0" smtClean="0">
                <a:solidFill>
                  <a:srgbClr val="717171"/>
                </a:solidFill>
              </a:rPr>
              <a:t>Cuotas</a:t>
            </a:r>
            <a:endParaRPr lang="es-AR" dirty="0">
              <a:solidFill>
                <a:srgbClr val="717171"/>
              </a:solidFill>
            </a:endParaRPr>
          </a:p>
        </p:txBody>
      </p:sp>
      <p:sp>
        <p:nvSpPr>
          <p:cNvPr id="26" name="Forma libre 27"/>
          <p:cNvSpPr/>
          <p:nvPr/>
        </p:nvSpPr>
        <p:spPr>
          <a:xfrm rot="5400000">
            <a:off x="6867692" y="2165450"/>
            <a:ext cx="307790" cy="1258014"/>
          </a:xfrm>
          <a:custGeom>
            <a:avLst/>
            <a:gdLst>
              <a:gd name="connsiteX0" fmla="*/ 922020 w 922020"/>
              <a:gd name="connsiteY0" fmla="*/ 0 h 891540"/>
              <a:gd name="connsiteX1" fmla="*/ 922020 w 922020"/>
              <a:gd name="connsiteY1" fmla="*/ 891540 h 891540"/>
              <a:gd name="connsiteX2" fmla="*/ 853440 w 922020"/>
              <a:gd name="connsiteY2" fmla="*/ 891540 h 891540"/>
              <a:gd name="connsiteX3" fmla="*/ 0 w 922020"/>
              <a:gd name="connsiteY3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020" h="891540">
                <a:moveTo>
                  <a:pt x="922020" y="0"/>
                </a:moveTo>
                <a:lnTo>
                  <a:pt x="922020" y="891540"/>
                </a:lnTo>
                <a:lnTo>
                  <a:pt x="853440" y="891540"/>
                </a:lnTo>
                <a:lnTo>
                  <a:pt x="0" y="891540"/>
                </a:lnTo>
              </a:path>
            </a:pathLst>
          </a:custGeom>
          <a:noFill/>
          <a:ln w="6350">
            <a:solidFill>
              <a:schemeClr val="tx1"/>
            </a:solidFill>
            <a:prstDash val="lgDash"/>
            <a:headEnd type="diamond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FF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80496" y="1903590"/>
            <a:ext cx="4483878" cy="21571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lvl="0" algn="ctr"/>
            <a:r>
              <a:rPr lang="es-MX" sz="5000" dirty="0" smtClean="0">
                <a:solidFill>
                  <a:srgbClr val="3EB1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88</a:t>
            </a:r>
            <a:r>
              <a:rPr lang="es-MX" sz="5000" dirty="0">
                <a:solidFill>
                  <a:srgbClr val="3EB1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es-MX" sz="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MX" sz="5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es-MX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MX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empresas ofrecen </a:t>
            </a:r>
            <a:endParaRPr lang="es-MX" sz="25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es-MX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 </a:t>
            </a:r>
            <a:r>
              <a:rPr lang="es-MX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cuotas</a:t>
            </a:r>
            <a:endParaRPr lang="es-AR"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ángulo 18"/>
          <p:cNvSpPr/>
          <p:nvPr/>
        </p:nvSpPr>
        <p:spPr>
          <a:xfrm>
            <a:off x="4046591" y="4434972"/>
            <a:ext cx="31675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200" dirty="0" smtClean="0">
                <a:solidFill>
                  <a:srgbClr val="7A2280"/>
                </a:solidFill>
              </a:rPr>
              <a:t>4%</a:t>
            </a:r>
            <a:endParaRPr lang="es-MX" sz="3200" dirty="0">
              <a:solidFill>
                <a:srgbClr val="7A2280"/>
              </a:solidFill>
            </a:endParaRPr>
          </a:p>
          <a:p>
            <a:pPr algn="r"/>
            <a:r>
              <a:rPr lang="es-MX" dirty="0" smtClean="0">
                <a:solidFill>
                  <a:srgbClr val="717171"/>
                </a:solidFill>
              </a:rPr>
              <a:t>13 a 18 Cuotas</a:t>
            </a:r>
            <a:endParaRPr lang="es-AR" dirty="0">
              <a:solidFill>
                <a:srgbClr val="717171"/>
              </a:solidFill>
            </a:endParaRPr>
          </a:p>
        </p:txBody>
      </p:sp>
      <p:sp>
        <p:nvSpPr>
          <p:cNvPr id="27" name="Rectángulo 18"/>
          <p:cNvSpPr/>
          <p:nvPr/>
        </p:nvSpPr>
        <p:spPr>
          <a:xfrm>
            <a:off x="4120827" y="1762548"/>
            <a:ext cx="31675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200" dirty="0" smtClean="0">
                <a:solidFill>
                  <a:srgbClr val="C50017"/>
                </a:solidFill>
              </a:rPr>
              <a:t>19%</a:t>
            </a:r>
            <a:endParaRPr lang="es-MX" sz="3200" dirty="0">
              <a:solidFill>
                <a:srgbClr val="C50017"/>
              </a:solidFill>
            </a:endParaRPr>
          </a:p>
          <a:p>
            <a:pPr algn="r"/>
            <a:r>
              <a:rPr lang="es-MX" dirty="0" smtClean="0">
                <a:solidFill>
                  <a:srgbClr val="717171"/>
                </a:solidFill>
              </a:rPr>
              <a:t>Hasta 2 Cuotas</a:t>
            </a:r>
            <a:endParaRPr lang="es-AR" dirty="0">
              <a:solidFill>
                <a:srgbClr val="717171"/>
              </a:solidFill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1988214" y="327082"/>
            <a:ext cx="8491246" cy="9077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lvl="0" algn="ctr"/>
            <a:r>
              <a:rPr lang="es-MX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financiamiento es un factor decisivo para el sector</a:t>
            </a:r>
            <a:endParaRPr lang="es-AR" sz="3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50052" y="3990603"/>
            <a:ext cx="1658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Vs 70% en 2015</a:t>
            </a:r>
            <a:endParaRPr lang="es-MX" dirty="0"/>
          </a:p>
        </p:txBody>
      </p:sp>
      <p:sp>
        <p:nvSpPr>
          <p:cNvPr id="21" name="20 Flecha derecha"/>
          <p:cNvSpPr/>
          <p:nvPr/>
        </p:nvSpPr>
        <p:spPr>
          <a:xfrm rot="5400000" flipH="1" flipV="1">
            <a:off x="10126105" y="1748206"/>
            <a:ext cx="303630" cy="186260"/>
          </a:xfrm>
          <a:prstGeom prst="right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derecha"/>
          <p:cNvSpPr/>
          <p:nvPr/>
        </p:nvSpPr>
        <p:spPr>
          <a:xfrm rot="5400000">
            <a:off x="10994838" y="4666338"/>
            <a:ext cx="271399" cy="1698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2876706" y="6525643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800" dirty="0" smtClean="0"/>
              <a:t>P14 - </a:t>
            </a:r>
            <a:r>
              <a:rPr lang="es-AR" sz="800" dirty="0"/>
              <a:t>¿Qué porcentaje de la venta online realizaste financiando en cuotas? </a:t>
            </a:r>
            <a:endParaRPr lang="es-MX" sz="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250562" y="4483848"/>
            <a:ext cx="2242487" cy="1575119"/>
            <a:chOff x="1569886" y="3758108"/>
            <a:chExt cx="2242487" cy="1575119"/>
          </a:xfrm>
        </p:grpSpPr>
        <p:sp>
          <p:nvSpPr>
            <p:cNvPr id="3" name="Oval Callout 2"/>
            <p:cNvSpPr/>
            <p:nvPr/>
          </p:nvSpPr>
          <p:spPr>
            <a:xfrm>
              <a:off x="1569886" y="3758108"/>
              <a:ext cx="2213534" cy="1575119"/>
            </a:xfrm>
            <a:prstGeom prst="wedgeEllipseCallout">
              <a:avLst>
                <a:gd name="adj1" fmla="val 46246"/>
                <a:gd name="adj2" fmla="val -5469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" name="Rectángulo 18"/>
            <p:cNvSpPr/>
            <p:nvPr/>
          </p:nvSpPr>
          <p:spPr>
            <a:xfrm>
              <a:off x="1569886" y="4130170"/>
              <a:ext cx="2242487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chemeClr val="bg1"/>
                  </a:solidFill>
                </a:rPr>
                <a:t>Las </a:t>
              </a:r>
              <a:r>
                <a:rPr lang="es-MX" sz="2000" b="1" dirty="0" smtClean="0">
                  <a:solidFill>
                    <a:schemeClr val="bg1"/>
                  </a:solidFill>
                </a:rPr>
                <a:t>12 cuotas </a:t>
              </a:r>
              <a:r>
                <a:rPr lang="es-MX" sz="1600" dirty="0" smtClean="0">
                  <a:solidFill>
                    <a:schemeClr val="bg1"/>
                  </a:solidFill>
                </a:rPr>
                <a:t>pierden lugar frente a opciones a más corto plazo</a:t>
              </a:r>
              <a:endParaRPr lang="es-AR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241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2" grpId="0" animBg="1"/>
      <p:bldP spid="14" grpId="0" animBg="1"/>
      <p:bldP spid="15" grpId="0"/>
      <p:bldP spid="16" grpId="0" animBg="1"/>
      <p:bldP spid="17" grpId="0"/>
      <p:bldP spid="23" grpId="0"/>
      <p:bldP spid="26" grpId="0" animBg="1"/>
      <p:bldP spid="11" grpId="0"/>
      <p:bldP spid="13" grpId="0"/>
      <p:bldP spid="27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61199" y="385712"/>
            <a:ext cx="10595193" cy="9077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s-MX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</a:t>
            </a:r>
            <a:r>
              <a:rPr lang="es-MX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 tiene cada método de entrega sobre la facturación total?</a:t>
            </a:r>
            <a:endParaRPr lang="es-AR" sz="3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Freeform 145"/>
          <p:cNvSpPr>
            <a:spLocks noEditPoints="1"/>
          </p:cNvSpPr>
          <p:nvPr/>
        </p:nvSpPr>
        <p:spPr bwMode="auto">
          <a:xfrm>
            <a:off x="6238749" y="5445156"/>
            <a:ext cx="716158" cy="483298"/>
          </a:xfrm>
          <a:custGeom>
            <a:avLst/>
            <a:gdLst>
              <a:gd name="T0" fmla="*/ 128 w 143"/>
              <a:gd name="T1" fmla="*/ 12 h 117"/>
              <a:gd name="T2" fmla="*/ 99 w 143"/>
              <a:gd name="T3" fmla="*/ 34 h 117"/>
              <a:gd name="T4" fmla="*/ 54 w 143"/>
              <a:gd name="T5" fmla="*/ 9 h 117"/>
              <a:gd name="T6" fmla="*/ 0 w 143"/>
              <a:gd name="T7" fmla="*/ 63 h 117"/>
              <a:gd name="T8" fmla="*/ 54 w 143"/>
              <a:gd name="T9" fmla="*/ 117 h 117"/>
              <a:gd name="T10" fmla="*/ 108 w 143"/>
              <a:gd name="T11" fmla="*/ 63 h 117"/>
              <a:gd name="T12" fmla="*/ 103 w 143"/>
              <a:gd name="T13" fmla="*/ 40 h 117"/>
              <a:gd name="T14" fmla="*/ 131 w 143"/>
              <a:gd name="T15" fmla="*/ 12 h 117"/>
              <a:gd name="T16" fmla="*/ 128 w 143"/>
              <a:gd name="T17" fmla="*/ 12 h 117"/>
              <a:gd name="T18" fmla="*/ 99 w 143"/>
              <a:gd name="T19" fmla="*/ 63 h 117"/>
              <a:gd name="T20" fmla="*/ 54 w 143"/>
              <a:gd name="T21" fmla="*/ 108 h 117"/>
              <a:gd name="T22" fmla="*/ 9 w 143"/>
              <a:gd name="T23" fmla="*/ 63 h 117"/>
              <a:gd name="T24" fmla="*/ 54 w 143"/>
              <a:gd name="T25" fmla="*/ 18 h 117"/>
              <a:gd name="T26" fmla="*/ 92 w 143"/>
              <a:gd name="T27" fmla="*/ 39 h 117"/>
              <a:gd name="T28" fmla="*/ 56 w 143"/>
              <a:gd name="T29" fmla="*/ 67 h 117"/>
              <a:gd name="T30" fmla="*/ 39 w 143"/>
              <a:gd name="T31" fmla="*/ 49 h 117"/>
              <a:gd name="T32" fmla="*/ 29 w 143"/>
              <a:gd name="T33" fmla="*/ 59 h 117"/>
              <a:gd name="T34" fmla="*/ 54 w 143"/>
              <a:gd name="T35" fmla="*/ 85 h 117"/>
              <a:gd name="T36" fmla="*/ 58 w 143"/>
              <a:gd name="T37" fmla="*/ 85 h 117"/>
              <a:gd name="T38" fmla="*/ 96 w 143"/>
              <a:gd name="T39" fmla="*/ 47 h 117"/>
              <a:gd name="T40" fmla="*/ 99 w 143"/>
              <a:gd name="T41" fmla="*/ 63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3" h="117">
                <a:moveTo>
                  <a:pt x="128" y="12"/>
                </a:moveTo>
                <a:cubicBezTo>
                  <a:pt x="99" y="34"/>
                  <a:pt x="99" y="34"/>
                  <a:pt x="99" y="34"/>
                </a:cubicBezTo>
                <a:cubicBezTo>
                  <a:pt x="90" y="19"/>
                  <a:pt x="73" y="9"/>
                  <a:pt x="54" y="9"/>
                </a:cubicBezTo>
                <a:cubicBezTo>
                  <a:pt x="24" y="9"/>
                  <a:pt x="0" y="33"/>
                  <a:pt x="0" y="63"/>
                </a:cubicBezTo>
                <a:cubicBezTo>
                  <a:pt x="0" y="93"/>
                  <a:pt x="24" y="117"/>
                  <a:pt x="54" y="117"/>
                </a:cubicBezTo>
                <a:cubicBezTo>
                  <a:pt x="84" y="117"/>
                  <a:pt x="108" y="93"/>
                  <a:pt x="108" y="63"/>
                </a:cubicBezTo>
                <a:cubicBezTo>
                  <a:pt x="108" y="55"/>
                  <a:pt x="106" y="47"/>
                  <a:pt x="103" y="40"/>
                </a:cubicBezTo>
                <a:cubicBezTo>
                  <a:pt x="115" y="28"/>
                  <a:pt x="127" y="17"/>
                  <a:pt x="131" y="12"/>
                </a:cubicBezTo>
                <a:cubicBezTo>
                  <a:pt x="143" y="0"/>
                  <a:pt x="128" y="12"/>
                  <a:pt x="128" y="12"/>
                </a:cubicBezTo>
                <a:close/>
                <a:moveTo>
                  <a:pt x="99" y="63"/>
                </a:moveTo>
                <a:cubicBezTo>
                  <a:pt x="99" y="88"/>
                  <a:pt x="79" y="108"/>
                  <a:pt x="54" y="108"/>
                </a:cubicBezTo>
                <a:cubicBezTo>
                  <a:pt x="29" y="108"/>
                  <a:pt x="9" y="88"/>
                  <a:pt x="9" y="63"/>
                </a:cubicBezTo>
                <a:cubicBezTo>
                  <a:pt x="9" y="38"/>
                  <a:pt x="29" y="18"/>
                  <a:pt x="54" y="18"/>
                </a:cubicBezTo>
                <a:cubicBezTo>
                  <a:pt x="70" y="18"/>
                  <a:pt x="84" y="27"/>
                  <a:pt x="92" y="39"/>
                </a:cubicBezTo>
                <a:cubicBezTo>
                  <a:pt x="56" y="67"/>
                  <a:pt x="56" y="67"/>
                  <a:pt x="56" y="67"/>
                </a:cubicBezTo>
                <a:cubicBezTo>
                  <a:pt x="39" y="49"/>
                  <a:pt x="39" y="49"/>
                  <a:pt x="39" y="49"/>
                </a:cubicBezTo>
                <a:cubicBezTo>
                  <a:pt x="29" y="59"/>
                  <a:pt x="29" y="59"/>
                  <a:pt x="29" y="59"/>
                </a:cubicBezTo>
                <a:cubicBezTo>
                  <a:pt x="54" y="85"/>
                  <a:pt x="54" y="85"/>
                  <a:pt x="54" y="85"/>
                </a:cubicBezTo>
                <a:cubicBezTo>
                  <a:pt x="55" y="86"/>
                  <a:pt x="57" y="86"/>
                  <a:pt x="58" y="85"/>
                </a:cubicBezTo>
                <a:cubicBezTo>
                  <a:pt x="58" y="85"/>
                  <a:pt x="77" y="66"/>
                  <a:pt x="96" y="47"/>
                </a:cubicBezTo>
                <a:cubicBezTo>
                  <a:pt x="98" y="52"/>
                  <a:pt x="99" y="58"/>
                  <a:pt x="99" y="63"/>
                </a:cubicBezTo>
                <a:close/>
              </a:path>
            </a:pathLst>
          </a:custGeom>
          <a:solidFill>
            <a:srgbClr val="3EB1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6987288" y="5550064"/>
            <a:ext cx="5204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En Viajes y Turismo la 1era opción es Voucher Online!</a:t>
            </a:r>
            <a:endParaRPr lang="es-MX" dirty="0"/>
          </a:p>
        </p:txBody>
      </p:sp>
      <p:sp>
        <p:nvSpPr>
          <p:cNvPr id="15" name="6 Rectángulo"/>
          <p:cNvSpPr/>
          <p:nvPr/>
        </p:nvSpPr>
        <p:spPr>
          <a:xfrm>
            <a:off x="142749" y="55967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*No incluye marketplaces.</a:t>
            </a:r>
            <a:endParaRPr lang="es-MX" dirty="0"/>
          </a:p>
        </p:txBody>
      </p:sp>
      <p:grpSp>
        <p:nvGrpSpPr>
          <p:cNvPr id="3" name="Group 2"/>
          <p:cNvGrpSpPr/>
          <p:nvPr/>
        </p:nvGrpSpPr>
        <p:grpSpPr>
          <a:xfrm>
            <a:off x="2451113" y="1891887"/>
            <a:ext cx="1751588" cy="2947636"/>
            <a:chOff x="2451113" y="1891887"/>
            <a:chExt cx="1751588" cy="2947636"/>
          </a:xfrm>
        </p:grpSpPr>
        <p:sp>
          <p:nvSpPr>
            <p:cNvPr id="10" name="Rectangle 9"/>
            <p:cNvSpPr/>
            <p:nvPr/>
          </p:nvSpPr>
          <p:spPr>
            <a:xfrm>
              <a:off x="2451113" y="3577639"/>
              <a:ext cx="175158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4000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47%</a:t>
              </a:r>
            </a:p>
            <a:p>
              <a:pPr algn="ctr"/>
              <a:r>
                <a:rPr lang="es-MX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Envío a Domicilio</a:t>
              </a:r>
              <a:endParaRPr lang="es-AR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Rectángulo 29"/>
            <p:cNvSpPr/>
            <p:nvPr/>
          </p:nvSpPr>
          <p:spPr>
            <a:xfrm>
              <a:off x="2552907" y="1891887"/>
              <a:ext cx="1548000" cy="1548000"/>
            </a:xfrm>
            <a:prstGeom prst="rect">
              <a:avLst/>
            </a:prstGeom>
            <a:solidFill>
              <a:srgbClr val="C500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6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37" name="Conector recto 23"/>
            <p:cNvCxnSpPr/>
            <p:nvPr/>
          </p:nvCxnSpPr>
          <p:spPr>
            <a:xfrm>
              <a:off x="2552907" y="4182034"/>
              <a:ext cx="1548000" cy="0"/>
            </a:xfrm>
            <a:prstGeom prst="line">
              <a:avLst/>
            </a:prstGeom>
            <a:noFill/>
            <a:ln w="12700" cap="flat" cmpd="sng" algn="ctr">
              <a:solidFill>
                <a:srgbClr val="717171"/>
              </a:solidFill>
              <a:prstDash val="solid"/>
              <a:miter lim="800000"/>
              <a:tailEnd type="none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4806804" y="1891887"/>
            <a:ext cx="2064642" cy="2888714"/>
            <a:chOff x="4685701" y="1891887"/>
            <a:chExt cx="2064642" cy="2888714"/>
          </a:xfrm>
        </p:grpSpPr>
        <p:sp>
          <p:nvSpPr>
            <p:cNvPr id="11" name="Rectangle 10"/>
            <p:cNvSpPr/>
            <p:nvPr/>
          </p:nvSpPr>
          <p:spPr>
            <a:xfrm>
              <a:off x="4685701" y="3518717"/>
              <a:ext cx="206464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4000" dirty="0" smtClean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45%</a:t>
              </a:r>
            </a:p>
            <a:p>
              <a:pPr algn="ctr"/>
              <a:r>
                <a:rPr lang="es-MX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Retiro en Punto </a:t>
              </a:r>
            </a:p>
            <a:p>
              <a:pPr algn="ctr"/>
              <a:r>
                <a:rPr lang="es-MX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 Venta</a:t>
              </a:r>
              <a:endParaRPr lang="es-AR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8" name="Conector recto 24"/>
            <p:cNvCxnSpPr/>
            <p:nvPr/>
          </p:nvCxnSpPr>
          <p:spPr>
            <a:xfrm>
              <a:off x="4944022" y="4182034"/>
              <a:ext cx="1548000" cy="0"/>
            </a:xfrm>
            <a:prstGeom prst="line">
              <a:avLst/>
            </a:prstGeom>
            <a:noFill/>
            <a:ln w="12700" cap="flat" cmpd="sng" algn="ctr">
              <a:solidFill>
                <a:srgbClr val="717171"/>
              </a:solidFill>
              <a:prstDash val="solid"/>
              <a:miter lim="800000"/>
              <a:tailEnd type="none"/>
            </a:ln>
            <a:effectLst/>
          </p:spPr>
        </p:cxnSp>
        <p:sp>
          <p:nvSpPr>
            <p:cNvPr id="40" name="Rectángulo 30"/>
            <p:cNvSpPr/>
            <p:nvPr/>
          </p:nvSpPr>
          <p:spPr>
            <a:xfrm>
              <a:off x="4944022" y="1891887"/>
              <a:ext cx="1548000" cy="1548000"/>
            </a:xfrm>
            <a:prstGeom prst="rect">
              <a:avLst/>
            </a:prstGeom>
            <a:solidFill>
              <a:srgbClr val="F791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6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140678" y="1891887"/>
            <a:ext cx="2421334" cy="3191990"/>
            <a:chOff x="6610380" y="1891887"/>
            <a:chExt cx="2421334" cy="3191990"/>
          </a:xfrm>
        </p:grpSpPr>
        <p:sp>
          <p:nvSpPr>
            <p:cNvPr id="12" name="Rectangle 11"/>
            <p:cNvSpPr/>
            <p:nvPr/>
          </p:nvSpPr>
          <p:spPr>
            <a:xfrm>
              <a:off x="6610380" y="3544994"/>
              <a:ext cx="2421334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40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8%</a:t>
              </a:r>
            </a:p>
            <a:p>
              <a:pPr algn="ctr"/>
              <a:r>
                <a:rPr lang="es-MX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Retiro en Sucursal de Operador Logístico</a:t>
              </a:r>
              <a:endParaRPr lang="es-AR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9" name="Conector recto 25"/>
            <p:cNvCxnSpPr/>
            <p:nvPr/>
          </p:nvCxnSpPr>
          <p:spPr>
            <a:xfrm>
              <a:off x="6969646" y="4182034"/>
              <a:ext cx="1702800" cy="0"/>
            </a:xfrm>
            <a:prstGeom prst="line">
              <a:avLst/>
            </a:prstGeom>
            <a:noFill/>
            <a:ln w="12700" cap="flat" cmpd="sng" algn="ctr">
              <a:solidFill>
                <a:srgbClr val="717171"/>
              </a:solidFill>
              <a:prstDash val="solid"/>
              <a:miter lim="800000"/>
              <a:tailEnd type="none"/>
            </a:ln>
            <a:effectLst/>
          </p:spPr>
        </p:cxnSp>
        <p:sp>
          <p:nvSpPr>
            <p:cNvPr id="41" name="Rectángulo 31"/>
            <p:cNvSpPr/>
            <p:nvPr/>
          </p:nvSpPr>
          <p:spPr>
            <a:xfrm>
              <a:off x="7047046" y="1891887"/>
              <a:ext cx="1548000" cy="1548000"/>
            </a:xfrm>
            <a:prstGeom prst="rect">
              <a:avLst/>
            </a:prstGeom>
            <a:solidFill>
              <a:srgbClr val="EF520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6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2" name="1 Rectángulo"/>
          <p:cNvSpPr/>
          <p:nvPr/>
        </p:nvSpPr>
        <p:spPr>
          <a:xfrm>
            <a:off x="2886815" y="651777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AR" sz="800" dirty="0" smtClean="0"/>
              <a:t>P18 -Del </a:t>
            </a:r>
            <a:r>
              <a:rPr lang="es-AR" sz="800" dirty="0"/>
              <a:t>total de ventas realizadas en este Año, ¿Cómo se distribuyó la logística de entrega de productos (en %)? 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2924099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10"/>
          <p:cNvGraphicFramePr>
            <a:graphicFrameLocks/>
          </p:cNvGraphicFramePr>
          <p:nvPr>
            <p:extLst/>
          </p:nvPr>
        </p:nvGraphicFramePr>
        <p:xfrm>
          <a:off x="6314997" y="1161612"/>
          <a:ext cx="4821343" cy="457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orma libre 27"/>
          <p:cNvSpPr/>
          <p:nvPr/>
        </p:nvSpPr>
        <p:spPr>
          <a:xfrm rot="16200000" flipV="1">
            <a:off x="7358048" y="3948803"/>
            <a:ext cx="812996" cy="449323"/>
          </a:xfrm>
          <a:custGeom>
            <a:avLst/>
            <a:gdLst>
              <a:gd name="connsiteX0" fmla="*/ 922020 w 922020"/>
              <a:gd name="connsiteY0" fmla="*/ 0 h 891540"/>
              <a:gd name="connsiteX1" fmla="*/ 922020 w 922020"/>
              <a:gd name="connsiteY1" fmla="*/ 891540 h 891540"/>
              <a:gd name="connsiteX2" fmla="*/ 853440 w 922020"/>
              <a:gd name="connsiteY2" fmla="*/ 891540 h 891540"/>
              <a:gd name="connsiteX3" fmla="*/ 0 w 922020"/>
              <a:gd name="connsiteY3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020" h="891540">
                <a:moveTo>
                  <a:pt x="922020" y="0"/>
                </a:moveTo>
                <a:lnTo>
                  <a:pt x="922020" y="891540"/>
                </a:lnTo>
                <a:lnTo>
                  <a:pt x="853440" y="891540"/>
                </a:lnTo>
                <a:lnTo>
                  <a:pt x="0" y="891540"/>
                </a:lnTo>
              </a:path>
            </a:pathLst>
          </a:custGeom>
          <a:noFill/>
          <a:ln w="6350">
            <a:solidFill>
              <a:schemeClr val="tx1"/>
            </a:solidFill>
            <a:prstDash val="lgDash"/>
            <a:headEnd type="diamond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FF"/>
              </a:solidFill>
            </a:endParaRPr>
          </a:p>
        </p:txBody>
      </p:sp>
      <p:sp>
        <p:nvSpPr>
          <p:cNvPr id="9" name="Rectángulo 18"/>
          <p:cNvSpPr/>
          <p:nvPr/>
        </p:nvSpPr>
        <p:spPr>
          <a:xfrm>
            <a:off x="4759284" y="4485889"/>
            <a:ext cx="31675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200" dirty="0">
                <a:solidFill>
                  <a:srgbClr val="97B9E0"/>
                </a:solidFill>
              </a:rPr>
              <a:t>8</a:t>
            </a:r>
            <a:r>
              <a:rPr lang="es-MX" sz="3200" dirty="0" smtClean="0">
                <a:solidFill>
                  <a:srgbClr val="97B9E0"/>
                </a:solidFill>
              </a:rPr>
              <a:t>%</a:t>
            </a:r>
            <a:endParaRPr lang="es-MX" sz="3200" dirty="0">
              <a:solidFill>
                <a:srgbClr val="97B9E0"/>
              </a:solidFill>
            </a:endParaRPr>
          </a:p>
          <a:p>
            <a:pPr algn="r"/>
            <a:r>
              <a:rPr lang="es-MX" dirty="0" smtClean="0">
                <a:solidFill>
                  <a:srgbClr val="717171"/>
                </a:solidFill>
              </a:rPr>
              <a:t>Entrega en el día</a:t>
            </a:r>
            <a:endParaRPr lang="es-AR" dirty="0">
              <a:solidFill>
                <a:srgbClr val="717171"/>
              </a:solidFill>
            </a:endParaRPr>
          </a:p>
        </p:txBody>
      </p:sp>
      <p:sp>
        <p:nvSpPr>
          <p:cNvPr id="10" name="Forma libre 27"/>
          <p:cNvSpPr/>
          <p:nvPr/>
        </p:nvSpPr>
        <p:spPr>
          <a:xfrm rot="16200000" flipH="1">
            <a:off x="9193742" y="2551478"/>
            <a:ext cx="1089575" cy="602182"/>
          </a:xfrm>
          <a:custGeom>
            <a:avLst/>
            <a:gdLst>
              <a:gd name="connsiteX0" fmla="*/ 922020 w 922020"/>
              <a:gd name="connsiteY0" fmla="*/ 0 h 891540"/>
              <a:gd name="connsiteX1" fmla="*/ 922020 w 922020"/>
              <a:gd name="connsiteY1" fmla="*/ 891540 h 891540"/>
              <a:gd name="connsiteX2" fmla="*/ 853440 w 922020"/>
              <a:gd name="connsiteY2" fmla="*/ 891540 h 891540"/>
              <a:gd name="connsiteX3" fmla="*/ 0 w 922020"/>
              <a:gd name="connsiteY3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020" h="891540">
                <a:moveTo>
                  <a:pt x="922020" y="0"/>
                </a:moveTo>
                <a:lnTo>
                  <a:pt x="922020" y="891540"/>
                </a:lnTo>
                <a:lnTo>
                  <a:pt x="853440" y="891540"/>
                </a:lnTo>
                <a:lnTo>
                  <a:pt x="0" y="891540"/>
                </a:lnTo>
              </a:path>
            </a:pathLst>
          </a:custGeom>
          <a:noFill/>
          <a:ln w="6350">
            <a:solidFill>
              <a:schemeClr val="tx1"/>
            </a:solidFill>
            <a:prstDash val="lgDash"/>
            <a:headEnd type="diamond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FF"/>
              </a:solidFill>
            </a:endParaRPr>
          </a:p>
        </p:txBody>
      </p:sp>
      <p:sp>
        <p:nvSpPr>
          <p:cNvPr id="11" name="Rectángulo 18"/>
          <p:cNvSpPr/>
          <p:nvPr/>
        </p:nvSpPr>
        <p:spPr>
          <a:xfrm>
            <a:off x="8800963" y="1375037"/>
            <a:ext cx="23353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200" dirty="0" smtClean="0">
                <a:solidFill>
                  <a:srgbClr val="F7911E"/>
                </a:solidFill>
              </a:rPr>
              <a:t>29%</a:t>
            </a:r>
            <a:endParaRPr lang="es-MX" sz="3200" dirty="0">
              <a:solidFill>
                <a:srgbClr val="F7911E"/>
              </a:solidFill>
            </a:endParaRPr>
          </a:p>
          <a:p>
            <a:pPr algn="r"/>
            <a:r>
              <a:rPr lang="es-MX" dirty="0" smtClean="0">
                <a:solidFill>
                  <a:srgbClr val="717171"/>
                </a:solidFill>
              </a:rPr>
              <a:t>En 48 Hs</a:t>
            </a:r>
            <a:endParaRPr lang="es-AR" dirty="0">
              <a:solidFill>
                <a:srgbClr val="717171"/>
              </a:solidFill>
            </a:endParaRPr>
          </a:p>
        </p:txBody>
      </p:sp>
      <p:sp>
        <p:nvSpPr>
          <p:cNvPr id="12" name="Forma libre 27"/>
          <p:cNvSpPr/>
          <p:nvPr/>
        </p:nvSpPr>
        <p:spPr>
          <a:xfrm flipH="1">
            <a:off x="9043637" y="4169185"/>
            <a:ext cx="1588187" cy="1047140"/>
          </a:xfrm>
          <a:custGeom>
            <a:avLst/>
            <a:gdLst>
              <a:gd name="connsiteX0" fmla="*/ 922020 w 922020"/>
              <a:gd name="connsiteY0" fmla="*/ 0 h 891540"/>
              <a:gd name="connsiteX1" fmla="*/ 922020 w 922020"/>
              <a:gd name="connsiteY1" fmla="*/ 891540 h 891540"/>
              <a:gd name="connsiteX2" fmla="*/ 853440 w 922020"/>
              <a:gd name="connsiteY2" fmla="*/ 891540 h 891540"/>
              <a:gd name="connsiteX3" fmla="*/ 0 w 922020"/>
              <a:gd name="connsiteY3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020" h="891540">
                <a:moveTo>
                  <a:pt x="922020" y="0"/>
                </a:moveTo>
                <a:lnTo>
                  <a:pt x="922020" y="891540"/>
                </a:lnTo>
                <a:lnTo>
                  <a:pt x="853440" y="891540"/>
                </a:lnTo>
                <a:lnTo>
                  <a:pt x="0" y="891540"/>
                </a:lnTo>
              </a:path>
            </a:pathLst>
          </a:custGeom>
          <a:noFill/>
          <a:ln w="6350">
            <a:solidFill>
              <a:schemeClr val="tx1"/>
            </a:solidFill>
            <a:prstDash val="lgDash"/>
            <a:headEnd type="diamond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FF"/>
              </a:solidFill>
            </a:endParaRPr>
          </a:p>
        </p:txBody>
      </p:sp>
      <p:sp>
        <p:nvSpPr>
          <p:cNvPr id="13" name="Rectángulo 18"/>
          <p:cNvSpPr/>
          <p:nvPr/>
        </p:nvSpPr>
        <p:spPr>
          <a:xfrm>
            <a:off x="9057470" y="4794030"/>
            <a:ext cx="23353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200" dirty="0" smtClean="0">
                <a:solidFill>
                  <a:srgbClr val="7A2280"/>
                </a:solidFill>
              </a:rPr>
              <a:t>41%</a:t>
            </a:r>
            <a:endParaRPr lang="es-MX" sz="3200" dirty="0">
              <a:solidFill>
                <a:srgbClr val="7A2280"/>
              </a:solidFill>
            </a:endParaRPr>
          </a:p>
          <a:p>
            <a:pPr algn="r"/>
            <a:r>
              <a:rPr lang="es-MX" dirty="0" smtClean="0">
                <a:solidFill>
                  <a:srgbClr val="717171"/>
                </a:solidFill>
              </a:rPr>
              <a:t>A la semana</a:t>
            </a:r>
            <a:endParaRPr lang="es-AR" dirty="0">
              <a:solidFill>
                <a:srgbClr val="71717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60130" y="3342583"/>
            <a:ext cx="999085" cy="483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8"/>
          <p:cNvSpPr/>
          <p:nvPr/>
        </p:nvSpPr>
        <p:spPr>
          <a:xfrm>
            <a:off x="4811567" y="3123417"/>
            <a:ext cx="18513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200" dirty="0" smtClean="0">
                <a:solidFill>
                  <a:srgbClr val="C50017"/>
                </a:solidFill>
              </a:rPr>
              <a:t>8%</a:t>
            </a:r>
          </a:p>
          <a:p>
            <a:pPr algn="r"/>
            <a:r>
              <a:rPr lang="es-MX" dirty="0" smtClean="0">
                <a:solidFill>
                  <a:srgbClr val="717171"/>
                </a:solidFill>
              </a:rPr>
              <a:t>A los 15 días</a:t>
            </a:r>
            <a:endParaRPr lang="es-AR" dirty="0">
              <a:solidFill>
                <a:srgbClr val="717171"/>
              </a:solidFill>
            </a:endParaRPr>
          </a:p>
        </p:txBody>
      </p:sp>
      <p:sp>
        <p:nvSpPr>
          <p:cNvPr id="16" name="Forma libre 27"/>
          <p:cNvSpPr/>
          <p:nvPr/>
        </p:nvSpPr>
        <p:spPr>
          <a:xfrm rot="5400000">
            <a:off x="7368258" y="2190979"/>
            <a:ext cx="307790" cy="1258014"/>
          </a:xfrm>
          <a:custGeom>
            <a:avLst/>
            <a:gdLst>
              <a:gd name="connsiteX0" fmla="*/ 922020 w 922020"/>
              <a:gd name="connsiteY0" fmla="*/ 0 h 891540"/>
              <a:gd name="connsiteX1" fmla="*/ 922020 w 922020"/>
              <a:gd name="connsiteY1" fmla="*/ 891540 h 891540"/>
              <a:gd name="connsiteX2" fmla="*/ 853440 w 922020"/>
              <a:gd name="connsiteY2" fmla="*/ 891540 h 891540"/>
              <a:gd name="connsiteX3" fmla="*/ 0 w 922020"/>
              <a:gd name="connsiteY3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020" h="891540">
                <a:moveTo>
                  <a:pt x="922020" y="0"/>
                </a:moveTo>
                <a:lnTo>
                  <a:pt x="922020" y="891540"/>
                </a:lnTo>
                <a:lnTo>
                  <a:pt x="853440" y="891540"/>
                </a:lnTo>
                <a:lnTo>
                  <a:pt x="0" y="891540"/>
                </a:lnTo>
              </a:path>
            </a:pathLst>
          </a:custGeom>
          <a:noFill/>
          <a:ln w="6350">
            <a:solidFill>
              <a:schemeClr val="tx1"/>
            </a:solidFill>
            <a:prstDash val="lgDash"/>
            <a:headEnd type="diamond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FF"/>
              </a:solidFill>
            </a:endParaRPr>
          </a:p>
        </p:txBody>
      </p:sp>
      <p:sp>
        <p:nvSpPr>
          <p:cNvPr id="17" name="Rectángulo 18"/>
          <p:cNvSpPr/>
          <p:nvPr/>
        </p:nvSpPr>
        <p:spPr>
          <a:xfrm>
            <a:off x="4621393" y="1788077"/>
            <a:ext cx="31675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200" dirty="0" smtClean="0">
                <a:solidFill>
                  <a:srgbClr val="3EB1CC"/>
                </a:solidFill>
              </a:rPr>
              <a:t>13%</a:t>
            </a:r>
            <a:endParaRPr lang="es-MX" sz="3200" dirty="0">
              <a:solidFill>
                <a:srgbClr val="3EB1CC"/>
              </a:solidFill>
            </a:endParaRPr>
          </a:p>
          <a:p>
            <a:pPr algn="r"/>
            <a:r>
              <a:rPr lang="es-MX" dirty="0" smtClean="0">
                <a:solidFill>
                  <a:srgbClr val="717171"/>
                </a:solidFill>
              </a:rPr>
              <a:t>En 24 Hs</a:t>
            </a:r>
            <a:endParaRPr lang="es-AR" dirty="0">
              <a:solidFill>
                <a:srgbClr val="717171"/>
              </a:solidFill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1971315" y="253817"/>
            <a:ext cx="8491246" cy="9077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lvl="0" algn="ctr"/>
            <a:r>
              <a:rPr lang="es-MX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Tiempos de entrega?</a:t>
            </a:r>
            <a:endParaRPr lang="es-AR" sz="3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13" y="2027431"/>
            <a:ext cx="1748886" cy="1748886"/>
          </a:xfrm>
          <a:prstGeom prst="rect">
            <a:avLst/>
          </a:prstGeom>
        </p:spPr>
      </p:pic>
      <p:sp>
        <p:nvSpPr>
          <p:cNvPr id="21" name="6 Rectángulo"/>
          <p:cNvSpPr/>
          <p:nvPr/>
        </p:nvSpPr>
        <p:spPr>
          <a:xfrm>
            <a:off x="0" y="5585119"/>
            <a:ext cx="344103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* No incluye viajes y turismo.</a:t>
            </a:r>
            <a:endParaRPr lang="es-MX" dirty="0"/>
          </a:p>
        </p:txBody>
      </p:sp>
      <p:sp>
        <p:nvSpPr>
          <p:cNvPr id="19" name="18 Flecha derecha"/>
          <p:cNvSpPr/>
          <p:nvPr/>
        </p:nvSpPr>
        <p:spPr>
          <a:xfrm rot="5400000" flipH="1" flipV="1">
            <a:off x="11309842" y="4992508"/>
            <a:ext cx="303630" cy="186260"/>
          </a:xfrm>
          <a:prstGeom prst="right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abajo"/>
          <p:cNvSpPr/>
          <p:nvPr/>
        </p:nvSpPr>
        <p:spPr>
          <a:xfrm>
            <a:off x="7876165" y="4638154"/>
            <a:ext cx="226085" cy="31175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abajo"/>
          <p:cNvSpPr/>
          <p:nvPr/>
        </p:nvSpPr>
        <p:spPr>
          <a:xfrm>
            <a:off x="6610789" y="3256630"/>
            <a:ext cx="226085" cy="31175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2874922" y="6427113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800" dirty="0" smtClean="0"/>
              <a:t>P19 - Cómo </a:t>
            </a:r>
            <a:r>
              <a:rPr lang="es-AR" sz="800" dirty="0"/>
              <a:t>se distribuyen los plazos de entrega en términos de porcentaje?</a:t>
            </a:r>
            <a:r>
              <a:rPr lang="es-AR" sz="800" b="1" dirty="0"/>
              <a:t> </a:t>
            </a:r>
            <a:endParaRPr lang="es-MX" sz="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874922" y="3905195"/>
            <a:ext cx="2242487" cy="1575119"/>
            <a:chOff x="1569886" y="3758108"/>
            <a:chExt cx="2242487" cy="1575119"/>
          </a:xfrm>
        </p:grpSpPr>
        <p:sp>
          <p:nvSpPr>
            <p:cNvPr id="26" name="Oval Callout 25"/>
            <p:cNvSpPr/>
            <p:nvPr/>
          </p:nvSpPr>
          <p:spPr>
            <a:xfrm>
              <a:off x="1569886" y="3758108"/>
              <a:ext cx="2213534" cy="1575119"/>
            </a:xfrm>
            <a:prstGeom prst="wedgeEllipseCallout">
              <a:avLst>
                <a:gd name="adj1" fmla="val 46246"/>
                <a:gd name="adj2" fmla="val -5469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" name="Rectángulo 18"/>
            <p:cNvSpPr/>
            <p:nvPr/>
          </p:nvSpPr>
          <p:spPr>
            <a:xfrm>
              <a:off x="1569886" y="4130170"/>
              <a:ext cx="22424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600" dirty="0">
                  <a:solidFill>
                    <a:schemeClr val="bg1"/>
                  </a:solidFill>
                </a:rPr>
                <a:t>El tiempo de entrega tiende a normalizarse hacia los 5-7 días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1934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19935 -0.0034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/>
      <p:bldP spid="10" grpId="0" animBg="1"/>
      <p:bldP spid="11" grpId="0"/>
      <p:bldP spid="12" grpId="0" animBg="1"/>
      <p:bldP spid="13" grpId="0"/>
      <p:bldP spid="15" grpId="0"/>
      <p:bldP spid="16" grpId="0" animBg="1"/>
      <p:bldP spid="17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159139" y="2296897"/>
            <a:ext cx="10031996" cy="10077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r>
              <a:rPr lang="es-A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qué pasó con el desafío del m-</a:t>
            </a:r>
            <a:r>
              <a:rPr lang="es-AR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commerce</a:t>
            </a:r>
            <a:r>
              <a:rPr lang="es-A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s-AR" sz="3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43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096156" y="1189980"/>
            <a:ext cx="2214919" cy="3766275"/>
          </a:xfrm>
          <a:custGeom>
            <a:avLst/>
            <a:gdLst>
              <a:gd name="T0" fmla="*/ 287 w 287"/>
              <a:gd name="T1" fmla="*/ 39 h 511"/>
              <a:gd name="T2" fmla="*/ 287 w 287"/>
              <a:gd name="T3" fmla="*/ 39 h 511"/>
              <a:gd name="T4" fmla="*/ 247 w 287"/>
              <a:gd name="T5" fmla="*/ 0 h 511"/>
              <a:gd name="T6" fmla="*/ 247 w 287"/>
              <a:gd name="T7" fmla="*/ 0 h 511"/>
              <a:gd name="T8" fmla="*/ 247 w 287"/>
              <a:gd name="T9" fmla="*/ 0 h 511"/>
              <a:gd name="T10" fmla="*/ 40 w 287"/>
              <a:gd name="T11" fmla="*/ 0 h 511"/>
              <a:gd name="T12" fmla="*/ 0 w 287"/>
              <a:gd name="T13" fmla="*/ 39 h 511"/>
              <a:gd name="T14" fmla="*/ 0 w 287"/>
              <a:gd name="T15" fmla="*/ 471 h 511"/>
              <a:gd name="T16" fmla="*/ 0 w 287"/>
              <a:gd name="T17" fmla="*/ 471 h 511"/>
              <a:gd name="T18" fmla="*/ 0 w 287"/>
              <a:gd name="T19" fmla="*/ 471 h 511"/>
              <a:gd name="T20" fmla="*/ 0 w 287"/>
              <a:gd name="T21" fmla="*/ 475 h 511"/>
              <a:gd name="T22" fmla="*/ 0 w 287"/>
              <a:gd name="T23" fmla="*/ 475 h 511"/>
              <a:gd name="T24" fmla="*/ 40 w 287"/>
              <a:gd name="T25" fmla="*/ 511 h 511"/>
              <a:gd name="T26" fmla="*/ 247 w 287"/>
              <a:gd name="T27" fmla="*/ 511 h 511"/>
              <a:gd name="T28" fmla="*/ 247 w 287"/>
              <a:gd name="T29" fmla="*/ 511 h 511"/>
              <a:gd name="T30" fmla="*/ 247 w 287"/>
              <a:gd name="T31" fmla="*/ 511 h 511"/>
              <a:gd name="T32" fmla="*/ 287 w 287"/>
              <a:gd name="T33" fmla="*/ 475 h 511"/>
              <a:gd name="T34" fmla="*/ 287 w 287"/>
              <a:gd name="T35" fmla="*/ 475 h 511"/>
              <a:gd name="T36" fmla="*/ 287 w 287"/>
              <a:gd name="T37" fmla="*/ 471 h 511"/>
              <a:gd name="T38" fmla="*/ 287 w 287"/>
              <a:gd name="T39" fmla="*/ 471 h 511"/>
              <a:gd name="T40" fmla="*/ 287 w 287"/>
              <a:gd name="T41" fmla="*/ 471 h 511"/>
              <a:gd name="T42" fmla="*/ 287 w 287"/>
              <a:gd name="T43" fmla="*/ 39 h 511"/>
              <a:gd name="T44" fmla="*/ 128 w 287"/>
              <a:gd name="T45" fmla="*/ 32 h 511"/>
              <a:gd name="T46" fmla="*/ 192 w 287"/>
              <a:gd name="T47" fmla="*/ 32 h 511"/>
              <a:gd name="T48" fmla="*/ 192 w 287"/>
              <a:gd name="T49" fmla="*/ 48 h 511"/>
              <a:gd name="T50" fmla="*/ 128 w 287"/>
              <a:gd name="T51" fmla="*/ 48 h 511"/>
              <a:gd name="T52" fmla="*/ 128 w 287"/>
              <a:gd name="T53" fmla="*/ 32 h 511"/>
              <a:gd name="T54" fmla="*/ 103 w 287"/>
              <a:gd name="T55" fmla="*/ 32 h 511"/>
              <a:gd name="T56" fmla="*/ 112 w 287"/>
              <a:gd name="T57" fmla="*/ 40 h 511"/>
              <a:gd name="T58" fmla="*/ 103 w 287"/>
              <a:gd name="T59" fmla="*/ 48 h 511"/>
              <a:gd name="T60" fmla="*/ 95 w 287"/>
              <a:gd name="T61" fmla="*/ 40 h 511"/>
              <a:gd name="T62" fmla="*/ 103 w 287"/>
              <a:gd name="T63" fmla="*/ 32 h 511"/>
              <a:gd name="T64" fmla="*/ 144 w 287"/>
              <a:gd name="T65" fmla="*/ 486 h 511"/>
              <a:gd name="T66" fmla="*/ 120 w 287"/>
              <a:gd name="T67" fmla="*/ 462 h 511"/>
              <a:gd name="T68" fmla="*/ 144 w 287"/>
              <a:gd name="T69" fmla="*/ 439 h 511"/>
              <a:gd name="T70" fmla="*/ 167 w 287"/>
              <a:gd name="T71" fmla="*/ 462 h 511"/>
              <a:gd name="T72" fmla="*/ 144 w 287"/>
              <a:gd name="T73" fmla="*/ 486 h 511"/>
              <a:gd name="T74" fmla="*/ 263 w 287"/>
              <a:gd name="T75" fmla="*/ 414 h 511"/>
              <a:gd name="T76" fmla="*/ 24 w 287"/>
              <a:gd name="T77" fmla="*/ 414 h 511"/>
              <a:gd name="T78" fmla="*/ 24 w 287"/>
              <a:gd name="T79" fmla="*/ 80 h 511"/>
              <a:gd name="T80" fmla="*/ 263 w 287"/>
              <a:gd name="T81" fmla="*/ 80 h 511"/>
              <a:gd name="T82" fmla="*/ 263 w 287"/>
              <a:gd name="T83" fmla="*/ 414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511">
                <a:moveTo>
                  <a:pt x="287" y="39"/>
                </a:moveTo>
                <a:cubicBezTo>
                  <a:pt x="287" y="39"/>
                  <a:pt x="287" y="39"/>
                  <a:pt x="287" y="39"/>
                </a:cubicBezTo>
                <a:cubicBezTo>
                  <a:pt x="287" y="17"/>
                  <a:pt x="270" y="0"/>
                  <a:pt x="247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75"/>
                  <a:pt x="0" y="475"/>
                  <a:pt x="0" y="475"/>
                </a:cubicBezTo>
                <a:cubicBezTo>
                  <a:pt x="0" y="475"/>
                  <a:pt x="0" y="475"/>
                  <a:pt x="0" y="475"/>
                </a:cubicBezTo>
                <a:cubicBezTo>
                  <a:pt x="2" y="494"/>
                  <a:pt x="19" y="511"/>
                  <a:pt x="40" y="511"/>
                </a:cubicBezTo>
                <a:cubicBezTo>
                  <a:pt x="247" y="511"/>
                  <a:pt x="247" y="511"/>
                  <a:pt x="247" y="511"/>
                </a:cubicBezTo>
                <a:cubicBezTo>
                  <a:pt x="247" y="511"/>
                  <a:pt x="247" y="511"/>
                  <a:pt x="247" y="511"/>
                </a:cubicBezTo>
                <a:cubicBezTo>
                  <a:pt x="247" y="511"/>
                  <a:pt x="247" y="511"/>
                  <a:pt x="247" y="511"/>
                </a:cubicBezTo>
                <a:cubicBezTo>
                  <a:pt x="268" y="511"/>
                  <a:pt x="285" y="494"/>
                  <a:pt x="287" y="475"/>
                </a:cubicBezTo>
                <a:cubicBezTo>
                  <a:pt x="287" y="475"/>
                  <a:pt x="287" y="475"/>
                  <a:pt x="287" y="475"/>
                </a:cubicBezTo>
                <a:cubicBezTo>
                  <a:pt x="287" y="471"/>
                  <a:pt x="287" y="471"/>
                  <a:pt x="287" y="471"/>
                </a:cubicBezTo>
                <a:cubicBezTo>
                  <a:pt x="287" y="471"/>
                  <a:pt x="287" y="471"/>
                  <a:pt x="287" y="471"/>
                </a:cubicBezTo>
                <a:cubicBezTo>
                  <a:pt x="287" y="471"/>
                  <a:pt x="287" y="471"/>
                  <a:pt x="287" y="471"/>
                </a:cubicBezTo>
                <a:lnTo>
                  <a:pt x="287" y="39"/>
                </a:lnTo>
                <a:close/>
                <a:moveTo>
                  <a:pt x="128" y="32"/>
                </a:moveTo>
                <a:cubicBezTo>
                  <a:pt x="192" y="32"/>
                  <a:pt x="192" y="32"/>
                  <a:pt x="192" y="32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28" y="48"/>
                  <a:pt x="128" y="48"/>
                  <a:pt x="128" y="48"/>
                </a:cubicBezTo>
                <a:lnTo>
                  <a:pt x="128" y="32"/>
                </a:lnTo>
                <a:close/>
                <a:moveTo>
                  <a:pt x="103" y="32"/>
                </a:moveTo>
                <a:cubicBezTo>
                  <a:pt x="108" y="32"/>
                  <a:pt x="112" y="35"/>
                  <a:pt x="112" y="40"/>
                </a:cubicBezTo>
                <a:cubicBezTo>
                  <a:pt x="112" y="44"/>
                  <a:pt x="108" y="48"/>
                  <a:pt x="103" y="48"/>
                </a:cubicBezTo>
                <a:cubicBezTo>
                  <a:pt x="99" y="48"/>
                  <a:pt x="95" y="44"/>
                  <a:pt x="95" y="40"/>
                </a:cubicBezTo>
                <a:cubicBezTo>
                  <a:pt x="95" y="35"/>
                  <a:pt x="99" y="32"/>
                  <a:pt x="103" y="32"/>
                </a:cubicBezTo>
                <a:moveTo>
                  <a:pt x="144" y="486"/>
                </a:moveTo>
                <a:cubicBezTo>
                  <a:pt x="130" y="486"/>
                  <a:pt x="120" y="476"/>
                  <a:pt x="120" y="462"/>
                </a:cubicBezTo>
                <a:cubicBezTo>
                  <a:pt x="120" y="449"/>
                  <a:pt x="130" y="439"/>
                  <a:pt x="144" y="439"/>
                </a:cubicBezTo>
                <a:cubicBezTo>
                  <a:pt x="157" y="439"/>
                  <a:pt x="167" y="449"/>
                  <a:pt x="167" y="462"/>
                </a:cubicBezTo>
                <a:cubicBezTo>
                  <a:pt x="167" y="476"/>
                  <a:pt x="157" y="486"/>
                  <a:pt x="144" y="486"/>
                </a:cubicBezTo>
                <a:moveTo>
                  <a:pt x="263" y="414"/>
                </a:moveTo>
                <a:cubicBezTo>
                  <a:pt x="24" y="414"/>
                  <a:pt x="24" y="414"/>
                  <a:pt x="24" y="414"/>
                </a:cubicBezTo>
                <a:cubicBezTo>
                  <a:pt x="24" y="80"/>
                  <a:pt x="24" y="80"/>
                  <a:pt x="24" y="80"/>
                </a:cubicBezTo>
                <a:cubicBezTo>
                  <a:pt x="263" y="80"/>
                  <a:pt x="263" y="80"/>
                  <a:pt x="263" y="80"/>
                </a:cubicBezTo>
                <a:lnTo>
                  <a:pt x="263" y="41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b="0" kern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" name="Picture 21" descr="S:\SlickSlides5i_local_completo\SlickSlides Icons\Illustrations - simple\12 Positive\12.2 Happy_ Upbeat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16" y="2400960"/>
            <a:ext cx="1181198" cy="118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42731" y="1824566"/>
            <a:ext cx="24294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85% </a:t>
            </a:r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las empresa ya implementaron una opción de </a:t>
            </a:r>
          </a:p>
          <a:p>
            <a:pPr algn="ctr"/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m-</a:t>
            </a:r>
            <a:r>
              <a:rPr lang="es-A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48842" y="3726506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  77% en 2015</a:t>
            </a:r>
          </a:p>
        </p:txBody>
      </p:sp>
      <p:sp>
        <p:nvSpPr>
          <p:cNvPr id="7" name="6 Triángulo isósceles"/>
          <p:cNvSpPr/>
          <p:nvPr/>
        </p:nvSpPr>
        <p:spPr>
          <a:xfrm rot="5400000">
            <a:off x="6232994" y="2305088"/>
            <a:ext cx="2163596" cy="55856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0756" tIns="45378" rIns="90756" bIns="45378" rtlCol="0"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1" name="Marcador de contenid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852762"/>
              </p:ext>
            </p:extLst>
          </p:nvPr>
        </p:nvGraphicFramePr>
        <p:xfrm>
          <a:off x="8337984" y="1431576"/>
          <a:ext cx="2488162" cy="258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7"/>
          <p:cNvSpPr/>
          <p:nvPr/>
        </p:nvSpPr>
        <p:spPr>
          <a:xfrm>
            <a:off x="7890698" y="3569145"/>
            <a:ext cx="4661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>
                <a:solidFill>
                  <a:srgbClr val="717171"/>
                </a:solidFill>
                <a:latin typeface="Arial"/>
              </a:rPr>
              <a:t>De la facturación de las empresas llegó desde mobile. </a:t>
            </a:r>
            <a:endParaRPr lang="es-AR" sz="2400" dirty="0">
              <a:solidFill>
                <a:srgbClr val="717171"/>
              </a:solidFill>
              <a:latin typeface="Arial"/>
            </a:endParaRPr>
          </a:p>
        </p:txBody>
      </p:sp>
      <p:sp>
        <p:nvSpPr>
          <p:cNvPr id="15" name="CuadroTexto 8"/>
          <p:cNvSpPr txBox="1"/>
          <p:nvPr/>
        </p:nvSpPr>
        <p:spPr>
          <a:xfrm>
            <a:off x="9019183" y="2259476"/>
            <a:ext cx="1202253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s-AR" sz="4000" dirty="0" smtClean="0">
                <a:solidFill>
                  <a:srgbClr val="C500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21%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951839" y="79848"/>
            <a:ext cx="679545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m-</a:t>
            </a:r>
            <a:r>
              <a:rPr lang="es-MX" sz="3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commerce</a:t>
            </a:r>
            <a:r>
              <a:rPr lang="es-MX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ganó terreno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9723120" y="4493864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 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19%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2015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2762834" y="6395174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800" dirty="0" smtClean="0"/>
              <a:t>P 33 -¿Tenes </a:t>
            </a:r>
            <a:r>
              <a:rPr lang="es-MX" sz="800" dirty="0"/>
              <a:t>ya implementada alguna solución de m-</a:t>
            </a:r>
            <a:r>
              <a:rPr lang="es-MX" sz="800" dirty="0" err="1"/>
              <a:t>commerce</a:t>
            </a:r>
            <a:r>
              <a:rPr lang="es-MX" sz="800" dirty="0"/>
              <a:t>? 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2800351" y="65307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800" dirty="0" smtClean="0"/>
              <a:t>P34 - ¿Cuál </a:t>
            </a:r>
            <a:r>
              <a:rPr lang="es-ES" sz="800" dirty="0"/>
              <a:t>fue el monto facturado mediante m-</a:t>
            </a:r>
            <a:r>
              <a:rPr lang="es-ES" sz="800" dirty="0" err="1"/>
              <a:t>commerce</a:t>
            </a:r>
            <a:r>
              <a:rPr lang="es-ES" sz="800" dirty="0"/>
              <a:t> en el 2016</a:t>
            </a:r>
            <a:r>
              <a:rPr lang="es-AR" sz="800" dirty="0"/>
              <a:t> ?</a:t>
            </a:r>
            <a:endParaRPr lang="es-MX" sz="8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5307185" y="4457946"/>
            <a:ext cx="2429389" cy="1575119"/>
            <a:chOff x="1476434" y="3836722"/>
            <a:chExt cx="2429389" cy="1575119"/>
          </a:xfrm>
        </p:grpSpPr>
        <p:sp>
          <p:nvSpPr>
            <p:cNvPr id="23" name="Oval Callout 22"/>
            <p:cNvSpPr/>
            <p:nvPr/>
          </p:nvSpPr>
          <p:spPr>
            <a:xfrm>
              <a:off x="1476434" y="3836722"/>
              <a:ext cx="2429389" cy="1575119"/>
            </a:xfrm>
            <a:prstGeom prst="wedgeEllipseCallout">
              <a:avLst>
                <a:gd name="adj1" fmla="val 46246"/>
                <a:gd name="adj2" fmla="val -54697"/>
              </a:avLst>
            </a:prstGeom>
            <a:solidFill>
              <a:srgbClr val="F691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4" name="Rectángulo 18"/>
            <p:cNvSpPr/>
            <p:nvPr/>
          </p:nvSpPr>
          <p:spPr>
            <a:xfrm>
              <a:off x="1569886" y="4005438"/>
              <a:ext cx="224248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600" dirty="0">
                  <a:solidFill>
                    <a:schemeClr val="bg1"/>
                  </a:solidFill>
                </a:rPr>
                <a:t>Indumentaria e indumentaria deportiva son los rubros que empujan la venta mobile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2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Marcador de contenido 10"/>
          <p:cNvGraphicFramePr>
            <a:graphicFrameLocks/>
          </p:cNvGraphicFramePr>
          <p:nvPr>
            <p:extLst/>
          </p:nvPr>
        </p:nvGraphicFramePr>
        <p:xfrm>
          <a:off x="596274" y="1266834"/>
          <a:ext cx="2549946" cy="269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Rectángulo"/>
          <p:cNvSpPr/>
          <p:nvPr/>
        </p:nvSpPr>
        <p:spPr>
          <a:xfrm>
            <a:off x="4701553" y="244219"/>
            <a:ext cx="234391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Además…</a:t>
            </a:r>
          </a:p>
        </p:txBody>
      </p:sp>
      <p:sp>
        <p:nvSpPr>
          <p:cNvPr id="18" name="Rectangle 6"/>
          <p:cNvSpPr/>
          <p:nvPr/>
        </p:nvSpPr>
        <p:spPr>
          <a:xfrm>
            <a:off x="1202313" y="2056530"/>
            <a:ext cx="14189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rgbClr val="3EB1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60% </a:t>
            </a:r>
            <a:endParaRPr lang="es-MX" sz="3600" dirty="0" smtClean="0">
              <a:solidFill>
                <a:srgbClr val="3EB1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</a:p>
        </p:txBody>
      </p:sp>
      <p:sp>
        <p:nvSpPr>
          <p:cNvPr id="27" name="Rectángulo 7"/>
          <p:cNvSpPr/>
          <p:nvPr/>
        </p:nvSpPr>
        <p:spPr>
          <a:xfrm>
            <a:off x="360363" y="3578471"/>
            <a:ext cx="5640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717171"/>
                </a:solidFill>
                <a:latin typeface="Arial"/>
              </a:rPr>
              <a:t>D</a:t>
            </a:r>
            <a:r>
              <a:rPr lang="es-AR" sz="2400" dirty="0" smtClean="0">
                <a:solidFill>
                  <a:srgbClr val="717171"/>
                </a:solidFill>
                <a:latin typeface="Arial"/>
              </a:rPr>
              <a:t>e las sesiones llegaron desde mobile.</a:t>
            </a:r>
            <a:endParaRPr lang="es-AR" sz="2400" dirty="0">
              <a:solidFill>
                <a:srgbClr val="717171"/>
              </a:solidFill>
              <a:latin typeface="Arial"/>
            </a:endParaRPr>
          </a:p>
        </p:txBody>
      </p:sp>
      <p:sp>
        <p:nvSpPr>
          <p:cNvPr id="29" name="Rectángulo 9"/>
          <p:cNvSpPr/>
          <p:nvPr/>
        </p:nvSpPr>
        <p:spPr>
          <a:xfrm>
            <a:off x="360363" y="4297281"/>
            <a:ext cx="5640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717171"/>
                </a:solidFill>
                <a:latin typeface="Arial"/>
              </a:rPr>
              <a:t>40% desde Desktop</a:t>
            </a:r>
            <a:endParaRPr lang="en-US" dirty="0">
              <a:solidFill>
                <a:srgbClr val="717171"/>
              </a:solidFill>
              <a:latin typeface="Arial"/>
            </a:endParaRPr>
          </a:p>
        </p:txBody>
      </p:sp>
      <p:cxnSp>
        <p:nvCxnSpPr>
          <p:cNvPr id="30" name="Conector recto 10"/>
          <p:cNvCxnSpPr/>
          <p:nvPr/>
        </p:nvCxnSpPr>
        <p:spPr>
          <a:xfrm>
            <a:off x="360363" y="4151503"/>
            <a:ext cx="5640387" cy="0"/>
          </a:xfrm>
          <a:prstGeom prst="line">
            <a:avLst/>
          </a:prstGeom>
          <a:noFill/>
          <a:ln w="12700" cap="flat" cmpd="sng" algn="ctr">
            <a:solidFill>
              <a:srgbClr val="717171"/>
            </a:solidFill>
            <a:prstDash val="solid"/>
            <a:miter lim="800000"/>
            <a:tailEnd type="none"/>
          </a:ln>
          <a:effectLst/>
        </p:spPr>
      </p:cxnSp>
      <p:sp>
        <p:nvSpPr>
          <p:cNvPr id="31" name="Rectangle 8"/>
          <p:cNvSpPr/>
          <p:nvPr/>
        </p:nvSpPr>
        <p:spPr>
          <a:xfrm>
            <a:off x="5850190" y="1700620"/>
            <a:ext cx="6100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primera vez se </a:t>
            </a: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revirtieron</a:t>
            </a:r>
          </a:p>
          <a:p>
            <a:pPr algn="ctr"/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proporciones. </a:t>
            </a:r>
            <a:endParaRPr lang="es-AR" sz="2500" b="1" dirty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11"/>
          <p:cNvSpPr/>
          <p:nvPr/>
        </p:nvSpPr>
        <p:spPr>
          <a:xfrm>
            <a:off x="6495801" y="3349703"/>
            <a:ext cx="54544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Hasta </a:t>
            </a:r>
            <a:r>
              <a:rPr lang="es-MX" sz="2800" dirty="0">
                <a:solidFill>
                  <a:srgbClr val="3EB1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r>
              <a:rPr lang="es-MX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sólo </a:t>
            </a:r>
            <a:r>
              <a:rPr lang="es-MX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MX" sz="2800" dirty="0">
                <a:solidFill>
                  <a:srgbClr val="3EB1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35%</a:t>
            </a:r>
            <a:r>
              <a:rPr lang="es-MX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las búsquedas era </a:t>
            </a:r>
            <a:r>
              <a:rPr lang="es-MX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 </a:t>
            </a:r>
            <a:r>
              <a:rPr lang="es-MX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s-MX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obile</a:t>
            </a:r>
            <a:r>
              <a:rPr lang="es-MX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AR" sz="3200" b="1" dirty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25508" y="646798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800" dirty="0" smtClean="0"/>
              <a:t>P11-De </a:t>
            </a:r>
            <a:r>
              <a:rPr lang="es-AR" sz="800" dirty="0"/>
              <a:t>ese tráfico ¿Qué cantidad provino de Desktop Devices (es decir PC/MAC, </a:t>
            </a:r>
            <a:r>
              <a:rPr lang="es-AR" sz="800" dirty="0" smtClean="0"/>
              <a:t>notebooks) </a:t>
            </a:r>
            <a:r>
              <a:rPr lang="es-AR" sz="800" dirty="0"/>
              <a:t>y qué cantidad de Mobile Devices (</a:t>
            </a:r>
            <a:r>
              <a:rPr lang="es-AR" sz="800" dirty="0" err="1" smtClean="0"/>
              <a:t>Smartphones</a:t>
            </a:r>
            <a:r>
              <a:rPr lang="es-AR" sz="800" dirty="0" smtClean="0"/>
              <a:t>, </a:t>
            </a:r>
            <a:r>
              <a:rPr lang="es-AR" sz="800" dirty="0" err="1" smtClean="0"/>
              <a:t>tablets</a:t>
            </a:r>
            <a:r>
              <a:rPr lang="es-AR" sz="800" dirty="0" smtClean="0"/>
              <a:t> </a:t>
            </a:r>
            <a:r>
              <a:rPr lang="es-AR" sz="800" dirty="0"/>
              <a:t>y </a:t>
            </a:r>
            <a:r>
              <a:rPr lang="es-AR" sz="800" dirty="0" err="1"/>
              <a:t>Feature</a:t>
            </a:r>
            <a:r>
              <a:rPr lang="es-AR" sz="800" dirty="0"/>
              <a:t> </a:t>
            </a:r>
            <a:r>
              <a:rPr lang="es-AR" sz="800" dirty="0" err="1"/>
              <a:t>phones</a:t>
            </a:r>
            <a:r>
              <a:rPr lang="es-AR" sz="800" dirty="0"/>
              <a:t>)?. 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3433481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3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159139" y="2296897"/>
            <a:ext cx="10031996" cy="10077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r>
              <a:rPr lang="es-A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síntesis, </a:t>
            </a:r>
            <a:r>
              <a:rPr lang="es-A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hay barreras que ya fuimos derribando…</a:t>
            </a:r>
          </a:p>
          <a:p>
            <a:endParaRPr lang="es-AR" sz="3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A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sumamos nuevos desafíos.</a:t>
            </a:r>
            <a:endParaRPr lang="es-AR" sz="3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44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4474" y="175822"/>
            <a:ext cx="12194156" cy="1031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A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Argentina es uno de los países latinoamericanos más desarrollados en términos de e-</a:t>
            </a:r>
            <a:r>
              <a:rPr lang="es-A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commerce</a:t>
            </a:r>
            <a:r>
              <a:rPr lang="es-A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4656336" y="1663117"/>
            <a:ext cx="6310377" cy="1264962"/>
          </a:xfrm>
          <a:prstGeom prst="rect">
            <a:avLst/>
          </a:prstGeom>
          <a:solidFill>
            <a:srgbClr val="76BA43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AR" sz="2540" dirty="0" smtClean="0">
                <a:solidFill>
                  <a:schemeClr val="bg1"/>
                </a:solidFill>
              </a:rPr>
              <a:t>Rompimos la barrera de la primera compra en casi toda la población adulta que tiene acceso a internet.</a:t>
            </a:r>
          </a:p>
        </p:txBody>
      </p:sp>
      <p:pic>
        <p:nvPicPr>
          <p:cNvPr id="5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54" y="1663117"/>
            <a:ext cx="3395682" cy="3585440"/>
          </a:xfrm>
          <a:prstGeom prst="rect">
            <a:avLst/>
          </a:prstGeom>
        </p:spPr>
      </p:pic>
      <p:sp>
        <p:nvSpPr>
          <p:cNvPr id="9" name="Right Arrow Callout 8"/>
          <p:cNvSpPr/>
          <p:nvPr/>
        </p:nvSpPr>
        <p:spPr>
          <a:xfrm rot="5400000">
            <a:off x="7113238" y="918701"/>
            <a:ext cx="1396574" cy="6310375"/>
          </a:xfrm>
          <a:prstGeom prst="rightArrowCallout">
            <a:avLst/>
          </a:prstGeom>
          <a:solidFill>
            <a:srgbClr val="85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3656" y="3526961"/>
            <a:ext cx="6135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Ahora nos queda ampliar la base, para que el e-</a:t>
            </a:r>
            <a:r>
              <a:rPr lang="es-AR" dirty="0" err="1" smtClean="0">
                <a:solidFill>
                  <a:schemeClr val="bg1"/>
                </a:solidFill>
              </a:rPr>
              <a:t>shopper</a:t>
            </a:r>
            <a:r>
              <a:rPr lang="es-AR" dirty="0" smtClean="0">
                <a:solidFill>
                  <a:schemeClr val="bg1"/>
                </a:solidFill>
              </a:rPr>
              <a:t> incorpore nuevos categorías en su e-compra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76064" y="4992824"/>
            <a:ext cx="54709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s-AR" dirty="0" smtClean="0">
                <a:solidFill>
                  <a:schemeClr val="bg1"/>
                </a:solidFill>
              </a:rPr>
              <a:t>Rojo: El </a:t>
            </a:r>
            <a:r>
              <a:rPr lang="es-AR" dirty="0">
                <a:solidFill>
                  <a:schemeClr val="bg1"/>
                </a:solidFill>
              </a:rPr>
              <a:t>desafío ahora es </a:t>
            </a:r>
            <a:r>
              <a:rPr lang="es-AR" dirty="0" smtClean="0">
                <a:solidFill>
                  <a:schemeClr val="bg1"/>
                </a:solidFill>
              </a:rPr>
              <a:t>generar mayor habitualidad.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s-AR" dirty="0" smtClean="0">
                <a:solidFill>
                  <a:schemeClr val="bg1"/>
                </a:solidFill>
              </a:rPr>
              <a:t>Amarillo: compra en varias categorías.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</a:rPr>
              <a:t>VERDE: ya pasamos la primera compra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1" name="Right Arrow Callout 10"/>
          <p:cNvSpPr/>
          <p:nvPr/>
        </p:nvSpPr>
        <p:spPr>
          <a:xfrm rot="5400000">
            <a:off x="7081827" y="2346684"/>
            <a:ext cx="1459393" cy="6310375"/>
          </a:xfrm>
          <a:prstGeom prst="rightArrowCallout">
            <a:avLst>
              <a:gd name="adj1" fmla="val 25000"/>
              <a:gd name="adj2" fmla="val 0"/>
              <a:gd name="adj3" fmla="val 25000"/>
              <a:gd name="adj4" fmla="val 64977"/>
            </a:avLst>
          </a:prstGeom>
          <a:solidFill>
            <a:srgbClr val="E67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67449" y="4901828"/>
            <a:ext cx="5688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Y el desafío más grande: 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</a:rPr>
              <a:t>generar mayor habitualidad de compra.</a:t>
            </a:r>
          </a:p>
        </p:txBody>
      </p:sp>
      <p:sp>
        <p:nvSpPr>
          <p:cNvPr id="4" name="Down Arrow 3"/>
          <p:cNvSpPr/>
          <p:nvPr/>
        </p:nvSpPr>
        <p:spPr>
          <a:xfrm>
            <a:off x="7535628" y="2928078"/>
            <a:ext cx="551793" cy="432620"/>
          </a:xfrm>
          <a:prstGeom prst="downArrow">
            <a:avLst/>
          </a:prstGeom>
          <a:solidFill>
            <a:srgbClr val="76BA43"/>
          </a:solidFill>
          <a:ln>
            <a:solidFill>
              <a:srgbClr val="76B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72482" y="1074032"/>
            <a:ext cx="2256439" cy="2805177"/>
            <a:chOff x="5524241" y="1769046"/>
            <a:chExt cx="1833559" cy="1970879"/>
          </a:xfrm>
        </p:grpSpPr>
        <p:sp>
          <p:nvSpPr>
            <p:cNvPr id="6" name="TextBox 5"/>
            <p:cNvSpPr txBox="1"/>
            <p:nvPr/>
          </p:nvSpPr>
          <p:spPr>
            <a:xfrm>
              <a:off x="5524241" y="1769046"/>
              <a:ext cx="1833292" cy="6752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3EB1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800</a:t>
              </a:r>
              <a:endParaRPr lang="es-AR" sz="4800" b="1" dirty="0">
                <a:solidFill>
                  <a:srgbClr val="3EB1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24508" y="2524005"/>
              <a:ext cx="1833292" cy="4251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Entrevistas</a:t>
              </a:r>
            </a:p>
            <a:p>
              <a:pPr algn="ctr"/>
              <a:r>
                <a:rPr lang="es-AR" sz="1400" b="1" dirty="0" smtClean="0">
                  <a:solidFill>
                    <a:srgbClr val="F7911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ONLINE</a:t>
              </a:r>
              <a:endParaRPr lang="es-AR" sz="1400" b="1" dirty="0">
                <a:solidFill>
                  <a:srgbClr val="F791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029444" y="3215131"/>
              <a:ext cx="822887" cy="524794"/>
              <a:chOff x="-10798005" y="405461"/>
              <a:chExt cx="4904434" cy="3127809"/>
            </a:xfrm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-8835078" y="2602757"/>
                <a:ext cx="1123532" cy="930513"/>
              </a:xfrm>
              <a:custGeom>
                <a:avLst/>
                <a:gdLst>
                  <a:gd name="T0" fmla="*/ 940 w 942"/>
                  <a:gd name="T1" fmla="*/ 448 h 944"/>
                  <a:gd name="T2" fmla="*/ 931 w 942"/>
                  <a:gd name="T3" fmla="*/ 377 h 944"/>
                  <a:gd name="T4" fmla="*/ 912 w 942"/>
                  <a:gd name="T5" fmla="*/ 310 h 944"/>
                  <a:gd name="T6" fmla="*/ 884 w 942"/>
                  <a:gd name="T7" fmla="*/ 247 h 944"/>
                  <a:gd name="T8" fmla="*/ 847 w 942"/>
                  <a:gd name="T9" fmla="*/ 191 h 944"/>
                  <a:gd name="T10" fmla="*/ 803 w 942"/>
                  <a:gd name="T11" fmla="*/ 139 h 944"/>
                  <a:gd name="T12" fmla="*/ 753 w 942"/>
                  <a:gd name="T13" fmla="*/ 95 h 944"/>
                  <a:gd name="T14" fmla="*/ 695 w 942"/>
                  <a:gd name="T15" fmla="*/ 58 h 944"/>
                  <a:gd name="T16" fmla="*/ 632 w 942"/>
                  <a:gd name="T17" fmla="*/ 30 h 944"/>
                  <a:gd name="T18" fmla="*/ 565 w 942"/>
                  <a:gd name="T19" fmla="*/ 11 h 944"/>
                  <a:gd name="T20" fmla="*/ 494 w 942"/>
                  <a:gd name="T21" fmla="*/ 2 h 944"/>
                  <a:gd name="T22" fmla="*/ 446 w 942"/>
                  <a:gd name="T23" fmla="*/ 2 h 944"/>
                  <a:gd name="T24" fmla="*/ 375 w 942"/>
                  <a:gd name="T25" fmla="*/ 11 h 944"/>
                  <a:gd name="T26" fmla="*/ 308 w 942"/>
                  <a:gd name="T27" fmla="*/ 30 h 944"/>
                  <a:gd name="T28" fmla="*/ 245 w 942"/>
                  <a:gd name="T29" fmla="*/ 58 h 944"/>
                  <a:gd name="T30" fmla="*/ 189 w 942"/>
                  <a:gd name="T31" fmla="*/ 95 h 944"/>
                  <a:gd name="T32" fmla="*/ 137 w 942"/>
                  <a:gd name="T33" fmla="*/ 139 h 944"/>
                  <a:gd name="T34" fmla="*/ 93 w 942"/>
                  <a:gd name="T35" fmla="*/ 191 h 944"/>
                  <a:gd name="T36" fmla="*/ 56 w 942"/>
                  <a:gd name="T37" fmla="*/ 247 h 944"/>
                  <a:gd name="T38" fmla="*/ 28 w 942"/>
                  <a:gd name="T39" fmla="*/ 310 h 944"/>
                  <a:gd name="T40" fmla="*/ 9 w 942"/>
                  <a:gd name="T41" fmla="*/ 377 h 944"/>
                  <a:gd name="T42" fmla="*/ 0 w 942"/>
                  <a:gd name="T43" fmla="*/ 448 h 944"/>
                  <a:gd name="T44" fmla="*/ 0 w 942"/>
                  <a:gd name="T45" fmla="*/ 496 h 944"/>
                  <a:gd name="T46" fmla="*/ 9 w 942"/>
                  <a:gd name="T47" fmla="*/ 568 h 944"/>
                  <a:gd name="T48" fmla="*/ 28 w 942"/>
                  <a:gd name="T49" fmla="*/ 634 h 944"/>
                  <a:gd name="T50" fmla="*/ 56 w 942"/>
                  <a:gd name="T51" fmla="*/ 697 h 944"/>
                  <a:gd name="T52" fmla="*/ 93 w 942"/>
                  <a:gd name="T53" fmla="*/ 755 h 944"/>
                  <a:gd name="T54" fmla="*/ 137 w 942"/>
                  <a:gd name="T55" fmla="*/ 806 h 944"/>
                  <a:gd name="T56" fmla="*/ 189 w 942"/>
                  <a:gd name="T57" fmla="*/ 849 h 944"/>
                  <a:gd name="T58" fmla="*/ 245 w 942"/>
                  <a:gd name="T59" fmla="*/ 886 h 944"/>
                  <a:gd name="T60" fmla="*/ 308 w 942"/>
                  <a:gd name="T61" fmla="*/ 914 h 944"/>
                  <a:gd name="T62" fmla="*/ 375 w 942"/>
                  <a:gd name="T63" fmla="*/ 933 h 944"/>
                  <a:gd name="T64" fmla="*/ 446 w 942"/>
                  <a:gd name="T65" fmla="*/ 942 h 944"/>
                  <a:gd name="T66" fmla="*/ 494 w 942"/>
                  <a:gd name="T67" fmla="*/ 942 h 944"/>
                  <a:gd name="T68" fmla="*/ 565 w 942"/>
                  <a:gd name="T69" fmla="*/ 933 h 944"/>
                  <a:gd name="T70" fmla="*/ 632 w 942"/>
                  <a:gd name="T71" fmla="*/ 914 h 944"/>
                  <a:gd name="T72" fmla="*/ 695 w 942"/>
                  <a:gd name="T73" fmla="*/ 886 h 944"/>
                  <a:gd name="T74" fmla="*/ 753 w 942"/>
                  <a:gd name="T75" fmla="*/ 849 h 944"/>
                  <a:gd name="T76" fmla="*/ 803 w 942"/>
                  <a:gd name="T77" fmla="*/ 806 h 944"/>
                  <a:gd name="T78" fmla="*/ 847 w 942"/>
                  <a:gd name="T79" fmla="*/ 755 h 944"/>
                  <a:gd name="T80" fmla="*/ 884 w 942"/>
                  <a:gd name="T81" fmla="*/ 697 h 944"/>
                  <a:gd name="T82" fmla="*/ 912 w 942"/>
                  <a:gd name="T83" fmla="*/ 634 h 944"/>
                  <a:gd name="T84" fmla="*/ 931 w 942"/>
                  <a:gd name="T85" fmla="*/ 568 h 944"/>
                  <a:gd name="T86" fmla="*/ 940 w 942"/>
                  <a:gd name="T87" fmla="*/ 496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2" h="944">
                    <a:moveTo>
                      <a:pt x="942" y="473"/>
                    </a:moveTo>
                    <a:lnTo>
                      <a:pt x="942" y="473"/>
                    </a:lnTo>
                    <a:lnTo>
                      <a:pt x="940" y="448"/>
                    </a:lnTo>
                    <a:lnTo>
                      <a:pt x="938" y="424"/>
                    </a:lnTo>
                    <a:lnTo>
                      <a:pt x="937" y="401"/>
                    </a:lnTo>
                    <a:lnTo>
                      <a:pt x="931" y="377"/>
                    </a:lnTo>
                    <a:lnTo>
                      <a:pt x="926" y="354"/>
                    </a:lnTo>
                    <a:lnTo>
                      <a:pt x="921" y="333"/>
                    </a:lnTo>
                    <a:lnTo>
                      <a:pt x="912" y="310"/>
                    </a:lnTo>
                    <a:lnTo>
                      <a:pt x="905" y="289"/>
                    </a:lnTo>
                    <a:lnTo>
                      <a:pt x="895" y="268"/>
                    </a:lnTo>
                    <a:lnTo>
                      <a:pt x="884" y="247"/>
                    </a:lnTo>
                    <a:lnTo>
                      <a:pt x="873" y="228"/>
                    </a:lnTo>
                    <a:lnTo>
                      <a:pt x="861" y="209"/>
                    </a:lnTo>
                    <a:lnTo>
                      <a:pt x="847" y="191"/>
                    </a:lnTo>
                    <a:lnTo>
                      <a:pt x="833" y="172"/>
                    </a:lnTo>
                    <a:lnTo>
                      <a:pt x="819" y="156"/>
                    </a:lnTo>
                    <a:lnTo>
                      <a:pt x="803" y="139"/>
                    </a:lnTo>
                    <a:lnTo>
                      <a:pt x="788" y="123"/>
                    </a:lnTo>
                    <a:lnTo>
                      <a:pt x="770" y="109"/>
                    </a:lnTo>
                    <a:lnTo>
                      <a:pt x="753" y="95"/>
                    </a:lnTo>
                    <a:lnTo>
                      <a:pt x="733" y="81"/>
                    </a:lnTo>
                    <a:lnTo>
                      <a:pt x="714" y="68"/>
                    </a:lnTo>
                    <a:lnTo>
                      <a:pt x="695" y="58"/>
                    </a:lnTo>
                    <a:lnTo>
                      <a:pt x="674" y="47"/>
                    </a:lnTo>
                    <a:lnTo>
                      <a:pt x="653" y="39"/>
                    </a:lnTo>
                    <a:lnTo>
                      <a:pt x="632" y="30"/>
                    </a:lnTo>
                    <a:lnTo>
                      <a:pt x="611" y="23"/>
                    </a:lnTo>
                    <a:lnTo>
                      <a:pt x="588" y="16"/>
                    </a:lnTo>
                    <a:lnTo>
                      <a:pt x="565" y="11"/>
                    </a:lnTo>
                    <a:lnTo>
                      <a:pt x="543" y="7"/>
                    </a:lnTo>
                    <a:lnTo>
                      <a:pt x="518" y="4"/>
                    </a:lnTo>
                    <a:lnTo>
                      <a:pt x="494" y="2"/>
                    </a:lnTo>
                    <a:lnTo>
                      <a:pt x="471" y="0"/>
                    </a:lnTo>
                    <a:lnTo>
                      <a:pt x="471" y="0"/>
                    </a:lnTo>
                    <a:lnTo>
                      <a:pt x="446" y="2"/>
                    </a:lnTo>
                    <a:lnTo>
                      <a:pt x="422" y="4"/>
                    </a:lnTo>
                    <a:lnTo>
                      <a:pt x="399" y="7"/>
                    </a:lnTo>
                    <a:lnTo>
                      <a:pt x="375" y="11"/>
                    </a:lnTo>
                    <a:lnTo>
                      <a:pt x="352" y="16"/>
                    </a:lnTo>
                    <a:lnTo>
                      <a:pt x="331" y="23"/>
                    </a:lnTo>
                    <a:lnTo>
                      <a:pt x="308" y="30"/>
                    </a:lnTo>
                    <a:lnTo>
                      <a:pt x="287" y="39"/>
                    </a:lnTo>
                    <a:lnTo>
                      <a:pt x="266" y="47"/>
                    </a:lnTo>
                    <a:lnTo>
                      <a:pt x="245" y="58"/>
                    </a:lnTo>
                    <a:lnTo>
                      <a:pt x="226" y="68"/>
                    </a:lnTo>
                    <a:lnTo>
                      <a:pt x="207" y="81"/>
                    </a:lnTo>
                    <a:lnTo>
                      <a:pt x="189" y="95"/>
                    </a:lnTo>
                    <a:lnTo>
                      <a:pt x="170" y="109"/>
                    </a:lnTo>
                    <a:lnTo>
                      <a:pt x="154" y="123"/>
                    </a:lnTo>
                    <a:lnTo>
                      <a:pt x="137" y="139"/>
                    </a:lnTo>
                    <a:lnTo>
                      <a:pt x="121" y="156"/>
                    </a:lnTo>
                    <a:lnTo>
                      <a:pt x="107" y="172"/>
                    </a:lnTo>
                    <a:lnTo>
                      <a:pt x="93" y="191"/>
                    </a:lnTo>
                    <a:lnTo>
                      <a:pt x="81" y="209"/>
                    </a:lnTo>
                    <a:lnTo>
                      <a:pt x="68" y="228"/>
                    </a:lnTo>
                    <a:lnTo>
                      <a:pt x="56" y="247"/>
                    </a:lnTo>
                    <a:lnTo>
                      <a:pt x="45" y="268"/>
                    </a:lnTo>
                    <a:lnTo>
                      <a:pt x="37" y="289"/>
                    </a:lnTo>
                    <a:lnTo>
                      <a:pt x="28" y="310"/>
                    </a:lnTo>
                    <a:lnTo>
                      <a:pt x="21" y="333"/>
                    </a:lnTo>
                    <a:lnTo>
                      <a:pt x="14" y="354"/>
                    </a:lnTo>
                    <a:lnTo>
                      <a:pt x="9" y="377"/>
                    </a:lnTo>
                    <a:lnTo>
                      <a:pt x="5" y="401"/>
                    </a:lnTo>
                    <a:lnTo>
                      <a:pt x="2" y="424"/>
                    </a:lnTo>
                    <a:lnTo>
                      <a:pt x="0" y="448"/>
                    </a:lnTo>
                    <a:lnTo>
                      <a:pt x="0" y="473"/>
                    </a:lnTo>
                    <a:lnTo>
                      <a:pt x="0" y="473"/>
                    </a:lnTo>
                    <a:lnTo>
                      <a:pt x="0" y="496"/>
                    </a:lnTo>
                    <a:lnTo>
                      <a:pt x="2" y="520"/>
                    </a:lnTo>
                    <a:lnTo>
                      <a:pt x="5" y="545"/>
                    </a:lnTo>
                    <a:lnTo>
                      <a:pt x="9" y="568"/>
                    </a:lnTo>
                    <a:lnTo>
                      <a:pt x="14" y="590"/>
                    </a:lnTo>
                    <a:lnTo>
                      <a:pt x="21" y="613"/>
                    </a:lnTo>
                    <a:lnTo>
                      <a:pt x="28" y="634"/>
                    </a:lnTo>
                    <a:lnTo>
                      <a:pt x="37" y="655"/>
                    </a:lnTo>
                    <a:lnTo>
                      <a:pt x="45" y="676"/>
                    </a:lnTo>
                    <a:lnTo>
                      <a:pt x="56" y="697"/>
                    </a:lnTo>
                    <a:lnTo>
                      <a:pt x="68" y="716"/>
                    </a:lnTo>
                    <a:lnTo>
                      <a:pt x="81" y="736"/>
                    </a:lnTo>
                    <a:lnTo>
                      <a:pt x="93" y="755"/>
                    </a:lnTo>
                    <a:lnTo>
                      <a:pt x="107" y="772"/>
                    </a:lnTo>
                    <a:lnTo>
                      <a:pt x="121" y="788"/>
                    </a:lnTo>
                    <a:lnTo>
                      <a:pt x="137" y="806"/>
                    </a:lnTo>
                    <a:lnTo>
                      <a:pt x="154" y="821"/>
                    </a:lnTo>
                    <a:lnTo>
                      <a:pt x="170" y="835"/>
                    </a:lnTo>
                    <a:lnTo>
                      <a:pt x="189" y="849"/>
                    </a:lnTo>
                    <a:lnTo>
                      <a:pt x="207" y="863"/>
                    </a:lnTo>
                    <a:lnTo>
                      <a:pt x="226" y="876"/>
                    </a:lnTo>
                    <a:lnTo>
                      <a:pt x="245" y="886"/>
                    </a:lnTo>
                    <a:lnTo>
                      <a:pt x="266" y="897"/>
                    </a:lnTo>
                    <a:lnTo>
                      <a:pt x="287" y="905"/>
                    </a:lnTo>
                    <a:lnTo>
                      <a:pt x="308" y="914"/>
                    </a:lnTo>
                    <a:lnTo>
                      <a:pt x="331" y="923"/>
                    </a:lnTo>
                    <a:lnTo>
                      <a:pt x="352" y="928"/>
                    </a:lnTo>
                    <a:lnTo>
                      <a:pt x="375" y="933"/>
                    </a:lnTo>
                    <a:lnTo>
                      <a:pt x="399" y="939"/>
                    </a:lnTo>
                    <a:lnTo>
                      <a:pt x="422" y="940"/>
                    </a:lnTo>
                    <a:lnTo>
                      <a:pt x="446" y="942"/>
                    </a:lnTo>
                    <a:lnTo>
                      <a:pt x="471" y="944"/>
                    </a:lnTo>
                    <a:lnTo>
                      <a:pt x="471" y="944"/>
                    </a:lnTo>
                    <a:lnTo>
                      <a:pt x="494" y="942"/>
                    </a:lnTo>
                    <a:lnTo>
                      <a:pt x="518" y="940"/>
                    </a:lnTo>
                    <a:lnTo>
                      <a:pt x="543" y="939"/>
                    </a:lnTo>
                    <a:lnTo>
                      <a:pt x="565" y="933"/>
                    </a:lnTo>
                    <a:lnTo>
                      <a:pt x="588" y="928"/>
                    </a:lnTo>
                    <a:lnTo>
                      <a:pt x="611" y="923"/>
                    </a:lnTo>
                    <a:lnTo>
                      <a:pt x="632" y="914"/>
                    </a:lnTo>
                    <a:lnTo>
                      <a:pt x="653" y="905"/>
                    </a:lnTo>
                    <a:lnTo>
                      <a:pt x="674" y="897"/>
                    </a:lnTo>
                    <a:lnTo>
                      <a:pt x="695" y="886"/>
                    </a:lnTo>
                    <a:lnTo>
                      <a:pt x="714" y="876"/>
                    </a:lnTo>
                    <a:lnTo>
                      <a:pt x="733" y="863"/>
                    </a:lnTo>
                    <a:lnTo>
                      <a:pt x="753" y="849"/>
                    </a:lnTo>
                    <a:lnTo>
                      <a:pt x="770" y="835"/>
                    </a:lnTo>
                    <a:lnTo>
                      <a:pt x="788" y="821"/>
                    </a:lnTo>
                    <a:lnTo>
                      <a:pt x="803" y="806"/>
                    </a:lnTo>
                    <a:lnTo>
                      <a:pt x="819" y="788"/>
                    </a:lnTo>
                    <a:lnTo>
                      <a:pt x="833" y="772"/>
                    </a:lnTo>
                    <a:lnTo>
                      <a:pt x="847" y="755"/>
                    </a:lnTo>
                    <a:lnTo>
                      <a:pt x="861" y="736"/>
                    </a:lnTo>
                    <a:lnTo>
                      <a:pt x="873" y="716"/>
                    </a:lnTo>
                    <a:lnTo>
                      <a:pt x="884" y="697"/>
                    </a:lnTo>
                    <a:lnTo>
                      <a:pt x="895" y="676"/>
                    </a:lnTo>
                    <a:lnTo>
                      <a:pt x="905" y="655"/>
                    </a:lnTo>
                    <a:lnTo>
                      <a:pt x="912" y="634"/>
                    </a:lnTo>
                    <a:lnTo>
                      <a:pt x="921" y="613"/>
                    </a:lnTo>
                    <a:lnTo>
                      <a:pt x="926" y="590"/>
                    </a:lnTo>
                    <a:lnTo>
                      <a:pt x="931" y="568"/>
                    </a:lnTo>
                    <a:lnTo>
                      <a:pt x="937" y="545"/>
                    </a:lnTo>
                    <a:lnTo>
                      <a:pt x="938" y="520"/>
                    </a:lnTo>
                    <a:lnTo>
                      <a:pt x="940" y="496"/>
                    </a:lnTo>
                    <a:lnTo>
                      <a:pt x="942" y="473"/>
                    </a:lnTo>
                    <a:lnTo>
                      <a:pt x="942" y="473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07" tIns="60904" rIns="121807" bIns="6090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-10798005" y="405461"/>
                <a:ext cx="4904434" cy="1268617"/>
              </a:xfrm>
              <a:custGeom>
                <a:avLst/>
                <a:gdLst>
                  <a:gd name="T0" fmla="*/ 219 w 4112"/>
                  <a:gd name="T1" fmla="*/ 1282 h 1287"/>
                  <a:gd name="T2" fmla="*/ 123 w 4112"/>
                  <a:gd name="T3" fmla="*/ 1245 h 1287"/>
                  <a:gd name="T4" fmla="*/ 63 w 4112"/>
                  <a:gd name="T5" fmla="*/ 1191 h 1287"/>
                  <a:gd name="T6" fmla="*/ 12 w 4112"/>
                  <a:gd name="T7" fmla="*/ 1098 h 1287"/>
                  <a:gd name="T8" fmla="*/ 2 w 4112"/>
                  <a:gd name="T9" fmla="*/ 996 h 1287"/>
                  <a:gd name="T10" fmla="*/ 30 w 4112"/>
                  <a:gd name="T11" fmla="*/ 897 h 1287"/>
                  <a:gd name="T12" fmla="*/ 77 w 4112"/>
                  <a:gd name="T13" fmla="*/ 832 h 1287"/>
                  <a:gd name="T14" fmla="*/ 277 w 4112"/>
                  <a:gd name="T15" fmla="*/ 646 h 1287"/>
                  <a:gd name="T16" fmla="*/ 492 w 4112"/>
                  <a:gd name="T17" fmla="*/ 483 h 1287"/>
                  <a:gd name="T18" fmla="*/ 721 w 4112"/>
                  <a:gd name="T19" fmla="*/ 341 h 1287"/>
                  <a:gd name="T20" fmla="*/ 965 w 4112"/>
                  <a:gd name="T21" fmla="*/ 222 h 1287"/>
                  <a:gd name="T22" fmla="*/ 1161 w 4112"/>
                  <a:gd name="T23" fmla="*/ 147 h 1287"/>
                  <a:gd name="T24" fmla="*/ 1430 w 4112"/>
                  <a:gd name="T25" fmla="*/ 70 h 1287"/>
                  <a:gd name="T26" fmla="*/ 1705 w 4112"/>
                  <a:gd name="T27" fmla="*/ 21 h 1287"/>
                  <a:gd name="T28" fmla="*/ 1985 w 4112"/>
                  <a:gd name="T29" fmla="*/ 0 h 1287"/>
                  <a:gd name="T30" fmla="*/ 2197 w 4112"/>
                  <a:gd name="T31" fmla="*/ 4 h 1287"/>
                  <a:gd name="T32" fmla="*/ 2477 w 4112"/>
                  <a:gd name="T33" fmla="*/ 32 h 1287"/>
                  <a:gd name="T34" fmla="*/ 2750 w 4112"/>
                  <a:gd name="T35" fmla="*/ 88 h 1287"/>
                  <a:gd name="T36" fmla="*/ 3018 w 4112"/>
                  <a:gd name="T37" fmla="*/ 172 h 1287"/>
                  <a:gd name="T38" fmla="*/ 3210 w 4112"/>
                  <a:gd name="T39" fmla="*/ 250 h 1287"/>
                  <a:gd name="T40" fmla="*/ 3450 w 4112"/>
                  <a:gd name="T41" fmla="*/ 375 h 1287"/>
                  <a:gd name="T42" fmla="*/ 3676 w 4112"/>
                  <a:gd name="T43" fmla="*/ 522 h 1287"/>
                  <a:gd name="T44" fmla="*/ 3886 w 4112"/>
                  <a:gd name="T45" fmla="*/ 690 h 1287"/>
                  <a:gd name="T46" fmla="*/ 4035 w 4112"/>
                  <a:gd name="T47" fmla="*/ 832 h 1287"/>
                  <a:gd name="T48" fmla="*/ 4093 w 4112"/>
                  <a:gd name="T49" fmla="*/ 921 h 1287"/>
                  <a:gd name="T50" fmla="*/ 4112 w 4112"/>
                  <a:gd name="T51" fmla="*/ 1021 h 1287"/>
                  <a:gd name="T52" fmla="*/ 4091 w 4112"/>
                  <a:gd name="T53" fmla="*/ 1122 h 1287"/>
                  <a:gd name="T54" fmla="*/ 4031 w 4112"/>
                  <a:gd name="T55" fmla="*/ 1210 h 1287"/>
                  <a:gd name="T56" fmla="*/ 3967 w 4112"/>
                  <a:gd name="T57" fmla="*/ 1257 h 1287"/>
                  <a:gd name="T58" fmla="*/ 3867 w 4112"/>
                  <a:gd name="T59" fmla="*/ 1287 h 1287"/>
                  <a:gd name="T60" fmla="*/ 3765 w 4112"/>
                  <a:gd name="T61" fmla="*/ 1275 h 1287"/>
                  <a:gd name="T62" fmla="*/ 3673 w 4112"/>
                  <a:gd name="T63" fmla="*/ 1226 h 1287"/>
                  <a:gd name="T64" fmla="*/ 3571 w 4112"/>
                  <a:gd name="T65" fmla="*/ 1128 h 1287"/>
                  <a:gd name="T66" fmla="*/ 3400 w 4112"/>
                  <a:gd name="T67" fmla="*/ 984 h 1287"/>
                  <a:gd name="T68" fmla="*/ 3216 w 4112"/>
                  <a:gd name="T69" fmla="*/ 860 h 1287"/>
                  <a:gd name="T70" fmla="*/ 3023 w 4112"/>
                  <a:gd name="T71" fmla="*/ 755 h 1287"/>
                  <a:gd name="T72" fmla="*/ 2820 w 4112"/>
                  <a:gd name="T73" fmla="*/ 669 h 1287"/>
                  <a:gd name="T74" fmla="*/ 2608 w 4112"/>
                  <a:gd name="T75" fmla="*/ 604 h 1287"/>
                  <a:gd name="T76" fmla="*/ 2391 w 4112"/>
                  <a:gd name="T77" fmla="*/ 560 h 1287"/>
                  <a:gd name="T78" fmla="*/ 2169 w 4112"/>
                  <a:gd name="T79" fmla="*/ 539 h 1287"/>
                  <a:gd name="T80" fmla="*/ 1999 w 4112"/>
                  <a:gd name="T81" fmla="*/ 538 h 1287"/>
                  <a:gd name="T82" fmla="*/ 1775 w 4112"/>
                  <a:gd name="T83" fmla="*/ 553 h 1287"/>
                  <a:gd name="T84" fmla="*/ 1558 w 4112"/>
                  <a:gd name="T85" fmla="*/ 592 h 1287"/>
                  <a:gd name="T86" fmla="*/ 1344 w 4112"/>
                  <a:gd name="T87" fmla="*/ 651 h 1287"/>
                  <a:gd name="T88" fmla="*/ 1140 w 4112"/>
                  <a:gd name="T89" fmla="*/ 732 h 1287"/>
                  <a:gd name="T90" fmla="*/ 944 w 4112"/>
                  <a:gd name="T91" fmla="*/ 832 h 1287"/>
                  <a:gd name="T92" fmla="*/ 758 w 4112"/>
                  <a:gd name="T93" fmla="*/ 951 h 1287"/>
                  <a:gd name="T94" fmla="*/ 583 w 4112"/>
                  <a:gd name="T95" fmla="*/ 1091 h 1287"/>
                  <a:gd name="T96" fmla="*/ 460 w 4112"/>
                  <a:gd name="T97" fmla="*/ 1206 h 1287"/>
                  <a:gd name="T98" fmla="*/ 371 w 4112"/>
                  <a:gd name="T99" fmla="*/ 1268 h 1287"/>
                  <a:gd name="T100" fmla="*/ 270 w 4112"/>
                  <a:gd name="T101" fmla="*/ 1287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12" h="1287">
                    <a:moveTo>
                      <a:pt x="270" y="1287"/>
                    </a:moveTo>
                    <a:lnTo>
                      <a:pt x="270" y="1287"/>
                    </a:lnTo>
                    <a:lnTo>
                      <a:pt x="243" y="1285"/>
                    </a:lnTo>
                    <a:lnTo>
                      <a:pt x="219" y="1282"/>
                    </a:lnTo>
                    <a:lnTo>
                      <a:pt x="194" y="1277"/>
                    </a:lnTo>
                    <a:lnTo>
                      <a:pt x="170" y="1268"/>
                    </a:lnTo>
                    <a:lnTo>
                      <a:pt x="145" y="1257"/>
                    </a:lnTo>
                    <a:lnTo>
                      <a:pt x="123" y="1245"/>
                    </a:lnTo>
                    <a:lnTo>
                      <a:pt x="102" y="1229"/>
                    </a:lnTo>
                    <a:lnTo>
                      <a:pt x="81" y="1210"/>
                    </a:lnTo>
                    <a:lnTo>
                      <a:pt x="81" y="1210"/>
                    </a:lnTo>
                    <a:lnTo>
                      <a:pt x="63" y="1191"/>
                    </a:lnTo>
                    <a:lnTo>
                      <a:pt x="47" y="1170"/>
                    </a:lnTo>
                    <a:lnTo>
                      <a:pt x="33" y="1147"/>
                    </a:lnTo>
                    <a:lnTo>
                      <a:pt x="21" y="1122"/>
                    </a:lnTo>
                    <a:lnTo>
                      <a:pt x="12" y="1098"/>
                    </a:lnTo>
                    <a:lnTo>
                      <a:pt x="7" y="1073"/>
                    </a:lnTo>
                    <a:lnTo>
                      <a:pt x="2" y="1047"/>
                    </a:lnTo>
                    <a:lnTo>
                      <a:pt x="0" y="1021"/>
                    </a:lnTo>
                    <a:lnTo>
                      <a:pt x="2" y="996"/>
                    </a:lnTo>
                    <a:lnTo>
                      <a:pt x="5" y="970"/>
                    </a:lnTo>
                    <a:lnTo>
                      <a:pt x="11" y="946"/>
                    </a:lnTo>
                    <a:lnTo>
                      <a:pt x="19" y="921"/>
                    </a:lnTo>
                    <a:lnTo>
                      <a:pt x="30" y="897"/>
                    </a:lnTo>
                    <a:lnTo>
                      <a:pt x="44" y="874"/>
                    </a:lnTo>
                    <a:lnTo>
                      <a:pt x="60" y="851"/>
                    </a:lnTo>
                    <a:lnTo>
                      <a:pt x="77" y="832"/>
                    </a:lnTo>
                    <a:lnTo>
                      <a:pt x="77" y="832"/>
                    </a:lnTo>
                    <a:lnTo>
                      <a:pt x="126" y="783"/>
                    </a:lnTo>
                    <a:lnTo>
                      <a:pt x="175" y="735"/>
                    </a:lnTo>
                    <a:lnTo>
                      <a:pt x="226" y="690"/>
                    </a:lnTo>
                    <a:lnTo>
                      <a:pt x="277" y="646"/>
                    </a:lnTo>
                    <a:lnTo>
                      <a:pt x="329" y="604"/>
                    </a:lnTo>
                    <a:lnTo>
                      <a:pt x="382" y="562"/>
                    </a:lnTo>
                    <a:lnTo>
                      <a:pt x="436" y="522"/>
                    </a:lnTo>
                    <a:lnTo>
                      <a:pt x="492" y="483"/>
                    </a:lnTo>
                    <a:lnTo>
                      <a:pt x="548" y="447"/>
                    </a:lnTo>
                    <a:lnTo>
                      <a:pt x="604" y="410"/>
                    </a:lnTo>
                    <a:lnTo>
                      <a:pt x="662" y="375"/>
                    </a:lnTo>
                    <a:lnTo>
                      <a:pt x="721" y="341"/>
                    </a:lnTo>
                    <a:lnTo>
                      <a:pt x="781" y="310"/>
                    </a:lnTo>
                    <a:lnTo>
                      <a:pt x="842" y="280"/>
                    </a:lnTo>
                    <a:lnTo>
                      <a:pt x="903" y="250"/>
                    </a:lnTo>
                    <a:lnTo>
                      <a:pt x="965" y="222"/>
                    </a:lnTo>
                    <a:lnTo>
                      <a:pt x="965" y="222"/>
                    </a:lnTo>
                    <a:lnTo>
                      <a:pt x="1029" y="196"/>
                    </a:lnTo>
                    <a:lnTo>
                      <a:pt x="1096" y="172"/>
                    </a:lnTo>
                    <a:lnTo>
                      <a:pt x="1161" y="147"/>
                    </a:lnTo>
                    <a:lnTo>
                      <a:pt x="1227" y="126"/>
                    </a:lnTo>
                    <a:lnTo>
                      <a:pt x="1295" y="105"/>
                    </a:lnTo>
                    <a:lnTo>
                      <a:pt x="1362" y="88"/>
                    </a:lnTo>
                    <a:lnTo>
                      <a:pt x="1430" y="70"/>
                    </a:lnTo>
                    <a:lnTo>
                      <a:pt x="1498" y="56"/>
                    </a:lnTo>
                    <a:lnTo>
                      <a:pt x="1567" y="42"/>
                    </a:lnTo>
                    <a:lnTo>
                      <a:pt x="1635" y="32"/>
                    </a:lnTo>
                    <a:lnTo>
                      <a:pt x="1705" y="21"/>
                    </a:lnTo>
                    <a:lnTo>
                      <a:pt x="1775" y="14"/>
                    </a:lnTo>
                    <a:lnTo>
                      <a:pt x="1845" y="7"/>
                    </a:lnTo>
                    <a:lnTo>
                      <a:pt x="1915" y="4"/>
                    </a:lnTo>
                    <a:lnTo>
                      <a:pt x="1985" y="0"/>
                    </a:lnTo>
                    <a:lnTo>
                      <a:pt x="2057" y="0"/>
                    </a:lnTo>
                    <a:lnTo>
                      <a:pt x="2057" y="0"/>
                    </a:lnTo>
                    <a:lnTo>
                      <a:pt x="2127" y="0"/>
                    </a:lnTo>
                    <a:lnTo>
                      <a:pt x="2197" y="4"/>
                    </a:lnTo>
                    <a:lnTo>
                      <a:pt x="2269" y="7"/>
                    </a:lnTo>
                    <a:lnTo>
                      <a:pt x="2339" y="14"/>
                    </a:lnTo>
                    <a:lnTo>
                      <a:pt x="2407" y="21"/>
                    </a:lnTo>
                    <a:lnTo>
                      <a:pt x="2477" y="32"/>
                    </a:lnTo>
                    <a:lnTo>
                      <a:pt x="2545" y="42"/>
                    </a:lnTo>
                    <a:lnTo>
                      <a:pt x="2615" y="56"/>
                    </a:lnTo>
                    <a:lnTo>
                      <a:pt x="2684" y="70"/>
                    </a:lnTo>
                    <a:lnTo>
                      <a:pt x="2750" y="88"/>
                    </a:lnTo>
                    <a:lnTo>
                      <a:pt x="2818" y="105"/>
                    </a:lnTo>
                    <a:lnTo>
                      <a:pt x="2885" y="126"/>
                    </a:lnTo>
                    <a:lnTo>
                      <a:pt x="2951" y="147"/>
                    </a:lnTo>
                    <a:lnTo>
                      <a:pt x="3018" y="172"/>
                    </a:lnTo>
                    <a:lnTo>
                      <a:pt x="3083" y="196"/>
                    </a:lnTo>
                    <a:lnTo>
                      <a:pt x="3147" y="222"/>
                    </a:lnTo>
                    <a:lnTo>
                      <a:pt x="3147" y="222"/>
                    </a:lnTo>
                    <a:lnTo>
                      <a:pt x="3210" y="250"/>
                    </a:lnTo>
                    <a:lnTo>
                      <a:pt x="3272" y="280"/>
                    </a:lnTo>
                    <a:lnTo>
                      <a:pt x="3331" y="310"/>
                    </a:lnTo>
                    <a:lnTo>
                      <a:pt x="3391" y="341"/>
                    </a:lnTo>
                    <a:lnTo>
                      <a:pt x="3450" y="375"/>
                    </a:lnTo>
                    <a:lnTo>
                      <a:pt x="3508" y="410"/>
                    </a:lnTo>
                    <a:lnTo>
                      <a:pt x="3564" y="447"/>
                    </a:lnTo>
                    <a:lnTo>
                      <a:pt x="3620" y="483"/>
                    </a:lnTo>
                    <a:lnTo>
                      <a:pt x="3676" y="522"/>
                    </a:lnTo>
                    <a:lnTo>
                      <a:pt x="3730" y="562"/>
                    </a:lnTo>
                    <a:lnTo>
                      <a:pt x="3783" y="604"/>
                    </a:lnTo>
                    <a:lnTo>
                      <a:pt x="3835" y="646"/>
                    </a:lnTo>
                    <a:lnTo>
                      <a:pt x="3886" y="690"/>
                    </a:lnTo>
                    <a:lnTo>
                      <a:pt x="3937" y="735"/>
                    </a:lnTo>
                    <a:lnTo>
                      <a:pt x="3986" y="783"/>
                    </a:lnTo>
                    <a:lnTo>
                      <a:pt x="4035" y="832"/>
                    </a:lnTo>
                    <a:lnTo>
                      <a:pt x="4035" y="832"/>
                    </a:lnTo>
                    <a:lnTo>
                      <a:pt x="4052" y="851"/>
                    </a:lnTo>
                    <a:lnTo>
                      <a:pt x="4068" y="874"/>
                    </a:lnTo>
                    <a:lnTo>
                      <a:pt x="4082" y="897"/>
                    </a:lnTo>
                    <a:lnTo>
                      <a:pt x="4093" y="921"/>
                    </a:lnTo>
                    <a:lnTo>
                      <a:pt x="4101" y="946"/>
                    </a:lnTo>
                    <a:lnTo>
                      <a:pt x="4107" y="970"/>
                    </a:lnTo>
                    <a:lnTo>
                      <a:pt x="4110" y="996"/>
                    </a:lnTo>
                    <a:lnTo>
                      <a:pt x="4112" y="1021"/>
                    </a:lnTo>
                    <a:lnTo>
                      <a:pt x="4110" y="1047"/>
                    </a:lnTo>
                    <a:lnTo>
                      <a:pt x="4107" y="1073"/>
                    </a:lnTo>
                    <a:lnTo>
                      <a:pt x="4100" y="1098"/>
                    </a:lnTo>
                    <a:lnTo>
                      <a:pt x="4091" y="1122"/>
                    </a:lnTo>
                    <a:lnTo>
                      <a:pt x="4080" y="1147"/>
                    </a:lnTo>
                    <a:lnTo>
                      <a:pt x="4066" y="1170"/>
                    </a:lnTo>
                    <a:lnTo>
                      <a:pt x="4051" y="1191"/>
                    </a:lnTo>
                    <a:lnTo>
                      <a:pt x="4031" y="1210"/>
                    </a:lnTo>
                    <a:lnTo>
                      <a:pt x="4031" y="1210"/>
                    </a:lnTo>
                    <a:lnTo>
                      <a:pt x="4010" y="1229"/>
                    </a:lnTo>
                    <a:lnTo>
                      <a:pt x="3989" y="1245"/>
                    </a:lnTo>
                    <a:lnTo>
                      <a:pt x="3967" y="1257"/>
                    </a:lnTo>
                    <a:lnTo>
                      <a:pt x="3942" y="1270"/>
                    </a:lnTo>
                    <a:lnTo>
                      <a:pt x="3918" y="1277"/>
                    </a:lnTo>
                    <a:lnTo>
                      <a:pt x="3891" y="1284"/>
                    </a:lnTo>
                    <a:lnTo>
                      <a:pt x="3867" y="1287"/>
                    </a:lnTo>
                    <a:lnTo>
                      <a:pt x="3841" y="1287"/>
                    </a:lnTo>
                    <a:lnTo>
                      <a:pt x="3814" y="1285"/>
                    </a:lnTo>
                    <a:lnTo>
                      <a:pt x="3790" y="1282"/>
                    </a:lnTo>
                    <a:lnTo>
                      <a:pt x="3765" y="1275"/>
                    </a:lnTo>
                    <a:lnTo>
                      <a:pt x="3741" y="1266"/>
                    </a:lnTo>
                    <a:lnTo>
                      <a:pt x="3716" y="1256"/>
                    </a:lnTo>
                    <a:lnTo>
                      <a:pt x="3694" y="1242"/>
                    </a:lnTo>
                    <a:lnTo>
                      <a:pt x="3673" y="1226"/>
                    </a:lnTo>
                    <a:lnTo>
                      <a:pt x="3652" y="1206"/>
                    </a:lnTo>
                    <a:lnTo>
                      <a:pt x="3652" y="1206"/>
                    </a:lnTo>
                    <a:lnTo>
                      <a:pt x="3611" y="1166"/>
                    </a:lnTo>
                    <a:lnTo>
                      <a:pt x="3571" y="1128"/>
                    </a:lnTo>
                    <a:lnTo>
                      <a:pt x="3529" y="1091"/>
                    </a:lnTo>
                    <a:lnTo>
                      <a:pt x="3487" y="1054"/>
                    </a:lnTo>
                    <a:lnTo>
                      <a:pt x="3443" y="1019"/>
                    </a:lnTo>
                    <a:lnTo>
                      <a:pt x="3400" y="984"/>
                    </a:lnTo>
                    <a:lnTo>
                      <a:pt x="3354" y="951"/>
                    </a:lnTo>
                    <a:lnTo>
                      <a:pt x="3309" y="919"/>
                    </a:lnTo>
                    <a:lnTo>
                      <a:pt x="3263" y="890"/>
                    </a:lnTo>
                    <a:lnTo>
                      <a:pt x="3216" y="860"/>
                    </a:lnTo>
                    <a:lnTo>
                      <a:pt x="3168" y="832"/>
                    </a:lnTo>
                    <a:lnTo>
                      <a:pt x="3121" y="804"/>
                    </a:lnTo>
                    <a:lnTo>
                      <a:pt x="3072" y="779"/>
                    </a:lnTo>
                    <a:lnTo>
                      <a:pt x="3023" y="755"/>
                    </a:lnTo>
                    <a:lnTo>
                      <a:pt x="2972" y="732"/>
                    </a:lnTo>
                    <a:lnTo>
                      <a:pt x="2922" y="709"/>
                    </a:lnTo>
                    <a:lnTo>
                      <a:pt x="2871" y="688"/>
                    </a:lnTo>
                    <a:lnTo>
                      <a:pt x="2820" y="669"/>
                    </a:lnTo>
                    <a:lnTo>
                      <a:pt x="2768" y="651"/>
                    </a:lnTo>
                    <a:lnTo>
                      <a:pt x="2715" y="634"/>
                    </a:lnTo>
                    <a:lnTo>
                      <a:pt x="2663" y="618"/>
                    </a:lnTo>
                    <a:lnTo>
                      <a:pt x="2608" y="604"/>
                    </a:lnTo>
                    <a:lnTo>
                      <a:pt x="2556" y="592"/>
                    </a:lnTo>
                    <a:lnTo>
                      <a:pt x="2502" y="580"/>
                    </a:lnTo>
                    <a:lnTo>
                      <a:pt x="2447" y="569"/>
                    </a:lnTo>
                    <a:lnTo>
                      <a:pt x="2391" y="560"/>
                    </a:lnTo>
                    <a:lnTo>
                      <a:pt x="2337" y="553"/>
                    </a:lnTo>
                    <a:lnTo>
                      <a:pt x="2281" y="546"/>
                    </a:lnTo>
                    <a:lnTo>
                      <a:pt x="2225" y="543"/>
                    </a:lnTo>
                    <a:lnTo>
                      <a:pt x="2169" y="539"/>
                    </a:lnTo>
                    <a:lnTo>
                      <a:pt x="2113" y="538"/>
                    </a:lnTo>
                    <a:lnTo>
                      <a:pt x="2057" y="536"/>
                    </a:lnTo>
                    <a:lnTo>
                      <a:pt x="2057" y="536"/>
                    </a:lnTo>
                    <a:lnTo>
                      <a:pt x="1999" y="538"/>
                    </a:lnTo>
                    <a:lnTo>
                      <a:pt x="1943" y="539"/>
                    </a:lnTo>
                    <a:lnTo>
                      <a:pt x="1887" y="543"/>
                    </a:lnTo>
                    <a:lnTo>
                      <a:pt x="1831" y="546"/>
                    </a:lnTo>
                    <a:lnTo>
                      <a:pt x="1775" y="553"/>
                    </a:lnTo>
                    <a:lnTo>
                      <a:pt x="1721" y="560"/>
                    </a:lnTo>
                    <a:lnTo>
                      <a:pt x="1667" y="569"/>
                    </a:lnTo>
                    <a:lnTo>
                      <a:pt x="1610" y="580"/>
                    </a:lnTo>
                    <a:lnTo>
                      <a:pt x="1558" y="592"/>
                    </a:lnTo>
                    <a:lnTo>
                      <a:pt x="1504" y="604"/>
                    </a:lnTo>
                    <a:lnTo>
                      <a:pt x="1449" y="618"/>
                    </a:lnTo>
                    <a:lnTo>
                      <a:pt x="1397" y="634"/>
                    </a:lnTo>
                    <a:lnTo>
                      <a:pt x="1344" y="651"/>
                    </a:lnTo>
                    <a:lnTo>
                      <a:pt x="1294" y="669"/>
                    </a:lnTo>
                    <a:lnTo>
                      <a:pt x="1241" y="688"/>
                    </a:lnTo>
                    <a:lnTo>
                      <a:pt x="1190" y="709"/>
                    </a:lnTo>
                    <a:lnTo>
                      <a:pt x="1140" y="732"/>
                    </a:lnTo>
                    <a:lnTo>
                      <a:pt x="1091" y="755"/>
                    </a:lnTo>
                    <a:lnTo>
                      <a:pt x="1042" y="779"/>
                    </a:lnTo>
                    <a:lnTo>
                      <a:pt x="993" y="804"/>
                    </a:lnTo>
                    <a:lnTo>
                      <a:pt x="944" y="832"/>
                    </a:lnTo>
                    <a:lnTo>
                      <a:pt x="896" y="860"/>
                    </a:lnTo>
                    <a:lnTo>
                      <a:pt x="849" y="890"/>
                    </a:lnTo>
                    <a:lnTo>
                      <a:pt x="803" y="919"/>
                    </a:lnTo>
                    <a:lnTo>
                      <a:pt x="758" y="951"/>
                    </a:lnTo>
                    <a:lnTo>
                      <a:pt x="714" y="984"/>
                    </a:lnTo>
                    <a:lnTo>
                      <a:pt x="669" y="1019"/>
                    </a:lnTo>
                    <a:lnTo>
                      <a:pt x="627" y="1054"/>
                    </a:lnTo>
                    <a:lnTo>
                      <a:pt x="583" y="1091"/>
                    </a:lnTo>
                    <a:lnTo>
                      <a:pt x="541" y="1128"/>
                    </a:lnTo>
                    <a:lnTo>
                      <a:pt x="501" y="1166"/>
                    </a:lnTo>
                    <a:lnTo>
                      <a:pt x="460" y="1206"/>
                    </a:lnTo>
                    <a:lnTo>
                      <a:pt x="460" y="1206"/>
                    </a:lnTo>
                    <a:lnTo>
                      <a:pt x="439" y="1226"/>
                    </a:lnTo>
                    <a:lnTo>
                      <a:pt x="418" y="1242"/>
                    </a:lnTo>
                    <a:lnTo>
                      <a:pt x="396" y="1256"/>
                    </a:lnTo>
                    <a:lnTo>
                      <a:pt x="371" y="1268"/>
                    </a:lnTo>
                    <a:lnTo>
                      <a:pt x="347" y="1277"/>
                    </a:lnTo>
                    <a:lnTo>
                      <a:pt x="320" y="1282"/>
                    </a:lnTo>
                    <a:lnTo>
                      <a:pt x="296" y="1285"/>
                    </a:lnTo>
                    <a:lnTo>
                      <a:pt x="270" y="1287"/>
                    </a:lnTo>
                    <a:lnTo>
                      <a:pt x="270" y="128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07" tIns="60904" rIns="121807" bIns="6090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-9946406" y="1400751"/>
                <a:ext cx="3201240" cy="989656"/>
              </a:xfrm>
              <a:custGeom>
                <a:avLst/>
                <a:gdLst>
                  <a:gd name="T0" fmla="*/ 2390 w 2684"/>
                  <a:gd name="T1" fmla="*/ 1002 h 1004"/>
                  <a:gd name="T2" fmla="*/ 2311 w 2684"/>
                  <a:gd name="T3" fmla="*/ 982 h 1004"/>
                  <a:gd name="T4" fmla="*/ 2241 w 2684"/>
                  <a:gd name="T5" fmla="*/ 939 h 1004"/>
                  <a:gd name="T6" fmla="*/ 2176 w 2684"/>
                  <a:gd name="T7" fmla="*/ 874 h 1004"/>
                  <a:gd name="T8" fmla="*/ 2033 w 2684"/>
                  <a:gd name="T9" fmla="*/ 755 h 1004"/>
                  <a:gd name="T10" fmla="*/ 1877 w 2684"/>
                  <a:gd name="T11" fmla="*/ 662 h 1004"/>
                  <a:gd name="T12" fmla="*/ 1707 w 2684"/>
                  <a:gd name="T13" fmla="*/ 594 h 1004"/>
                  <a:gd name="T14" fmla="*/ 1528 w 2684"/>
                  <a:gd name="T15" fmla="*/ 552 h 1004"/>
                  <a:gd name="T16" fmla="*/ 1343 w 2684"/>
                  <a:gd name="T17" fmla="*/ 538 h 1004"/>
                  <a:gd name="T18" fmla="*/ 1217 w 2684"/>
                  <a:gd name="T19" fmla="*/ 543 h 1004"/>
                  <a:gd name="T20" fmla="*/ 1037 w 2684"/>
                  <a:gd name="T21" fmla="*/ 576 h 1004"/>
                  <a:gd name="T22" fmla="*/ 863 w 2684"/>
                  <a:gd name="T23" fmla="*/ 636 h 1004"/>
                  <a:gd name="T24" fmla="*/ 702 w 2684"/>
                  <a:gd name="T25" fmla="*/ 722 h 1004"/>
                  <a:gd name="T26" fmla="*/ 555 w 2684"/>
                  <a:gd name="T27" fmla="*/ 832 h 1004"/>
                  <a:gd name="T28" fmla="*/ 464 w 2684"/>
                  <a:gd name="T29" fmla="*/ 919 h 1004"/>
                  <a:gd name="T30" fmla="*/ 401 w 2684"/>
                  <a:gd name="T31" fmla="*/ 968 h 1004"/>
                  <a:gd name="T32" fmla="*/ 329 w 2684"/>
                  <a:gd name="T33" fmla="*/ 997 h 1004"/>
                  <a:gd name="T34" fmla="*/ 252 w 2684"/>
                  <a:gd name="T35" fmla="*/ 1004 h 1004"/>
                  <a:gd name="T36" fmla="*/ 177 w 2684"/>
                  <a:gd name="T37" fmla="*/ 988 h 1004"/>
                  <a:gd name="T38" fmla="*/ 107 w 2684"/>
                  <a:gd name="T39" fmla="*/ 949 h 1004"/>
                  <a:gd name="T40" fmla="*/ 67 w 2684"/>
                  <a:gd name="T41" fmla="*/ 912 h 1004"/>
                  <a:gd name="T42" fmla="*/ 23 w 2684"/>
                  <a:gd name="T43" fmla="*/ 844 h 1004"/>
                  <a:gd name="T44" fmla="*/ 2 w 2684"/>
                  <a:gd name="T45" fmla="*/ 771 h 1004"/>
                  <a:gd name="T46" fmla="*/ 4 w 2684"/>
                  <a:gd name="T47" fmla="*/ 694 h 1004"/>
                  <a:gd name="T48" fmla="*/ 26 w 2684"/>
                  <a:gd name="T49" fmla="*/ 618 h 1004"/>
                  <a:gd name="T50" fmla="*/ 72 w 2684"/>
                  <a:gd name="T51" fmla="*/ 552 h 1004"/>
                  <a:gd name="T52" fmla="*/ 135 w 2684"/>
                  <a:gd name="T53" fmla="*/ 489 h 1004"/>
                  <a:gd name="T54" fmla="*/ 231 w 2684"/>
                  <a:gd name="T55" fmla="*/ 401 h 1004"/>
                  <a:gd name="T56" fmla="*/ 335 w 2684"/>
                  <a:gd name="T57" fmla="*/ 322 h 1004"/>
                  <a:gd name="T58" fmla="*/ 445 w 2684"/>
                  <a:gd name="T59" fmla="*/ 251 h 1004"/>
                  <a:gd name="T60" fmla="*/ 559 w 2684"/>
                  <a:gd name="T61" fmla="*/ 188 h 1004"/>
                  <a:gd name="T62" fmla="*/ 637 w 2684"/>
                  <a:gd name="T63" fmla="*/ 149 h 1004"/>
                  <a:gd name="T64" fmla="*/ 765 w 2684"/>
                  <a:gd name="T65" fmla="*/ 98 h 1004"/>
                  <a:gd name="T66" fmla="*/ 895 w 2684"/>
                  <a:gd name="T67" fmla="*/ 60 h 1004"/>
                  <a:gd name="T68" fmla="*/ 1026 w 2684"/>
                  <a:gd name="T69" fmla="*/ 30 h 1004"/>
                  <a:gd name="T70" fmla="*/ 1161 w 2684"/>
                  <a:gd name="T71" fmla="*/ 11 h 1004"/>
                  <a:gd name="T72" fmla="*/ 1296 w 2684"/>
                  <a:gd name="T73" fmla="*/ 2 h 1004"/>
                  <a:gd name="T74" fmla="*/ 1388 w 2684"/>
                  <a:gd name="T75" fmla="*/ 2 h 1004"/>
                  <a:gd name="T76" fmla="*/ 1525 w 2684"/>
                  <a:gd name="T77" fmla="*/ 11 h 1004"/>
                  <a:gd name="T78" fmla="*/ 1658 w 2684"/>
                  <a:gd name="T79" fmla="*/ 30 h 1004"/>
                  <a:gd name="T80" fmla="*/ 1791 w 2684"/>
                  <a:gd name="T81" fmla="*/ 60 h 1004"/>
                  <a:gd name="T82" fmla="*/ 1921 w 2684"/>
                  <a:gd name="T83" fmla="*/ 98 h 1004"/>
                  <a:gd name="T84" fmla="*/ 2047 w 2684"/>
                  <a:gd name="T85" fmla="*/ 149 h 1004"/>
                  <a:gd name="T86" fmla="*/ 2125 w 2684"/>
                  <a:gd name="T87" fmla="*/ 188 h 1004"/>
                  <a:gd name="T88" fmla="*/ 2241 w 2684"/>
                  <a:gd name="T89" fmla="*/ 251 h 1004"/>
                  <a:gd name="T90" fmla="*/ 2349 w 2684"/>
                  <a:gd name="T91" fmla="*/ 322 h 1004"/>
                  <a:gd name="T92" fmla="*/ 2453 w 2684"/>
                  <a:gd name="T93" fmla="*/ 401 h 1004"/>
                  <a:gd name="T94" fmla="*/ 2551 w 2684"/>
                  <a:gd name="T95" fmla="*/ 489 h 1004"/>
                  <a:gd name="T96" fmla="*/ 2612 w 2684"/>
                  <a:gd name="T97" fmla="*/ 552 h 1004"/>
                  <a:gd name="T98" fmla="*/ 2658 w 2684"/>
                  <a:gd name="T99" fmla="*/ 618 h 1004"/>
                  <a:gd name="T100" fmla="*/ 2680 w 2684"/>
                  <a:gd name="T101" fmla="*/ 694 h 1004"/>
                  <a:gd name="T102" fmla="*/ 2682 w 2684"/>
                  <a:gd name="T103" fmla="*/ 771 h 1004"/>
                  <a:gd name="T104" fmla="*/ 2661 w 2684"/>
                  <a:gd name="T105" fmla="*/ 844 h 1004"/>
                  <a:gd name="T106" fmla="*/ 2617 w 2684"/>
                  <a:gd name="T107" fmla="*/ 912 h 1004"/>
                  <a:gd name="T108" fmla="*/ 2579 w 2684"/>
                  <a:gd name="T109" fmla="*/ 949 h 1004"/>
                  <a:gd name="T110" fmla="*/ 2512 w 2684"/>
                  <a:gd name="T111" fmla="*/ 986 h 1004"/>
                  <a:gd name="T112" fmla="*/ 2440 w 2684"/>
                  <a:gd name="T113" fmla="*/ 1004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84" h="1004">
                    <a:moveTo>
                      <a:pt x="2416" y="1004"/>
                    </a:moveTo>
                    <a:lnTo>
                      <a:pt x="2416" y="1004"/>
                    </a:lnTo>
                    <a:lnTo>
                      <a:pt x="2390" y="1002"/>
                    </a:lnTo>
                    <a:lnTo>
                      <a:pt x="2362" y="998"/>
                    </a:lnTo>
                    <a:lnTo>
                      <a:pt x="2335" y="991"/>
                    </a:lnTo>
                    <a:lnTo>
                      <a:pt x="2311" y="982"/>
                    </a:lnTo>
                    <a:lnTo>
                      <a:pt x="2286" y="970"/>
                    </a:lnTo>
                    <a:lnTo>
                      <a:pt x="2262" y="956"/>
                    </a:lnTo>
                    <a:lnTo>
                      <a:pt x="2241" y="939"/>
                    </a:lnTo>
                    <a:lnTo>
                      <a:pt x="2220" y="919"/>
                    </a:lnTo>
                    <a:lnTo>
                      <a:pt x="2220" y="919"/>
                    </a:lnTo>
                    <a:lnTo>
                      <a:pt x="2176" y="874"/>
                    </a:lnTo>
                    <a:lnTo>
                      <a:pt x="2131" y="832"/>
                    </a:lnTo>
                    <a:lnTo>
                      <a:pt x="2082" y="792"/>
                    </a:lnTo>
                    <a:lnTo>
                      <a:pt x="2033" y="755"/>
                    </a:lnTo>
                    <a:lnTo>
                      <a:pt x="1982" y="722"/>
                    </a:lnTo>
                    <a:lnTo>
                      <a:pt x="1929" y="690"/>
                    </a:lnTo>
                    <a:lnTo>
                      <a:pt x="1877" y="662"/>
                    </a:lnTo>
                    <a:lnTo>
                      <a:pt x="1821" y="636"/>
                    </a:lnTo>
                    <a:lnTo>
                      <a:pt x="1765" y="613"/>
                    </a:lnTo>
                    <a:lnTo>
                      <a:pt x="1707" y="594"/>
                    </a:lnTo>
                    <a:lnTo>
                      <a:pt x="1649" y="576"/>
                    </a:lnTo>
                    <a:lnTo>
                      <a:pt x="1590" y="562"/>
                    </a:lnTo>
                    <a:lnTo>
                      <a:pt x="1528" y="552"/>
                    </a:lnTo>
                    <a:lnTo>
                      <a:pt x="1467" y="543"/>
                    </a:lnTo>
                    <a:lnTo>
                      <a:pt x="1404" y="539"/>
                    </a:lnTo>
                    <a:lnTo>
                      <a:pt x="1343" y="538"/>
                    </a:lnTo>
                    <a:lnTo>
                      <a:pt x="1343" y="538"/>
                    </a:lnTo>
                    <a:lnTo>
                      <a:pt x="1280" y="539"/>
                    </a:lnTo>
                    <a:lnTo>
                      <a:pt x="1217" y="543"/>
                    </a:lnTo>
                    <a:lnTo>
                      <a:pt x="1156" y="552"/>
                    </a:lnTo>
                    <a:lnTo>
                      <a:pt x="1096" y="562"/>
                    </a:lnTo>
                    <a:lnTo>
                      <a:pt x="1037" y="576"/>
                    </a:lnTo>
                    <a:lnTo>
                      <a:pt x="977" y="594"/>
                    </a:lnTo>
                    <a:lnTo>
                      <a:pt x="919" y="613"/>
                    </a:lnTo>
                    <a:lnTo>
                      <a:pt x="863" y="636"/>
                    </a:lnTo>
                    <a:lnTo>
                      <a:pt x="809" y="662"/>
                    </a:lnTo>
                    <a:lnTo>
                      <a:pt x="755" y="690"/>
                    </a:lnTo>
                    <a:lnTo>
                      <a:pt x="702" y="722"/>
                    </a:lnTo>
                    <a:lnTo>
                      <a:pt x="651" y="755"/>
                    </a:lnTo>
                    <a:lnTo>
                      <a:pt x="602" y="792"/>
                    </a:lnTo>
                    <a:lnTo>
                      <a:pt x="555" y="832"/>
                    </a:lnTo>
                    <a:lnTo>
                      <a:pt x="510" y="874"/>
                    </a:lnTo>
                    <a:lnTo>
                      <a:pt x="464" y="919"/>
                    </a:lnTo>
                    <a:lnTo>
                      <a:pt x="464" y="919"/>
                    </a:lnTo>
                    <a:lnTo>
                      <a:pt x="445" y="937"/>
                    </a:lnTo>
                    <a:lnTo>
                      <a:pt x="424" y="954"/>
                    </a:lnTo>
                    <a:lnTo>
                      <a:pt x="401" y="968"/>
                    </a:lnTo>
                    <a:lnTo>
                      <a:pt x="378" y="981"/>
                    </a:lnTo>
                    <a:lnTo>
                      <a:pt x="354" y="989"/>
                    </a:lnTo>
                    <a:lnTo>
                      <a:pt x="329" y="997"/>
                    </a:lnTo>
                    <a:lnTo>
                      <a:pt x="303" y="1002"/>
                    </a:lnTo>
                    <a:lnTo>
                      <a:pt x="279" y="1004"/>
                    </a:lnTo>
                    <a:lnTo>
                      <a:pt x="252" y="1004"/>
                    </a:lnTo>
                    <a:lnTo>
                      <a:pt x="226" y="1000"/>
                    </a:lnTo>
                    <a:lnTo>
                      <a:pt x="202" y="995"/>
                    </a:lnTo>
                    <a:lnTo>
                      <a:pt x="177" y="988"/>
                    </a:lnTo>
                    <a:lnTo>
                      <a:pt x="153" y="977"/>
                    </a:lnTo>
                    <a:lnTo>
                      <a:pt x="128" y="965"/>
                    </a:lnTo>
                    <a:lnTo>
                      <a:pt x="107" y="949"/>
                    </a:lnTo>
                    <a:lnTo>
                      <a:pt x="86" y="932"/>
                    </a:lnTo>
                    <a:lnTo>
                      <a:pt x="86" y="932"/>
                    </a:lnTo>
                    <a:lnTo>
                      <a:pt x="67" y="912"/>
                    </a:lnTo>
                    <a:lnTo>
                      <a:pt x="49" y="891"/>
                    </a:lnTo>
                    <a:lnTo>
                      <a:pt x="35" y="869"/>
                    </a:lnTo>
                    <a:lnTo>
                      <a:pt x="23" y="844"/>
                    </a:lnTo>
                    <a:lnTo>
                      <a:pt x="14" y="821"/>
                    </a:lnTo>
                    <a:lnTo>
                      <a:pt x="7" y="795"/>
                    </a:lnTo>
                    <a:lnTo>
                      <a:pt x="2" y="771"/>
                    </a:lnTo>
                    <a:lnTo>
                      <a:pt x="0" y="744"/>
                    </a:lnTo>
                    <a:lnTo>
                      <a:pt x="0" y="718"/>
                    </a:lnTo>
                    <a:lnTo>
                      <a:pt x="4" y="694"/>
                    </a:lnTo>
                    <a:lnTo>
                      <a:pt x="9" y="667"/>
                    </a:lnTo>
                    <a:lnTo>
                      <a:pt x="16" y="643"/>
                    </a:lnTo>
                    <a:lnTo>
                      <a:pt x="26" y="618"/>
                    </a:lnTo>
                    <a:lnTo>
                      <a:pt x="40" y="596"/>
                    </a:lnTo>
                    <a:lnTo>
                      <a:pt x="54" y="573"/>
                    </a:lnTo>
                    <a:lnTo>
                      <a:pt x="72" y="552"/>
                    </a:lnTo>
                    <a:lnTo>
                      <a:pt x="72" y="552"/>
                    </a:lnTo>
                    <a:lnTo>
                      <a:pt x="103" y="520"/>
                    </a:lnTo>
                    <a:lnTo>
                      <a:pt x="135" y="489"/>
                    </a:lnTo>
                    <a:lnTo>
                      <a:pt x="167" y="459"/>
                    </a:lnTo>
                    <a:lnTo>
                      <a:pt x="198" y="431"/>
                    </a:lnTo>
                    <a:lnTo>
                      <a:pt x="231" y="401"/>
                    </a:lnTo>
                    <a:lnTo>
                      <a:pt x="266" y="375"/>
                    </a:lnTo>
                    <a:lnTo>
                      <a:pt x="300" y="347"/>
                    </a:lnTo>
                    <a:lnTo>
                      <a:pt x="335" y="322"/>
                    </a:lnTo>
                    <a:lnTo>
                      <a:pt x="371" y="298"/>
                    </a:lnTo>
                    <a:lnTo>
                      <a:pt x="408" y="273"/>
                    </a:lnTo>
                    <a:lnTo>
                      <a:pt x="445" y="251"/>
                    </a:lnTo>
                    <a:lnTo>
                      <a:pt x="482" y="228"/>
                    </a:lnTo>
                    <a:lnTo>
                      <a:pt x="520" y="207"/>
                    </a:lnTo>
                    <a:lnTo>
                      <a:pt x="559" y="188"/>
                    </a:lnTo>
                    <a:lnTo>
                      <a:pt x="599" y="168"/>
                    </a:lnTo>
                    <a:lnTo>
                      <a:pt x="637" y="149"/>
                    </a:lnTo>
                    <a:lnTo>
                      <a:pt x="637" y="149"/>
                    </a:lnTo>
                    <a:lnTo>
                      <a:pt x="679" y="131"/>
                    </a:lnTo>
                    <a:lnTo>
                      <a:pt x="721" y="114"/>
                    </a:lnTo>
                    <a:lnTo>
                      <a:pt x="765" y="98"/>
                    </a:lnTo>
                    <a:lnTo>
                      <a:pt x="807" y="84"/>
                    </a:lnTo>
                    <a:lnTo>
                      <a:pt x="851" y="72"/>
                    </a:lnTo>
                    <a:lnTo>
                      <a:pt x="895" y="60"/>
                    </a:lnTo>
                    <a:lnTo>
                      <a:pt x="939" y="47"/>
                    </a:lnTo>
                    <a:lnTo>
                      <a:pt x="982" y="39"/>
                    </a:lnTo>
                    <a:lnTo>
                      <a:pt x="1026" y="30"/>
                    </a:lnTo>
                    <a:lnTo>
                      <a:pt x="1070" y="21"/>
                    </a:lnTo>
                    <a:lnTo>
                      <a:pt x="1115" y="16"/>
                    </a:lnTo>
                    <a:lnTo>
                      <a:pt x="1161" y="11"/>
                    </a:lnTo>
                    <a:lnTo>
                      <a:pt x="1205" y="5"/>
                    </a:lnTo>
                    <a:lnTo>
                      <a:pt x="1250" y="4"/>
                    </a:lnTo>
                    <a:lnTo>
                      <a:pt x="1296" y="2"/>
                    </a:lnTo>
                    <a:lnTo>
                      <a:pt x="1343" y="0"/>
                    </a:lnTo>
                    <a:lnTo>
                      <a:pt x="1343" y="0"/>
                    </a:lnTo>
                    <a:lnTo>
                      <a:pt x="1388" y="2"/>
                    </a:lnTo>
                    <a:lnTo>
                      <a:pt x="1434" y="4"/>
                    </a:lnTo>
                    <a:lnTo>
                      <a:pt x="1479" y="5"/>
                    </a:lnTo>
                    <a:lnTo>
                      <a:pt x="1525" y="11"/>
                    </a:lnTo>
                    <a:lnTo>
                      <a:pt x="1569" y="16"/>
                    </a:lnTo>
                    <a:lnTo>
                      <a:pt x="1614" y="21"/>
                    </a:lnTo>
                    <a:lnTo>
                      <a:pt x="1658" y="30"/>
                    </a:lnTo>
                    <a:lnTo>
                      <a:pt x="1703" y="39"/>
                    </a:lnTo>
                    <a:lnTo>
                      <a:pt x="1747" y="47"/>
                    </a:lnTo>
                    <a:lnTo>
                      <a:pt x="1791" y="60"/>
                    </a:lnTo>
                    <a:lnTo>
                      <a:pt x="1833" y="72"/>
                    </a:lnTo>
                    <a:lnTo>
                      <a:pt x="1877" y="84"/>
                    </a:lnTo>
                    <a:lnTo>
                      <a:pt x="1921" y="98"/>
                    </a:lnTo>
                    <a:lnTo>
                      <a:pt x="1963" y="114"/>
                    </a:lnTo>
                    <a:lnTo>
                      <a:pt x="2005" y="131"/>
                    </a:lnTo>
                    <a:lnTo>
                      <a:pt x="2047" y="149"/>
                    </a:lnTo>
                    <a:lnTo>
                      <a:pt x="2047" y="149"/>
                    </a:lnTo>
                    <a:lnTo>
                      <a:pt x="2087" y="168"/>
                    </a:lnTo>
                    <a:lnTo>
                      <a:pt x="2125" y="188"/>
                    </a:lnTo>
                    <a:lnTo>
                      <a:pt x="2164" y="207"/>
                    </a:lnTo>
                    <a:lnTo>
                      <a:pt x="2202" y="228"/>
                    </a:lnTo>
                    <a:lnTo>
                      <a:pt x="2241" y="251"/>
                    </a:lnTo>
                    <a:lnTo>
                      <a:pt x="2278" y="273"/>
                    </a:lnTo>
                    <a:lnTo>
                      <a:pt x="2313" y="298"/>
                    </a:lnTo>
                    <a:lnTo>
                      <a:pt x="2349" y="322"/>
                    </a:lnTo>
                    <a:lnTo>
                      <a:pt x="2384" y="347"/>
                    </a:lnTo>
                    <a:lnTo>
                      <a:pt x="2419" y="375"/>
                    </a:lnTo>
                    <a:lnTo>
                      <a:pt x="2453" y="401"/>
                    </a:lnTo>
                    <a:lnTo>
                      <a:pt x="2486" y="431"/>
                    </a:lnTo>
                    <a:lnTo>
                      <a:pt x="2517" y="459"/>
                    </a:lnTo>
                    <a:lnTo>
                      <a:pt x="2551" y="489"/>
                    </a:lnTo>
                    <a:lnTo>
                      <a:pt x="2581" y="520"/>
                    </a:lnTo>
                    <a:lnTo>
                      <a:pt x="2612" y="552"/>
                    </a:lnTo>
                    <a:lnTo>
                      <a:pt x="2612" y="552"/>
                    </a:lnTo>
                    <a:lnTo>
                      <a:pt x="2630" y="573"/>
                    </a:lnTo>
                    <a:lnTo>
                      <a:pt x="2645" y="596"/>
                    </a:lnTo>
                    <a:lnTo>
                      <a:pt x="2658" y="618"/>
                    </a:lnTo>
                    <a:lnTo>
                      <a:pt x="2668" y="643"/>
                    </a:lnTo>
                    <a:lnTo>
                      <a:pt x="2675" y="667"/>
                    </a:lnTo>
                    <a:lnTo>
                      <a:pt x="2680" y="694"/>
                    </a:lnTo>
                    <a:lnTo>
                      <a:pt x="2684" y="718"/>
                    </a:lnTo>
                    <a:lnTo>
                      <a:pt x="2684" y="744"/>
                    </a:lnTo>
                    <a:lnTo>
                      <a:pt x="2682" y="771"/>
                    </a:lnTo>
                    <a:lnTo>
                      <a:pt x="2677" y="795"/>
                    </a:lnTo>
                    <a:lnTo>
                      <a:pt x="2670" y="821"/>
                    </a:lnTo>
                    <a:lnTo>
                      <a:pt x="2661" y="844"/>
                    </a:lnTo>
                    <a:lnTo>
                      <a:pt x="2649" y="869"/>
                    </a:lnTo>
                    <a:lnTo>
                      <a:pt x="2635" y="891"/>
                    </a:lnTo>
                    <a:lnTo>
                      <a:pt x="2617" y="912"/>
                    </a:lnTo>
                    <a:lnTo>
                      <a:pt x="2600" y="932"/>
                    </a:lnTo>
                    <a:lnTo>
                      <a:pt x="2600" y="932"/>
                    </a:lnTo>
                    <a:lnTo>
                      <a:pt x="2579" y="949"/>
                    </a:lnTo>
                    <a:lnTo>
                      <a:pt x="2558" y="963"/>
                    </a:lnTo>
                    <a:lnTo>
                      <a:pt x="2535" y="975"/>
                    </a:lnTo>
                    <a:lnTo>
                      <a:pt x="2512" y="986"/>
                    </a:lnTo>
                    <a:lnTo>
                      <a:pt x="2489" y="993"/>
                    </a:lnTo>
                    <a:lnTo>
                      <a:pt x="2465" y="1000"/>
                    </a:lnTo>
                    <a:lnTo>
                      <a:pt x="2440" y="1004"/>
                    </a:lnTo>
                    <a:lnTo>
                      <a:pt x="2416" y="1004"/>
                    </a:lnTo>
                    <a:lnTo>
                      <a:pt x="2416" y="1004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07" tIns="60904" rIns="121807" bIns="6090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148134" y="1145453"/>
            <a:ext cx="2734665" cy="3765076"/>
            <a:chOff x="7782771" y="906178"/>
            <a:chExt cx="2734665" cy="3765076"/>
          </a:xfrm>
        </p:grpSpPr>
        <p:grpSp>
          <p:nvGrpSpPr>
            <p:cNvPr id="14" name="Group 13"/>
            <p:cNvGrpSpPr/>
            <p:nvPr/>
          </p:nvGrpSpPr>
          <p:grpSpPr>
            <a:xfrm>
              <a:off x="7782771" y="2060368"/>
              <a:ext cx="2734665" cy="2610886"/>
              <a:chOff x="3544834" y="3031669"/>
              <a:chExt cx="1851334" cy="176753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544834" y="3031669"/>
                <a:ext cx="1851334" cy="68759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AR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Entre Encuestados </a:t>
                </a:r>
              </a:p>
              <a:p>
                <a:pPr algn="ctr"/>
                <a:r>
                  <a:rPr lang="es-AR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</a:t>
                </a:r>
                <a:endParaRPr lang="es-A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721301" y="4028268"/>
                <a:ext cx="1498398" cy="7709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AR" sz="4800" b="1" dirty="0">
                    <a:solidFill>
                      <a:srgbClr val="F7911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NSE</a:t>
                </a:r>
              </a:p>
              <a:p>
                <a:pPr algn="ctr"/>
                <a:r>
                  <a:rPr lang="es-AR" b="1" dirty="0" smtClean="0">
                    <a:solidFill>
                      <a:srgbClr val="F7911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AMPLIO</a:t>
                </a:r>
                <a:endParaRPr lang="es-AR" b="1" dirty="0">
                  <a:solidFill>
                    <a:srgbClr val="F7911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54169" y="3691544"/>
                <a:ext cx="1432663" cy="39588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AR" sz="3200" b="1" dirty="0">
                    <a:solidFill>
                      <a:srgbClr val="3EB1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18 a </a:t>
                </a:r>
                <a:r>
                  <a:rPr lang="es-AR" sz="3200" b="1" dirty="0" smtClean="0">
                    <a:solidFill>
                      <a:srgbClr val="3EB1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65</a:t>
                </a:r>
                <a:endParaRPr lang="es-AR" sz="2800" b="1" dirty="0">
                  <a:solidFill>
                    <a:srgbClr val="3EB1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8026571" y="906178"/>
              <a:ext cx="2247061" cy="1058568"/>
              <a:chOff x="6425387" y="175831"/>
              <a:chExt cx="2494948" cy="117534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5387" y="176653"/>
                <a:ext cx="1172861" cy="117286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7474" y="175831"/>
                <a:ext cx="1172861" cy="1175345"/>
              </a:xfrm>
              <a:prstGeom prst="rect">
                <a:avLst/>
              </a:prstGeom>
            </p:spPr>
          </p:pic>
        </p:grpSp>
      </p:grpSp>
      <p:sp>
        <p:nvSpPr>
          <p:cNvPr id="20" name="TextBox 124"/>
          <p:cNvSpPr txBox="1"/>
          <p:nvPr/>
        </p:nvSpPr>
        <p:spPr>
          <a:xfrm>
            <a:off x="601133" y="192506"/>
            <a:ext cx="1098973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AR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Realizamos…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096000" y="1146193"/>
            <a:ext cx="2569892" cy="5254578"/>
            <a:chOff x="6096000" y="880727"/>
            <a:chExt cx="2569892" cy="525457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rgbClr val="E5007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9" t="11244" r="12942" b="7421"/>
            <a:stretch/>
          </p:blipFill>
          <p:spPr>
            <a:xfrm>
              <a:off x="6096000" y="1284999"/>
              <a:ext cx="2405753" cy="4850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Box 8"/>
            <p:cNvSpPr txBox="1"/>
            <p:nvPr/>
          </p:nvSpPr>
          <p:spPr>
            <a:xfrm>
              <a:off x="6096000" y="880727"/>
              <a:ext cx="256989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 todo el país</a:t>
              </a:r>
              <a:endPara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82107" y="1585707"/>
            <a:ext cx="2569892" cy="2389911"/>
            <a:chOff x="8882107" y="1320241"/>
            <a:chExt cx="2569892" cy="2389911"/>
          </a:xfrm>
        </p:grpSpPr>
        <p:sp>
          <p:nvSpPr>
            <p:cNvPr id="23" name="TextBox 8"/>
            <p:cNvSpPr txBox="1"/>
            <p:nvPr/>
          </p:nvSpPr>
          <p:spPr>
            <a:xfrm>
              <a:off x="8882107" y="2786822"/>
              <a:ext cx="256989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Que hayan comprado online en el último semestre!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117" y="1320241"/>
              <a:ext cx="1427871" cy="1427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031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6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6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3900654" y="1927068"/>
            <a:ext cx="6481528" cy="165583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540" dirty="0">
                <a:solidFill>
                  <a:schemeClr val="bg1"/>
                </a:solidFill>
              </a:rPr>
              <a:t>Los compradores online son buscadores profesionales: </a:t>
            </a:r>
            <a:r>
              <a:rPr lang="es-AR" sz="2540" dirty="0" smtClean="0">
                <a:solidFill>
                  <a:schemeClr val="bg1"/>
                </a:solidFill>
              </a:rPr>
              <a:t>antes </a:t>
            </a:r>
            <a:r>
              <a:rPr lang="es-AR" sz="2540" dirty="0">
                <a:solidFill>
                  <a:schemeClr val="bg1"/>
                </a:solidFill>
              </a:rPr>
              <a:t>de tomar una decisión utilizan diferentes medios online </a:t>
            </a:r>
            <a:r>
              <a:rPr lang="es-AR" sz="2540" dirty="0" smtClean="0">
                <a:solidFill>
                  <a:schemeClr val="bg1"/>
                </a:solidFill>
              </a:rPr>
              <a:t>y offline para </a:t>
            </a:r>
            <a:r>
              <a:rPr lang="es-AR" sz="2540" dirty="0">
                <a:solidFill>
                  <a:schemeClr val="bg1"/>
                </a:solidFill>
              </a:rPr>
              <a:t>obtener toda la información que </a:t>
            </a:r>
            <a:r>
              <a:rPr lang="es-AR" sz="2540" dirty="0" smtClean="0">
                <a:solidFill>
                  <a:schemeClr val="bg1"/>
                </a:solidFill>
              </a:rPr>
              <a:t>necesitan.</a:t>
            </a:r>
          </a:p>
        </p:txBody>
      </p:sp>
      <p:pic>
        <p:nvPicPr>
          <p:cNvPr id="5" name="Picture 15" descr="S:\SlickSlides5i_local_completo\SlickSlides Icons\Illustrations - simple\11 Routine_planning\11.1 Autopilots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38" y="1300493"/>
            <a:ext cx="2711716" cy="27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Callout 7"/>
          <p:cNvSpPr/>
          <p:nvPr/>
        </p:nvSpPr>
        <p:spPr>
          <a:xfrm rot="16200000">
            <a:off x="6216395" y="1267167"/>
            <a:ext cx="1850051" cy="6481528"/>
          </a:xfrm>
          <a:prstGeom prst="rightArrowCallo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19823" y="4232628"/>
            <a:ext cx="6243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Garantizar la facilidad en la búsqueda, la consistencia entre la información online y offline. 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</a:rPr>
              <a:t>Aportar referencias claras, </a:t>
            </a:r>
            <a:r>
              <a:rPr lang="es-AR" dirty="0">
                <a:solidFill>
                  <a:schemeClr val="bg1"/>
                </a:solidFill>
              </a:rPr>
              <a:t>imágenes </a:t>
            </a:r>
            <a:r>
              <a:rPr lang="es-AR" dirty="0" smtClean="0">
                <a:solidFill>
                  <a:schemeClr val="bg1"/>
                </a:solidFill>
              </a:rPr>
              <a:t>y </a:t>
            </a:r>
            <a:r>
              <a:rPr lang="es-AR" dirty="0" err="1" smtClean="0">
                <a:solidFill>
                  <a:schemeClr val="bg1"/>
                </a:solidFill>
              </a:rPr>
              <a:t>reviews</a:t>
            </a:r>
            <a:r>
              <a:rPr lang="es-AR" dirty="0" smtClean="0">
                <a:solidFill>
                  <a:schemeClr val="bg1"/>
                </a:solidFill>
              </a:rPr>
              <a:t> para obtener un proceso de compra exitoso, también garantiza re-compra! 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9223" y="268655"/>
            <a:ext cx="12194156" cy="1031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Los e-</a:t>
            </a:r>
            <a:r>
              <a:rPr lang="es-A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shoppers</a:t>
            </a:r>
            <a:r>
              <a:rPr 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son activos y curiosos, pero también leales</a:t>
            </a:r>
            <a:endParaRPr lang="es-AR" sz="2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4091315" y="2154822"/>
            <a:ext cx="6481528" cy="87408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540" dirty="0" smtClean="0">
                <a:solidFill>
                  <a:schemeClr val="bg1"/>
                </a:solidFill>
              </a:rPr>
              <a:t>Precio, promoción y financiamiento son claves para la compra online. </a:t>
            </a:r>
            <a:endParaRPr lang="es-AR" sz="2540" dirty="0">
              <a:solidFill>
                <a:schemeClr val="bg1"/>
              </a:solidFill>
            </a:endParaRPr>
          </a:p>
        </p:txBody>
      </p:sp>
      <p:sp>
        <p:nvSpPr>
          <p:cNvPr id="8" name="Right Arrow Callout 7"/>
          <p:cNvSpPr/>
          <p:nvPr/>
        </p:nvSpPr>
        <p:spPr>
          <a:xfrm rot="16200000">
            <a:off x="6377261" y="746534"/>
            <a:ext cx="1850051" cy="6481528"/>
          </a:xfrm>
          <a:prstGeom prst="rightArrowCallo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10483" y="3687854"/>
            <a:ext cx="6243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 smtClean="0">
                <a:solidFill>
                  <a:schemeClr val="bg1"/>
                </a:solidFill>
              </a:rPr>
              <a:t>En el e-</a:t>
            </a:r>
            <a:r>
              <a:rPr lang="es-AR" sz="2000" dirty="0" err="1" smtClean="0">
                <a:solidFill>
                  <a:schemeClr val="bg1"/>
                </a:solidFill>
              </a:rPr>
              <a:t>commerce</a:t>
            </a:r>
            <a:r>
              <a:rPr lang="es-AR" sz="2000" dirty="0" smtClean="0">
                <a:solidFill>
                  <a:schemeClr val="bg1"/>
                </a:solidFill>
              </a:rPr>
              <a:t>, las </a:t>
            </a:r>
            <a:r>
              <a:rPr lang="es-AR" sz="2000" b="1" dirty="0" smtClean="0">
                <a:solidFill>
                  <a:schemeClr val="bg1"/>
                </a:solidFill>
              </a:rPr>
              <a:t>referencias claras </a:t>
            </a:r>
            <a:r>
              <a:rPr lang="es-AR" sz="2000" dirty="0" smtClean="0">
                <a:solidFill>
                  <a:schemeClr val="bg1"/>
                </a:solidFill>
              </a:rPr>
              <a:t>a los precios es aún más relevante para ayudar al e-</a:t>
            </a:r>
            <a:r>
              <a:rPr lang="es-AR" sz="2000" dirty="0" err="1" smtClean="0">
                <a:solidFill>
                  <a:schemeClr val="bg1"/>
                </a:solidFill>
              </a:rPr>
              <a:t>shopper</a:t>
            </a:r>
            <a:r>
              <a:rPr lang="es-AR" sz="2000" dirty="0" smtClean="0">
                <a:solidFill>
                  <a:schemeClr val="bg1"/>
                </a:solidFill>
              </a:rPr>
              <a:t> a obtener toda la información necesaria para tomar la mejor decisión.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7114" y="2121456"/>
            <a:ext cx="3523125" cy="2612544"/>
            <a:chOff x="3871913" y="0"/>
            <a:chExt cx="7010400" cy="5148263"/>
          </a:xfrm>
          <a:solidFill>
            <a:srgbClr val="EC3A93"/>
          </a:solidFill>
        </p:grpSpPr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871913" y="0"/>
              <a:ext cx="7010400" cy="5148263"/>
            </a:xfrm>
            <a:custGeom>
              <a:avLst/>
              <a:gdLst>
                <a:gd name="T0" fmla="*/ 3935 w 4416"/>
                <a:gd name="T1" fmla="*/ 935 h 3243"/>
                <a:gd name="T2" fmla="*/ 3435 w 4416"/>
                <a:gd name="T3" fmla="*/ 499 h 3243"/>
                <a:gd name="T4" fmla="*/ 3513 w 4416"/>
                <a:gd name="T5" fmla="*/ 307 h 3243"/>
                <a:gd name="T6" fmla="*/ 3585 w 4416"/>
                <a:gd name="T7" fmla="*/ 183 h 3243"/>
                <a:gd name="T8" fmla="*/ 3502 w 4416"/>
                <a:gd name="T9" fmla="*/ 78 h 3243"/>
                <a:gd name="T10" fmla="*/ 3103 w 4416"/>
                <a:gd name="T11" fmla="*/ 12 h 3243"/>
                <a:gd name="T12" fmla="*/ 2734 w 4416"/>
                <a:gd name="T13" fmla="*/ 219 h 3243"/>
                <a:gd name="T14" fmla="*/ 1868 w 4416"/>
                <a:gd name="T15" fmla="*/ 242 h 3243"/>
                <a:gd name="T16" fmla="*/ 1094 w 4416"/>
                <a:gd name="T17" fmla="*/ 568 h 3243"/>
                <a:gd name="T18" fmla="*/ 689 w 4416"/>
                <a:gd name="T19" fmla="*/ 1029 h 3243"/>
                <a:gd name="T20" fmla="*/ 502 w 4416"/>
                <a:gd name="T21" fmla="*/ 1353 h 3243"/>
                <a:gd name="T22" fmla="*/ 465 w 4416"/>
                <a:gd name="T23" fmla="*/ 1226 h 3243"/>
                <a:gd name="T24" fmla="*/ 339 w 4416"/>
                <a:gd name="T25" fmla="*/ 1205 h 3243"/>
                <a:gd name="T26" fmla="*/ 219 w 4416"/>
                <a:gd name="T27" fmla="*/ 1378 h 3243"/>
                <a:gd name="T28" fmla="*/ 110 w 4416"/>
                <a:gd name="T29" fmla="*/ 1341 h 3243"/>
                <a:gd name="T30" fmla="*/ 9 w 4416"/>
                <a:gd name="T31" fmla="*/ 1408 h 3243"/>
                <a:gd name="T32" fmla="*/ 81 w 4416"/>
                <a:gd name="T33" fmla="*/ 1567 h 3243"/>
                <a:gd name="T34" fmla="*/ 262 w 4416"/>
                <a:gd name="T35" fmla="*/ 1602 h 3243"/>
                <a:gd name="T36" fmla="*/ 398 w 4416"/>
                <a:gd name="T37" fmla="*/ 1544 h 3243"/>
                <a:gd name="T38" fmla="*/ 590 w 4416"/>
                <a:gd name="T39" fmla="*/ 1805 h 3243"/>
                <a:gd name="T40" fmla="*/ 818 w 4416"/>
                <a:gd name="T41" fmla="*/ 2393 h 3243"/>
                <a:gd name="T42" fmla="*/ 1117 w 4416"/>
                <a:gd name="T43" fmla="*/ 2678 h 3243"/>
                <a:gd name="T44" fmla="*/ 1191 w 4416"/>
                <a:gd name="T45" fmla="*/ 3195 h 3243"/>
                <a:gd name="T46" fmla="*/ 1728 w 4416"/>
                <a:gd name="T47" fmla="*/ 3238 h 3243"/>
                <a:gd name="T48" fmla="*/ 1880 w 4416"/>
                <a:gd name="T49" fmla="*/ 3100 h 3243"/>
                <a:gd name="T50" fmla="*/ 2207 w 4416"/>
                <a:gd name="T51" fmla="*/ 2991 h 3243"/>
                <a:gd name="T52" fmla="*/ 2638 w 4416"/>
                <a:gd name="T53" fmla="*/ 3038 h 3243"/>
                <a:gd name="T54" fmla="*/ 2744 w 4416"/>
                <a:gd name="T55" fmla="*/ 3218 h 3243"/>
                <a:gd name="T56" fmla="*/ 3287 w 4416"/>
                <a:gd name="T57" fmla="*/ 3227 h 3243"/>
                <a:gd name="T58" fmla="*/ 3409 w 4416"/>
                <a:gd name="T59" fmla="*/ 3060 h 3243"/>
                <a:gd name="T60" fmla="*/ 3798 w 4416"/>
                <a:gd name="T61" fmla="*/ 2368 h 3243"/>
                <a:gd name="T62" fmla="*/ 4185 w 4416"/>
                <a:gd name="T63" fmla="*/ 2059 h 3243"/>
                <a:gd name="T64" fmla="*/ 4349 w 4416"/>
                <a:gd name="T65" fmla="*/ 1918 h 3243"/>
                <a:gd name="T66" fmla="*/ 4409 w 4416"/>
                <a:gd name="T67" fmla="*/ 1535 h 3243"/>
                <a:gd name="T68" fmla="*/ 4204 w 4416"/>
                <a:gd name="T69" fmla="*/ 1283 h 3243"/>
                <a:gd name="T70" fmla="*/ 3872 w 4416"/>
                <a:gd name="T71" fmla="*/ 1911 h 3243"/>
                <a:gd name="T72" fmla="*/ 3649 w 4416"/>
                <a:gd name="T73" fmla="*/ 2209 h 3243"/>
                <a:gd name="T74" fmla="*/ 3255 w 4416"/>
                <a:gd name="T75" fmla="*/ 2518 h 3243"/>
                <a:gd name="T76" fmla="*/ 2854 w 4416"/>
                <a:gd name="T77" fmla="*/ 2816 h 3243"/>
                <a:gd name="T78" fmla="*/ 2797 w 4416"/>
                <a:gd name="T79" fmla="*/ 2721 h 3243"/>
                <a:gd name="T80" fmla="*/ 2587 w 4416"/>
                <a:gd name="T81" fmla="*/ 2745 h 3243"/>
                <a:gd name="T82" fmla="*/ 2082 w 4416"/>
                <a:gd name="T83" fmla="*/ 2765 h 3243"/>
                <a:gd name="T84" fmla="*/ 1755 w 4416"/>
                <a:gd name="T85" fmla="*/ 2712 h 3243"/>
                <a:gd name="T86" fmla="*/ 1675 w 4416"/>
                <a:gd name="T87" fmla="*/ 2804 h 3243"/>
                <a:gd name="T88" fmla="*/ 1295 w 4416"/>
                <a:gd name="T89" fmla="*/ 2532 h 3243"/>
                <a:gd name="T90" fmla="*/ 1048 w 4416"/>
                <a:gd name="T91" fmla="*/ 2338 h 3243"/>
                <a:gd name="T92" fmla="*/ 831 w 4416"/>
                <a:gd name="T93" fmla="*/ 1911 h 3243"/>
                <a:gd name="T94" fmla="*/ 800 w 4416"/>
                <a:gd name="T95" fmla="*/ 1357 h 3243"/>
                <a:gd name="T96" fmla="*/ 1122 w 4416"/>
                <a:gd name="T97" fmla="*/ 824 h 3243"/>
                <a:gd name="T98" fmla="*/ 1705 w 4416"/>
                <a:gd name="T99" fmla="*/ 503 h 3243"/>
                <a:gd name="T100" fmla="*/ 2493 w 4416"/>
                <a:gd name="T101" fmla="*/ 422 h 3243"/>
                <a:gd name="T102" fmla="*/ 2831 w 4416"/>
                <a:gd name="T103" fmla="*/ 423 h 3243"/>
                <a:gd name="T104" fmla="*/ 3052 w 4416"/>
                <a:gd name="T105" fmla="*/ 259 h 3243"/>
                <a:gd name="T106" fmla="*/ 3303 w 4416"/>
                <a:gd name="T107" fmla="*/ 226 h 3243"/>
                <a:gd name="T108" fmla="*/ 3214 w 4416"/>
                <a:gd name="T109" fmla="*/ 489 h 3243"/>
                <a:gd name="T110" fmla="*/ 3296 w 4416"/>
                <a:gd name="T111" fmla="*/ 669 h 3243"/>
                <a:gd name="T112" fmla="*/ 3679 w 4416"/>
                <a:gd name="T113" fmla="*/ 969 h 3243"/>
                <a:gd name="T114" fmla="*/ 3930 w 4416"/>
                <a:gd name="T115" fmla="*/ 1369 h 3243"/>
                <a:gd name="T116" fmla="*/ 4073 w 4416"/>
                <a:gd name="T117" fmla="*/ 1487 h 3243"/>
                <a:gd name="T118" fmla="*/ 4174 w 4416"/>
                <a:gd name="T119" fmla="*/ 1510 h 3243"/>
                <a:gd name="T120" fmla="*/ 4193 w 4416"/>
                <a:gd name="T121" fmla="*/ 1720 h 3243"/>
                <a:gd name="T122" fmla="*/ 4008 w 4416"/>
                <a:gd name="T123" fmla="*/ 188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16" h="3243">
                  <a:moveTo>
                    <a:pt x="4123" y="1269"/>
                  </a:moveTo>
                  <a:lnTo>
                    <a:pt x="4123" y="1269"/>
                  </a:lnTo>
                  <a:lnTo>
                    <a:pt x="4107" y="1228"/>
                  </a:lnTo>
                  <a:lnTo>
                    <a:pt x="4089" y="1187"/>
                  </a:lnTo>
                  <a:lnTo>
                    <a:pt x="4070" y="1147"/>
                  </a:lnTo>
                  <a:lnTo>
                    <a:pt x="4048" y="1110"/>
                  </a:lnTo>
                  <a:lnTo>
                    <a:pt x="4027" y="1073"/>
                  </a:lnTo>
                  <a:lnTo>
                    <a:pt x="4006" y="1037"/>
                  </a:lnTo>
                  <a:lnTo>
                    <a:pt x="3983" y="1002"/>
                  </a:lnTo>
                  <a:lnTo>
                    <a:pt x="3960" y="969"/>
                  </a:lnTo>
                  <a:lnTo>
                    <a:pt x="3935" y="935"/>
                  </a:lnTo>
                  <a:lnTo>
                    <a:pt x="3911" y="905"/>
                  </a:lnTo>
                  <a:lnTo>
                    <a:pt x="3859" y="845"/>
                  </a:lnTo>
                  <a:lnTo>
                    <a:pt x="3808" y="790"/>
                  </a:lnTo>
                  <a:lnTo>
                    <a:pt x="3757" y="741"/>
                  </a:lnTo>
                  <a:lnTo>
                    <a:pt x="3707" y="695"/>
                  </a:lnTo>
                  <a:lnTo>
                    <a:pt x="3658" y="653"/>
                  </a:lnTo>
                  <a:lnTo>
                    <a:pt x="3610" y="616"/>
                  </a:lnTo>
                  <a:lnTo>
                    <a:pt x="3566" y="584"/>
                  </a:lnTo>
                  <a:lnTo>
                    <a:pt x="3525" y="556"/>
                  </a:lnTo>
                  <a:lnTo>
                    <a:pt x="3490" y="533"/>
                  </a:lnTo>
                  <a:lnTo>
                    <a:pt x="3435" y="499"/>
                  </a:lnTo>
                  <a:lnTo>
                    <a:pt x="3435" y="499"/>
                  </a:lnTo>
                  <a:lnTo>
                    <a:pt x="3432" y="483"/>
                  </a:lnTo>
                  <a:lnTo>
                    <a:pt x="3430" y="468"/>
                  </a:lnTo>
                  <a:lnTo>
                    <a:pt x="3432" y="452"/>
                  </a:lnTo>
                  <a:lnTo>
                    <a:pt x="3437" y="434"/>
                  </a:lnTo>
                  <a:lnTo>
                    <a:pt x="3442" y="418"/>
                  </a:lnTo>
                  <a:lnTo>
                    <a:pt x="3449" y="401"/>
                  </a:lnTo>
                  <a:lnTo>
                    <a:pt x="3458" y="383"/>
                  </a:lnTo>
                  <a:lnTo>
                    <a:pt x="3469" y="367"/>
                  </a:lnTo>
                  <a:lnTo>
                    <a:pt x="3492" y="335"/>
                  </a:lnTo>
                  <a:lnTo>
                    <a:pt x="3513" y="307"/>
                  </a:lnTo>
                  <a:lnTo>
                    <a:pt x="3534" y="286"/>
                  </a:lnTo>
                  <a:lnTo>
                    <a:pt x="3550" y="270"/>
                  </a:lnTo>
                  <a:lnTo>
                    <a:pt x="3550" y="270"/>
                  </a:lnTo>
                  <a:lnTo>
                    <a:pt x="3557" y="261"/>
                  </a:lnTo>
                  <a:lnTo>
                    <a:pt x="3566" y="252"/>
                  </a:lnTo>
                  <a:lnTo>
                    <a:pt x="3571" y="242"/>
                  </a:lnTo>
                  <a:lnTo>
                    <a:pt x="3577" y="231"/>
                  </a:lnTo>
                  <a:lnTo>
                    <a:pt x="3582" y="219"/>
                  </a:lnTo>
                  <a:lnTo>
                    <a:pt x="3584" y="206"/>
                  </a:lnTo>
                  <a:lnTo>
                    <a:pt x="3585" y="196"/>
                  </a:lnTo>
                  <a:lnTo>
                    <a:pt x="3585" y="183"/>
                  </a:lnTo>
                  <a:lnTo>
                    <a:pt x="3585" y="183"/>
                  </a:lnTo>
                  <a:lnTo>
                    <a:pt x="3584" y="171"/>
                  </a:lnTo>
                  <a:lnTo>
                    <a:pt x="3580" y="159"/>
                  </a:lnTo>
                  <a:lnTo>
                    <a:pt x="3577" y="146"/>
                  </a:lnTo>
                  <a:lnTo>
                    <a:pt x="3571" y="136"/>
                  </a:lnTo>
                  <a:lnTo>
                    <a:pt x="3564" y="127"/>
                  </a:lnTo>
                  <a:lnTo>
                    <a:pt x="3557" y="116"/>
                  </a:lnTo>
                  <a:lnTo>
                    <a:pt x="3548" y="108"/>
                  </a:lnTo>
                  <a:lnTo>
                    <a:pt x="3540" y="101"/>
                  </a:lnTo>
                  <a:lnTo>
                    <a:pt x="3540" y="101"/>
                  </a:lnTo>
                  <a:lnTo>
                    <a:pt x="3502" y="78"/>
                  </a:lnTo>
                  <a:lnTo>
                    <a:pt x="3464" y="56"/>
                  </a:lnTo>
                  <a:lnTo>
                    <a:pt x="3426" y="39"/>
                  </a:lnTo>
                  <a:lnTo>
                    <a:pt x="3388" y="25"/>
                  </a:lnTo>
                  <a:lnTo>
                    <a:pt x="3347" y="14"/>
                  </a:lnTo>
                  <a:lnTo>
                    <a:pt x="3308" y="5"/>
                  </a:lnTo>
                  <a:lnTo>
                    <a:pt x="3267" y="0"/>
                  </a:lnTo>
                  <a:lnTo>
                    <a:pt x="3225" y="0"/>
                  </a:lnTo>
                  <a:lnTo>
                    <a:pt x="3225" y="0"/>
                  </a:lnTo>
                  <a:lnTo>
                    <a:pt x="3184" y="2"/>
                  </a:lnTo>
                  <a:lnTo>
                    <a:pt x="3142" y="5"/>
                  </a:lnTo>
                  <a:lnTo>
                    <a:pt x="3103" y="12"/>
                  </a:lnTo>
                  <a:lnTo>
                    <a:pt x="3064" y="23"/>
                  </a:lnTo>
                  <a:lnTo>
                    <a:pt x="3027" y="35"/>
                  </a:lnTo>
                  <a:lnTo>
                    <a:pt x="2992" y="49"/>
                  </a:lnTo>
                  <a:lnTo>
                    <a:pt x="2956" y="65"/>
                  </a:lnTo>
                  <a:lnTo>
                    <a:pt x="2925" y="81"/>
                  </a:lnTo>
                  <a:lnTo>
                    <a:pt x="2893" y="99"/>
                  </a:lnTo>
                  <a:lnTo>
                    <a:pt x="2864" y="116"/>
                  </a:lnTo>
                  <a:lnTo>
                    <a:pt x="2838" y="134"/>
                  </a:lnTo>
                  <a:lnTo>
                    <a:pt x="2811" y="154"/>
                  </a:lnTo>
                  <a:lnTo>
                    <a:pt x="2767" y="187"/>
                  </a:lnTo>
                  <a:lnTo>
                    <a:pt x="2734" y="219"/>
                  </a:lnTo>
                  <a:lnTo>
                    <a:pt x="2734" y="219"/>
                  </a:lnTo>
                  <a:lnTo>
                    <a:pt x="2667" y="213"/>
                  </a:lnTo>
                  <a:lnTo>
                    <a:pt x="2569" y="208"/>
                  </a:lnTo>
                  <a:lnTo>
                    <a:pt x="2437" y="205"/>
                  </a:lnTo>
                  <a:lnTo>
                    <a:pt x="2264" y="203"/>
                  </a:lnTo>
                  <a:lnTo>
                    <a:pt x="2264" y="203"/>
                  </a:lnTo>
                  <a:lnTo>
                    <a:pt x="2184" y="205"/>
                  </a:lnTo>
                  <a:lnTo>
                    <a:pt x="2105" y="208"/>
                  </a:lnTo>
                  <a:lnTo>
                    <a:pt x="2025" y="217"/>
                  </a:lnTo>
                  <a:lnTo>
                    <a:pt x="1946" y="228"/>
                  </a:lnTo>
                  <a:lnTo>
                    <a:pt x="1868" y="242"/>
                  </a:lnTo>
                  <a:lnTo>
                    <a:pt x="1790" y="258"/>
                  </a:lnTo>
                  <a:lnTo>
                    <a:pt x="1712" y="277"/>
                  </a:lnTo>
                  <a:lnTo>
                    <a:pt x="1638" y="298"/>
                  </a:lnTo>
                  <a:lnTo>
                    <a:pt x="1564" y="323"/>
                  </a:lnTo>
                  <a:lnTo>
                    <a:pt x="1491" y="351"/>
                  </a:lnTo>
                  <a:lnTo>
                    <a:pt x="1419" y="381"/>
                  </a:lnTo>
                  <a:lnTo>
                    <a:pt x="1350" y="413"/>
                  </a:lnTo>
                  <a:lnTo>
                    <a:pt x="1283" y="448"/>
                  </a:lnTo>
                  <a:lnTo>
                    <a:pt x="1218" y="487"/>
                  </a:lnTo>
                  <a:lnTo>
                    <a:pt x="1156" y="526"/>
                  </a:lnTo>
                  <a:lnTo>
                    <a:pt x="1094" y="568"/>
                  </a:lnTo>
                  <a:lnTo>
                    <a:pt x="1094" y="568"/>
                  </a:lnTo>
                  <a:lnTo>
                    <a:pt x="1043" y="609"/>
                  </a:lnTo>
                  <a:lnTo>
                    <a:pt x="991" y="651"/>
                  </a:lnTo>
                  <a:lnTo>
                    <a:pt x="945" y="693"/>
                  </a:lnTo>
                  <a:lnTo>
                    <a:pt x="899" y="738"/>
                  </a:lnTo>
                  <a:lnTo>
                    <a:pt x="859" y="783"/>
                  </a:lnTo>
                  <a:lnTo>
                    <a:pt x="818" y="831"/>
                  </a:lnTo>
                  <a:lnTo>
                    <a:pt x="783" y="879"/>
                  </a:lnTo>
                  <a:lnTo>
                    <a:pt x="749" y="928"/>
                  </a:lnTo>
                  <a:lnTo>
                    <a:pt x="717" y="977"/>
                  </a:lnTo>
                  <a:lnTo>
                    <a:pt x="689" y="1029"/>
                  </a:lnTo>
                  <a:lnTo>
                    <a:pt x="664" y="1082"/>
                  </a:lnTo>
                  <a:lnTo>
                    <a:pt x="641" y="1135"/>
                  </a:lnTo>
                  <a:lnTo>
                    <a:pt x="622" y="1187"/>
                  </a:lnTo>
                  <a:lnTo>
                    <a:pt x="606" y="1242"/>
                  </a:lnTo>
                  <a:lnTo>
                    <a:pt x="592" y="1297"/>
                  </a:lnTo>
                  <a:lnTo>
                    <a:pt x="581" y="1353"/>
                  </a:lnTo>
                  <a:lnTo>
                    <a:pt x="581" y="1353"/>
                  </a:lnTo>
                  <a:lnTo>
                    <a:pt x="557" y="1357"/>
                  </a:lnTo>
                  <a:lnTo>
                    <a:pt x="534" y="1357"/>
                  </a:lnTo>
                  <a:lnTo>
                    <a:pt x="514" y="1357"/>
                  </a:lnTo>
                  <a:lnTo>
                    <a:pt x="502" y="1353"/>
                  </a:lnTo>
                  <a:lnTo>
                    <a:pt x="502" y="1353"/>
                  </a:lnTo>
                  <a:lnTo>
                    <a:pt x="500" y="1348"/>
                  </a:lnTo>
                  <a:lnTo>
                    <a:pt x="500" y="1336"/>
                  </a:lnTo>
                  <a:lnTo>
                    <a:pt x="500" y="1336"/>
                  </a:lnTo>
                  <a:lnTo>
                    <a:pt x="500" y="1313"/>
                  </a:lnTo>
                  <a:lnTo>
                    <a:pt x="498" y="1295"/>
                  </a:lnTo>
                  <a:lnTo>
                    <a:pt x="498" y="1295"/>
                  </a:lnTo>
                  <a:lnTo>
                    <a:pt x="493" y="1274"/>
                  </a:lnTo>
                  <a:lnTo>
                    <a:pt x="486" y="1256"/>
                  </a:lnTo>
                  <a:lnTo>
                    <a:pt x="475" y="1240"/>
                  </a:lnTo>
                  <a:lnTo>
                    <a:pt x="465" y="1226"/>
                  </a:lnTo>
                  <a:lnTo>
                    <a:pt x="452" y="1216"/>
                  </a:lnTo>
                  <a:lnTo>
                    <a:pt x="438" y="1207"/>
                  </a:lnTo>
                  <a:lnTo>
                    <a:pt x="424" y="1202"/>
                  </a:lnTo>
                  <a:lnTo>
                    <a:pt x="412" y="1198"/>
                  </a:lnTo>
                  <a:lnTo>
                    <a:pt x="412" y="1198"/>
                  </a:lnTo>
                  <a:lnTo>
                    <a:pt x="398" y="1195"/>
                  </a:lnTo>
                  <a:lnTo>
                    <a:pt x="383" y="1195"/>
                  </a:lnTo>
                  <a:lnTo>
                    <a:pt x="371" y="1195"/>
                  </a:lnTo>
                  <a:lnTo>
                    <a:pt x="360" y="1198"/>
                  </a:lnTo>
                  <a:lnTo>
                    <a:pt x="348" y="1202"/>
                  </a:lnTo>
                  <a:lnTo>
                    <a:pt x="339" y="1205"/>
                  </a:lnTo>
                  <a:lnTo>
                    <a:pt x="322" y="1216"/>
                  </a:lnTo>
                  <a:lnTo>
                    <a:pt x="307" y="1228"/>
                  </a:lnTo>
                  <a:lnTo>
                    <a:pt x="297" y="1240"/>
                  </a:lnTo>
                  <a:lnTo>
                    <a:pt x="288" y="1251"/>
                  </a:lnTo>
                  <a:lnTo>
                    <a:pt x="285" y="1258"/>
                  </a:lnTo>
                  <a:lnTo>
                    <a:pt x="285" y="1258"/>
                  </a:lnTo>
                  <a:lnTo>
                    <a:pt x="267" y="1293"/>
                  </a:lnTo>
                  <a:lnTo>
                    <a:pt x="267" y="1293"/>
                  </a:lnTo>
                  <a:lnTo>
                    <a:pt x="247" y="1329"/>
                  </a:lnTo>
                  <a:lnTo>
                    <a:pt x="231" y="1357"/>
                  </a:lnTo>
                  <a:lnTo>
                    <a:pt x="219" y="1378"/>
                  </a:lnTo>
                  <a:lnTo>
                    <a:pt x="207" y="1390"/>
                  </a:lnTo>
                  <a:lnTo>
                    <a:pt x="207" y="1390"/>
                  </a:lnTo>
                  <a:lnTo>
                    <a:pt x="198" y="1383"/>
                  </a:lnTo>
                  <a:lnTo>
                    <a:pt x="186" y="1373"/>
                  </a:lnTo>
                  <a:lnTo>
                    <a:pt x="186" y="1373"/>
                  </a:lnTo>
                  <a:lnTo>
                    <a:pt x="177" y="1366"/>
                  </a:lnTo>
                  <a:lnTo>
                    <a:pt x="168" y="1359"/>
                  </a:lnTo>
                  <a:lnTo>
                    <a:pt x="159" y="1353"/>
                  </a:lnTo>
                  <a:lnTo>
                    <a:pt x="150" y="1348"/>
                  </a:lnTo>
                  <a:lnTo>
                    <a:pt x="129" y="1343"/>
                  </a:lnTo>
                  <a:lnTo>
                    <a:pt x="110" y="1341"/>
                  </a:lnTo>
                  <a:lnTo>
                    <a:pt x="88" y="1343"/>
                  </a:lnTo>
                  <a:lnTo>
                    <a:pt x="67" y="1348"/>
                  </a:lnTo>
                  <a:lnTo>
                    <a:pt x="58" y="1353"/>
                  </a:lnTo>
                  <a:lnTo>
                    <a:pt x="49" y="1359"/>
                  </a:lnTo>
                  <a:lnTo>
                    <a:pt x="41" y="1366"/>
                  </a:lnTo>
                  <a:lnTo>
                    <a:pt x="32" y="1373"/>
                  </a:lnTo>
                  <a:lnTo>
                    <a:pt x="32" y="1373"/>
                  </a:lnTo>
                  <a:lnTo>
                    <a:pt x="25" y="1380"/>
                  </a:lnTo>
                  <a:lnTo>
                    <a:pt x="18" y="1389"/>
                  </a:lnTo>
                  <a:lnTo>
                    <a:pt x="12" y="1399"/>
                  </a:lnTo>
                  <a:lnTo>
                    <a:pt x="9" y="1408"/>
                  </a:lnTo>
                  <a:lnTo>
                    <a:pt x="2" y="1427"/>
                  </a:lnTo>
                  <a:lnTo>
                    <a:pt x="0" y="1449"/>
                  </a:lnTo>
                  <a:lnTo>
                    <a:pt x="2" y="1470"/>
                  </a:lnTo>
                  <a:lnTo>
                    <a:pt x="9" y="1489"/>
                  </a:lnTo>
                  <a:lnTo>
                    <a:pt x="12" y="1500"/>
                  </a:lnTo>
                  <a:lnTo>
                    <a:pt x="18" y="1509"/>
                  </a:lnTo>
                  <a:lnTo>
                    <a:pt x="25" y="1517"/>
                  </a:lnTo>
                  <a:lnTo>
                    <a:pt x="32" y="1524"/>
                  </a:lnTo>
                  <a:lnTo>
                    <a:pt x="32" y="1524"/>
                  </a:lnTo>
                  <a:lnTo>
                    <a:pt x="57" y="1547"/>
                  </a:lnTo>
                  <a:lnTo>
                    <a:pt x="81" y="1567"/>
                  </a:lnTo>
                  <a:lnTo>
                    <a:pt x="104" y="1581"/>
                  </a:lnTo>
                  <a:lnTo>
                    <a:pt x="127" y="1592"/>
                  </a:lnTo>
                  <a:lnTo>
                    <a:pt x="148" y="1600"/>
                  </a:lnTo>
                  <a:lnTo>
                    <a:pt x="170" y="1606"/>
                  </a:lnTo>
                  <a:lnTo>
                    <a:pt x="191" y="1607"/>
                  </a:lnTo>
                  <a:lnTo>
                    <a:pt x="209" y="1609"/>
                  </a:lnTo>
                  <a:lnTo>
                    <a:pt x="209" y="1609"/>
                  </a:lnTo>
                  <a:lnTo>
                    <a:pt x="226" y="1607"/>
                  </a:lnTo>
                  <a:lnTo>
                    <a:pt x="240" y="1606"/>
                  </a:lnTo>
                  <a:lnTo>
                    <a:pt x="240" y="1606"/>
                  </a:lnTo>
                  <a:lnTo>
                    <a:pt x="262" y="1602"/>
                  </a:lnTo>
                  <a:lnTo>
                    <a:pt x="281" y="1595"/>
                  </a:lnTo>
                  <a:lnTo>
                    <a:pt x="299" y="1588"/>
                  </a:lnTo>
                  <a:lnTo>
                    <a:pt x="316" y="1577"/>
                  </a:lnTo>
                  <a:lnTo>
                    <a:pt x="332" y="1567"/>
                  </a:lnTo>
                  <a:lnTo>
                    <a:pt x="346" y="1554"/>
                  </a:lnTo>
                  <a:lnTo>
                    <a:pt x="360" y="1542"/>
                  </a:lnTo>
                  <a:lnTo>
                    <a:pt x="373" y="1528"/>
                  </a:lnTo>
                  <a:lnTo>
                    <a:pt x="373" y="1528"/>
                  </a:lnTo>
                  <a:lnTo>
                    <a:pt x="376" y="1530"/>
                  </a:lnTo>
                  <a:lnTo>
                    <a:pt x="376" y="1530"/>
                  </a:lnTo>
                  <a:lnTo>
                    <a:pt x="398" y="1544"/>
                  </a:lnTo>
                  <a:lnTo>
                    <a:pt x="422" y="1554"/>
                  </a:lnTo>
                  <a:lnTo>
                    <a:pt x="445" y="1562"/>
                  </a:lnTo>
                  <a:lnTo>
                    <a:pt x="470" y="1569"/>
                  </a:lnTo>
                  <a:lnTo>
                    <a:pt x="495" y="1572"/>
                  </a:lnTo>
                  <a:lnTo>
                    <a:pt x="521" y="1574"/>
                  </a:lnTo>
                  <a:lnTo>
                    <a:pt x="544" y="1574"/>
                  </a:lnTo>
                  <a:lnTo>
                    <a:pt x="569" y="1572"/>
                  </a:lnTo>
                  <a:lnTo>
                    <a:pt x="569" y="1572"/>
                  </a:lnTo>
                  <a:lnTo>
                    <a:pt x="573" y="1653"/>
                  </a:lnTo>
                  <a:lnTo>
                    <a:pt x="580" y="1731"/>
                  </a:lnTo>
                  <a:lnTo>
                    <a:pt x="590" y="1805"/>
                  </a:lnTo>
                  <a:lnTo>
                    <a:pt x="603" y="1876"/>
                  </a:lnTo>
                  <a:lnTo>
                    <a:pt x="617" y="1943"/>
                  </a:lnTo>
                  <a:lnTo>
                    <a:pt x="634" y="2006"/>
                  </a:lnTo>
                  <a:lnTo>
                    <a:pt x="652" y="2066"/>
                  </a:lnTo>
                  <a:lnTo>
                    <a:pt x="673" y="2123"/>
                  </a:lnTo>
                  <a:lnTo>
                    <a:pt x="694" y="2176"/>
                  </a:lnTo>
                  <a:lnTo>
                    <a:pt x="719" y="2225"/>
                  </a:lnTo>
                  <a:lnTo>
                    <a:pt x="742" y="2271"/>
                  </a:lnTo>
                  <a:lnTo>
                    <a:pt x="767" y="2315"/>
                  </a:lnTo>
                  <a:lnTo>
                    <a:pt x="792" y="2355"/>
                  </a:lnTo>
                  <a:lnTo>
                    <a:pt x="818" y="2393"/>
                  </a:lnTo>
                  <a:lnTo>
                    <a:pt x="843" y="2426"/>
                  </a:lnTo>
                  <a:lnTo>
                    <a:pt x="868" y="2458"/>
                  </a:lnTo>
                  <a:lnTo>
                    <a:pt x="868" y="2458"/>
                  </a:lnTo>
                  <a:lnTo>
                    <a:pt x="903" y="2498"/>
                  </a:lnTo>
                  <a:lnTo>
                    <a:pt x="938" y="2535"/>
                  </a:lnTo>
                  <a:lnTo>
                    <a:pt x="972" y="2567"/>
                  </a:lnTo>
                  <a:lnTo>
                    <a:pt x="1005" y="2597"/>
                  </a:lnTo>
                  <a:lnTo>
                    <a:pt x="1036" y="2622"/>
                  </a:lnTo>
                  <a:lnTo>
                    <a:pt x="1066" y="2645"/>
                  </a:lnTo>
                  <a:lnTo>
                    <a:pt x="1094" y="2663"/>
                  </a:lnTo>
                  <a:lnTo>
                    <a:pt x="1117" y="2678"/>
                  </a:lnTo>
                  <a:lnTo>
                    <a:pt x="1117" y="3038"/>
                  </a:lnTo>
                  <a:lnTo>
                    <a:pt x="1117" y="3038"/>
                  </a:lnTo>
                  <a:lnTo>
                    <a:pt x="1119" y="3060"/>
                  </a:lnTo>
                  <a:lnTo>
                    <a:pt x="1122" y="3081"/>
                  </a:lnTo>
                  <a:lnTo>
                    <a:pt x="1127" y="3100"/>
                  </a:lnTo>
                  <a:lnTo>
                    <a:pt x="1133" y="3118"/>
                  </a:lnTo>
                  <a:lnTo>
                    <a:pt x="1142" y="3135"/>
                  </a:lnTo>
                  <a:lnTo>
                    <a:pt x="1152" y="3153"/>
                  </a:lnTo>
                  <a:lnTo>
                    <a:pt x="1165" y="3169"/>
                  </a:lnTo>
                  <a:lnTo>
                    <a:pt x="1177" y="3183"/>
                  </a:lnTo>
                  <a:lnTo>
                    <a:pt x="1191" y="3195"/>
                  </a:lnTo>
                  <a:lnTo>
                    <a:pt x="1207" y="3208"/>
                  </a:lnTo>
                  <a:lnTo>
                    <a:pt x="1225" y="3218"/>
                  </a:lnTo>
                  <a:lnTo>
                    <a:pt x="1242" y="3227"/>
                  </a:lnTo>
                  <a:lnTo>
                    <a:pt x="1260" y="3234"/>
                  </a:lnTo>
                  <a:lnTo>
                    <a:pt x="1279" y="3238"/>
                  </a:lnTo>
                  <a:lnTo>
                    <a:pt x="1301" y="3241"/>
                  </a:lnTo>
                  <a:lnTo>
                    <a:pt x="1322" y="3243"/>
                  </a:lnTo>
                  <a:lnTo>
                    <a:pt x="1686" y="3243"/>
                  </a:lnTo>
                  <a:lnTo>
                    <a:pt x="1686" y="3243"/>
                  </a:lnTo>
                  <a:lnTo>
                    <a:pt x="1707" y="3241"/>
                  </a:lnTo>
                  <a:lnTo>
                    <a:pt x="1728" y="3238"/>
                  </a:lnTo>
                  <a:lnTo>
                    <a:pt x="1748" y="3234"/>
                  </a:lnTo>
                  <a:lnTo>
                    <a:pt x="1765" y="3227"/>
                  </a:lnTo>
                  <a:lnTo>
                    <a:pt x="1783" y="3218"/>
                  </a:lnTo>
                  <a:lnTo>
                    <a:pt x="1801" y="3208"/>
                  </a:lnTo>
                  <a:lnTo>
                    <a:pt x="1817" y="3195"/>
                  </a:lnTo>
                  <a:lnTo>
                    <a:pt x="1831" y="3183"/>
                  </a:lnTo>
                  <a:lnTo>
                    <a:pt x="1843" y="3169"/>
                  </a:lnTo>
                  <a:lnTo>
                    <a:pt x="1855" y="3153"/>
                  </a:lnTo>
                  <a:lnTo>
                    <a:pt x="1866" y="3135"/>
                  </a:lnTo>
                  <a:lnTo>
                    <a:pt x="1875" y="3118"/>
                  </a:lnTo>
                  <a:lnTo>
                    <a:pt x="1880" y="3100"/>
                  </a:lnTo>
                  <a:lnTo>
                    <a:pt x="1886" y="3081"/>
                  </a:lnTo>
                  <a:lnTo>
                    <a:pt x="1889" y="3060"/>
                  </a:lnTo>
                  <a:lnTo>
                    <a:pt x="1891" y="3038"/>
                  </a:lnTo>
                  <a:lnTo>
                    <a:pt x="1891" y="2955"/>
                  </a:lnTo>
                  <a:lnTo>
                    <a:pt x="1891" y="2955"/>
                  </a:lnTo>
                  <a:lnTo>
                    <a:pt x="1965" y="2968"/>
                  </a:lnTo>
                  <a:lnTo>
                    <a:pt x="2007" y="2975"/>
                  </a:lnTo>
                  <a:lnTo>
                    <a:pt x="2052" y="2980"/>
                  </a:lnTo>
                  <a:lnTo>
                    <a:pt x="2101" y="2985"/>
                  </a:lnTo>
                  <a:lnTo>
                    <a:pt x="2152" y="2989"/>
                  </a:lnTo>
                  <a:lnTo>
                    <a:pt x="2207" y="2991"/>
                  </a:lnTo>
                  <a:lnTo>
                    <a:pt x="2264" y="2991"/>
                  </a:lnTo>
                  <a:lnTo>
                    <a:pt x="2264" y="2991"/>
                  </a:lnTo>
                  <a:lnTo>
                    <a:pt x="2320" y="2991"/>
                  </a:lnTo>
                  <a:lnTo>
                    <a:pt x="2375" y="2989"/>
                  </a:lnTo>
                  <a:lnTo>
                    <a:pt x="2426" y="2985"/>
                  </a:lnTo>
                  <a:lnTo>
                    <a:pt x="2476" y="2980"/>
                  </a:lnTo>
                  <a:lnTo>
                    <a:pt x="2522" y="2975"/>
                  </a:lnTo>
                  <a:lnTo>
                    <a:pt x="2564" y="2968"/>
                  </a:lnTo>
                  <a:lnTo>
                    <a:pt x="2638" y="2955"/>
                  </a:lnTo>
                  <a:lnTo>
                    <a:pt x="2638" y="3038"/>
                  </a:lnTo>
                  <a:lnTo>
                    <a:pt x="2638" y="3038"/>
                  </a:lnTo>
                  <a:lnTo>
                    <a:pt x="2638" y="3060"/>
                  </a:lnTo>
                  <a:lnTo>
                    <a:pt x="2642" y="3081"/>
                  </a:lnTo>
                  <a:lnTo>
                    <a:pt x="2647" y="3100"/>
                  </a:lnTo>
                  <a:lnTo>
                    <a:pt x="2654" y="3118"/>
                  </a:lnTo>
                  <a:lnTo>
                    <a:pt x="2663" y="3135"/>
                  </a:lnTo>
                  <a:lnTo>
                    <a:pt x="2672" y="3153"/>
                  </a:lnTo>
                  <a:lnTo>
                    <a:pt x="2684" y="3169"/>
                  </a:lnTo>
                  <a:lnTo>
                    <a:pt x="2698" y="3183"/>
                  </a:lnTo>
                  <a:lnTo>
                    <a:pt x="2713" y="3195"/>
                  </a:lnTo>
                  <a:lnTo>
                    <a:pt x="2728" y="3208"/>
                  </a:lnTo>
                  <a:lnTo>
                    <a:pt x="2744" y="3218"/>
                  </a:lnTo>
                  <a:lnTo>
                    <a:pt x="2762" y="3227"/>
                  </a:lnTo>
                  <a:lnTo>
                    <a:pt x="2781" y="3234"/>
                  </a:lnTo>
                  <a:lnTo>
                    <a:pt x="2801" y="3238"/>
                  </a:lnTo>
                  <a:lnTo>
                    <a:pt x="2820" y="3241"/>
                  </a:lnTo>
                  <a:lnTo>
                    <a:pt x="2842" y="3243"/>
                  </a:lnTo>
                  <a:lnTo>
                    <a:pt x="3207" y="3243"/>
                  </a:lnTo>
                  <a:lnTo>
                    <a:pt x="3207" y="3243"/>
                  </a:lnTo>
                  <a:lnTo>
                    <a:pt x="3227" y="3241"/>
                  </a:lnTo>
                  <a:lnTo>
                    <a:pt x="3248" y="3238"/>
                  </a:lnTo>
                  <a:lnTo>
                    <a:pt x="3267" y="3234"/>
                  </a:lnTo>
                  <a:lnTo>
                    <a:pt x="3287" y="3227"/>
                  </a:lnTo>
                  <a:lnTo>
                    <a:pt x="3304" y="3218"/>
                  </a:lnTo>
                  <a:lnTo>
                    <a:pt x="3320" y="3208"/>
                  </a:lnTo>
                  <a:lnTo>
                    <a:pt x="3336" y="3195"/>
                  </a:lnTo>
                  <a:lnTo>
                    <a:pt x="3350" y="3183"/>
                  </a:lnTo>
                  <a:lnTo>
                    <a:pt x="3365" y="3169"/>
                  </a:lnTo>
                  <a:lnTo>
                    <a:pt x="3375" y="3153"/>
                  </a:lnTo>
                  <a:lnTo>
                    <a:pt x="3386" y="3135"/>
                  </a:lnTo>
                  <a:lnTo>
                    <a:pt x="3395" y="3118"/>
                  </a:lnTo>
                  <a:lnTo>
                    <a:pt x="3402" y="3100"/>
                  </a:lnTo>
                  <a:lnTo>
                    <a:pt x="3407" y="3081"/>
                  </a:lnTo>
                  <a:lnTo>
                    <a:pt x="3409" y="3060"/>
                  </a:lnTo>
                  <a:lnTo>
                    <a:pt x="3411" y="3038"/>
                  </a:lnTo>
                  <a:lnTo>
                    <a:pt x="3411" y="2680"/>
                  </a:lnTo>
                  <a:lnTo>
                    <a:pt x="3411" y="2680"/>
                  </a:lnTo>
                  <a:lnTo>
                    <a:pt x="3469" y="2645"/>
                  </a:lnTo>
                  <a:lnTo>
                    <a:pt x="3524" y="2610"/>
                  </a:lnTo>
                  <a:lnTo>
                    <a:pt x="3577" y="2571"/>
                  </a:lnTo>
                  <a:lnTo>
                    <a:pt x="3626" y="2530"/>
                  </a:lnTo>
                  <a:lnTo>
                    <a:pt x="3674" y="2491"/>
                  </a:lnTo>
                  <a:lnTo>
                    <a:pt x="3718" y="2449"/>
                  </a:lnTo>
                  <a:lnTo>
                    <a:pt x="3759" y="2408"/>
                  </a:lnTo>
                  <a:lnTo>
                    <a:pt x="3798" y="2368"/>
                  </a:lnTo>
                  <a:lnTo>
                    <a:pt x="3833" y="2327"/>
                  </a:lnTo>
                  <a:lnTo>
                    <a:pt x="3866" y="2288"/>
                  </a:lnTo>
                  <a:lnTo>
                    <a:pt x="3895" y="2251"/>
                  </a:lnTo>
                  <a:lnTo>
                    <a:pt x="3923" y="2216"/>
                  </a:lnTo>
                  <a:lnTo>
                    <a:pt x="3967" y="2153"/>
                  </a:lnTo>
                  <a:lnTo>
                    <a:pt x="4001" y="2101"/>
                  </a:lnTo>
                  <a:lnTo>
                    <a:pt x="4001" y="2101"/>
                  </a:lnTo>
                  <a:lnTo>
                    <a:pt x="4052" y="2096"/>
                  </a:lnTo>
                  <a:lnTo>
                    <a:pt x="4100" y="2087"/>
                  </a:lnTo>
                  <a:lnTo>
                    <a:pt x="4144" y="2075"/>
                  </a:lnTo>
                  <a:lnTo>
                    <a:pt x="4185" y="2059"/>
                  </a:lnTo>
                  <a:lnTo>
                    <a:pt x="4202" y="2052"/>
                  </a:lnTo>
                  <a:lnTo>
                    <a:pt x="4222" y="2041"/>
                  </a:lnTo>
                  <a:lnTo>
                    <a:pt x="4239" y="2031"/>
                  </a:lnTo>
                  <a:lnTo>
                    <a:pt x="4255" y="2020"/>
                  </a:lnTo>
                  <a:lnTo>
                    <a:pt x="4271" y="2008"/>
                  </a:lnTo>
                  <a:lnTo>
                    <a:pt x="4285" y="1996"/>
                  </a:lnTo>
                  <a:lnTo>
                    <a:pt x="4299" y="1981"/>
                  </a:lnTo>
                  <a:lnTo>
                    <a:pt x="4314" y="1967"/>
                  </a:lnTo>
                  <a:lnTo>
                    <a:pt x="4326" y="1951"/>
                  </a:lnTo>
                  <a:lnTo>
                    <a:pt x="4338" y="1936"/>
                  </a:lnTo>
                  <a:lnTo>
                    <a:pt x="4349" y="1918"/>
                  </a:lnTo>
                  <a:lnTo>
                    <a:pt x="4358" y="1900"/>
                  </a:lnTo>
                  <a:lnTo>
                    <a:pt x="4368" y="1881"/>
                  </a:lnTo>
                  <a:lnTo>
                    <a:pt x="4375" y="1861"/>
                  </a:lnTo>
                  <a:lnTo>
                    <a:pt x="4391" y="1821"/>
                  </a:lnTo>
                  <a:lnTo>
                    <a:pt x="4402" y="1775"/>
                  </a:lnTo>
                  <a:lnTo>
                    <a:pt x="4409" y="1727"/>
                  </a:lnTo>
                  <a:lnTo>
                    <a:pt x="4414" y="1676"/>
                  </a:lnTo>
                  <a:lnTo>
                    <a:pt x="4416" y="1622"/>
                  </a:lnTo>
                  <a:lnTo>
                    <a:pt x="4416" y="1622"/>
                  </a:lnTo>
                  <a:lnTo>
                    <a:pt x="4414" y="1576"/>
                  </a:lnTo>
                  <a:lnTo>
                    <a:pt x="4409" y="1535"/>
                  </a:lnTo>
                  <a:lnTo>
                    <a:pt x="4402" y="1496"/>
                  </a:lnTo>
                  <a:lnTo>
                    <a:pt x="4391" y="1461"/>
                  </a:lnTo>
                  <a:lnTo>
                    <a:pt x="4377" y="1431"/>
                  </a:lnTo>
                  <a:lnTo>
                    <a:pt x="4361" y="1403"/>
                  </a:lnTo>
                  <a:lnTo>
                    <a:pt x="4344" y="1376"/>
                  </a:lnTo>
                  <a:lnTo>
                    <a:pt x="4324" y="1353"/>
                  </a:lnTo>
                  <a:lnTo>
                    <a:pt x="4303" y="1334"/>
                  </a:lnTo>
                  <a:lnTo>
                    <a:pt x="4280" y="1318"/>
                  </a:lnTo>
                  <a:lnTo>
                    <a:pt x="4255" y="1304"/>
                  </a:lnTo>
                  <a:lnTo>
                    <a:pt x="4230" y="1292"/>
                  </a:lnTo>
                  <a:lnTo>
                    <a:pt x="4204" y="1283"/>
                  </a:lnTo>
                  <a:lnTo>
                    <a:pt x="4177" y="1276"/>
                  </a:lnTo>
                  <a:lnTo>
                    <a:pt x="4151" y="1270"/>
                  </a:lnTo>
                  <a:lnTo>
                    <a:pt x="4123" y="1269"/>
                  </a:lnTo>
                  <a:lnTo>
                    <a:pt x="4123" y="1269"/>
                  </a:lnTo>
                  <a:close/>
                  <a:moveTo>
                    <a:pt x="3939" y="1886"/>
                  </a:moveTo>
                  <a:lnTo>
                    <a:pt x="3939" y="1886"/>
                  </a:lnTo>
                  <a:lnTo>
                    <a:pt x="3923" y="1888"/>
                  </a:lnTo>
                  <a:lnTo>
                    <a:pt x="3909" y="1891"/>
                  </a:lnTo>
                  <a:lnTo>
                    <a:pt x="3896" y="1895"/>
                  </a:lnTo>
                  <a:lnTo>
                    <a:pt x="3882" y="1902"/>
                  </a:lnTo>
                  <a:lnTo>
                    <a:pt x="3872" y="1911"/>
                  </a:lnTo>
                  <a:lnTo>
                    <a:pt x="3861" y="1920"/>
                  </a:lnTo>
                  <a:lnTo>
                    <a:pt x="3851" y="1932"/>
                  </a:lnTo>
                  <a:lnTo>
                    <a:pt x="3843" y="1944"/>
                  </a:lnTo>
                  <a:lnTo>
                    <a:pt x="3843" y="1944"/>
                  </a:lnTo>
                  <a:lnTo>
                    <a:pt x="3833" y="1962"/>
                  </a:lnTo>
                  <a:lnTo>
                    <a:pt x="3803" y="2010"/>
                  </a:lnTo>
                  <a:lnTo>
                    <a:pt x="3782" y="2041"/>
                  </a:lnTo>
                  <a:lnTo>
                    <a:pt x="3755" y="2078"/>
                  </a:lnTo>
                  <a:lnTo>
                    <a:pt x="3725" y="2119"/>
                  </a:lnTo>
                  <a:lnTo>
                    <a:pt x="3690" y="2163"/>
                  </a:lnTo>
                  <a:lnTo>
                    <a:pt x="3649" y="2209"/>
                  </a:lnTo>
                  <a:lnTo>
                    <a:pt x="3605" y="2255"/>
                  </a:lnTo>
                  <a:lnTo>
                    <a:pt x="3557" y="2303"/>
                  </a:lnTo>
                  <a:lnTo>
                    <a:pt x="3504" y="2350"/>
                  </a:lnTo>
                  <a:lnTo>
                    <a:pt x="3448" y="2396"/>
                  </a:lnTo>
                  <a:lnTo>
                    <a:pt x="3418" y="2419"/>
                  </a:lnTo>
                  <a:lnTo>
                    <a:pt x="3388" y="2440"/>
                  </a:lnTo>
                  <a:lnTo>
                    <a:pt x="3356" y="2461"/>
                  </a:lnTo>
                  <a:lnTo>
                    <a:pt x="3322" y="2481"/>
                  </a:lnTo>
                  <a:lnTo>
                    <a:pt x="3289" y="2500"/>
                  </a:lnTo>
                  <a:lnTo>
                    <a:pt x="3255" y="2518"/>
                  </a:lnTo>
                  <a:lnTo>
                    <a:pt x="3255" y="2518"/>
                  </a:lnTo>
                  <a:lnTo>
                    <a:pt x="3241" y="2527"/>
                  </a:lnTo>
                  <a:lnTo>
                    <a:pt x="3229" y="2535"/>
                  </a:lnTo>
                  <a:lnTo>
                    <a:pt x="3220" y="2546"/>
                  </a:lnTo>
                  <a:lnTo>
                    <a:pt x="3211" y="2558"/>
                  </a:lnTo>
                  <a:lnTo>
                    <a:pt x="3204" y="2571"/>
                  </a:lnTo>
                  <a:lnTo>
                    <a:pt x="3198" y="2585"/>
                  </a:lnTo>
                  <a:lnTo>
                    <a:pt x="3195" y="2599"/>
                  </a:lnTo>
                  <a:lnTo>
                    <a:pt x="3195" y="2615"/>
                  </a:lnTo>
                  <a:lnTo>
                    <a:pt x="3195" y="3026"/>
                  </a:lnTo>
                  <a:lnTo>
                    <a:pt x="2854" y="3026"/>
                  </a:lnTo>
                  <a:lnTo>
                    <a:pt x="2854" y="2816"/>
                  </a:lnTo>
                  <a:lnTo>
                    <a:pt x="2854" y="2816"/>
                  </a:lnTo>
                  <a:lnTo>
                    <a:pt x="2854" y="2804"/>
                  </a:lnTo>
                  <a:lnTo>
                    <a:pt x="2850" y="2790"/>
                  </a:lnTo>
                  <a:lnTo>
                    <a:pt x="2847" y="2779"/>
                  </a:lnTo>
                  <a:lnTo>
                    <a:pt x="2842" y="2767"/>
                  </a:lnTo>
                  <a:lnTo>
                    <a:pt x="2836" y="2756"/>
                  </a:lnTo>
                  <a:lnTo>
                    <a:pt x="2827" y="2745"/>
                  </a:lnTo>
                  <a:lnTo>
                    <a:pt x="2819" y="2737"/>
                  </a:lnTo>
                  <a:lnTo>
                    <a:pt x="2808" y="2728"/>
                  </a:lnTo>
                  <a:lnTo>
                    <a:pt x="2808" y="2728"/>
                  </a:lnTo>
                  <a:lnTo>
                    <a:pt x="2797" y="2721"/>
                  </a:lnTo>
                  <a:lnTo>
                    <a:pt x="2785" y="2715"/>
                  </a:lnTo>
                  <a:lnTo>
                    <a:pt x="2773" y="2712"/>
                  </a:lnTo>
                  <a:lnTo>
                    <a:pt x="2760" y="2708"/>
                  </a:lnTo>
                  <a:lnTo>
                    <a:pt x="2748" y="2708"/>
                  </a:lnTo>
                  <a:lnTo>
                    <a:pt x="2735" y="2708"/>
                  </a:lnTo>
                  <a:lnTo>
                    <a:pt x="2723" y="2710"/>
                  </a:lnTo>
                  <a:lnTo>
                    <a:pt x="2709" y="2714"/>
                  </a:lnTo>
                  <a:lnTo>
                    <a:pt x="2709" y="2714"/>
                  </a:lnTo>
                  <a:lnTo>
                    <a:pt x="2677" y="2724"/>
                  </a:lnTo>
                  <a:lnTo>
                    <a:pt x="2638" y="2733"/>
                  </a:lnTo>
                  <a:lnTo>
                    <a:pt x="2587" y="2745"/>
                  </a:lnTo>
                  <a:lnTo>
                    <a:pt x="2523" y="2756"/>
                  </a:lnTo>
                  <a:lnTo>
                    <a:pt x="2447" y="2765"/>
                  </a:lnTo>
                  <a:lnTo>
                    <a:pt x="2405" y="2770"/>
                  </a:lnTo>
                  <a:lnTo>
                    <a:pt x="2361" y="2772"/>
                  </a:lnTo>
                  <a:lnTo>
                    <a:pt x="2313" y="2774"/>
                  </a:lnTo>
                  <a:lnTo>
                    <a:pt x="2264" y="2775"/>
                  </a:lnTo>
                  <a:lnTo>
                    <a:pt x="2264" y="2775"/>
                  </a:lnTo>
                  <a:lnTo>
                    <a:pt x="2214" y="2774"/>
                  </a:lnTo>
                  <a:lnTo>
                    <a:pt x="2168" y="2772"/>
                  </a:lnTo>
                  <a:lnTo>
                    <a:pt x="2122" y="2770"/>
                  </a:lnTo>
                  <a:lnTo>
                    <a:pt x="2082" y="2765"/>
                  </a:lnTo>
                  <a:lnTo>
                    <a:pt x="2006" y="2756"/>
                  </a:lnTo>
                  <a:lnTo>
                    <a:pt x="1940" y="2745"/>
                  </a:lnTo>
                  <a:lnTo>
                    <a:pt x="1889" y="2733"/>
                  </a:lnTo>
                  <a:lnTo>
                    <a:pt x="1850" y="2724"/>
                  </a:lnTo>
                  <a:lnTo>
                    <a:pt x="1818" y="2714"/>
                  </a:lnTo>
                  <a:lnTo>
                    <a:pt x="1818" y="2714"/>
                  </a:lnTo>
                  <a:lnTo>
                    <a:pt x="1806" y="2710"/>
                  </a:lnTo>
                  <a:lnTo>
                    <a:pt x="1794" y="2708"/>
                  </a:lnTo>
                  <a:lnTo>
                    <a:pt x="1779" y="2708"/>
                  </a:lnTo>
                  <a:lnTo>
                    <a:pt x="1767" y="2708"/>
                  </a:lnTo>
                  <a:lnTo>
                    <a:pt x="1755" y="2712"/>
                  </a:lnTo>
                  <a:lnTo>
                    <a:pt x="1742" y="2715"/>
                  </a:lnTo>
                  <a:lnTo>
                    <a:pt x="1730" y="2721"/>
                  </a:lnTo>
                  <a:lnTo>
                    <a:pt x="1719" y="2728"/>
                  </a:lnTo>
                  <a:lnTo>
                    <a:pt x="1719" y="2728"/>
                  </a:lnTo>
                  <a:lnTo>
                    <a:pt x="1709" y="2737"/>
                  </a:lnTo>
                  <a:lnTo>
                    <a:pt x="1700" y="2745"/>
                  </a:lnTo>
                  <a:lnTo>
                    <a:pt x="1693" y="2756"/>
                  </a:lnTo>
                  <a:lnTo>
                    <a:pt x="1686" y="2767"/>
                  </a:lnTo>
                  <a:lnTo>
                    <a:pt x="1681" y="2777"/>
                  </a:lnTo>
                  <a:lnTo>
                    <a:pt x="1677" y="2790"/>
                  </a:lnTo>
                  <a:lnTo>
                    <a:pt x="1675" y="2804"/>
                  </a:lnTo>
                  <a:lnTo>
                    <a:pt x="1673" y="2816"/>
                  </a:lnTo>
                  <a:lnTo>
                    <a:pt x="1673" y="3026"/>
                  </a:lnTo>
                  <a:lnTo>
                    <a:pt x="1334" y="3026"/>
                  </a:lnTo>
                  <a:lnTo>
                    <a:pt x="1334" y="2615"/>
                  </a:lnTo>
                  <a:lnTo>
                    <a:pt x="1334" y="2615"/>
                  </a:lnTo>
                  <a:lnTo>
                    <a:pt x="1332" y="2599"/>
                  </a:lnTo>
                  <a:lnTo>
                    <a:pt x="1329" y="2583"/>
                  </a:lnTo>
                  <a:lnTo>
                    <a:pt x="1324" y="2569"/>
                  </a:lnTo>
                  <a:lnTo>
                    <a:pt x="1316" y="2555"/>
                  </a:lnTo>
                  <a:lnTo>
                    <a:pt x="1308" y="2543"/>
                  </a:lnTo>
                  <a:lnTo>
                    <a:pt x="1295" y="2532"/>
                  </a:lnTo>
                  <a:lnTo>
                    <a:pt x="1283" y="2523"/>
                  </a:lnTo>
                  <a:lnTo>
                    <a:pt x="1269" y="2516"/>
                  </a:lnTo>
                  <a:lnTo>
                    <a:pt x="1269" y="2516"/>
                  </a:lnTo>
                  <a:lnTo>
                    <a:pt x="1244" y="2504"/>
                  </a:lnTo>
                  <a:lnTo>
                    <a:pt x="1219" y="2488"/>
                  </a:lnTo>
                  <a:lnTo>
                    <a:pt x="1189" y="2467"/>
                  </a:lnTo>
                  <a:lnTo>
                    <a:pt x="1152" y="2438"/>
                  </a:lnTo>
                  <a:lnTo>
                    <a:pt x="1113" y="2403"/>
                  </a:lnTo>
                  <a:lnTo>
                    <a:pt x="1092" y="2384"/>
                  </a:lnTo>
                  <a:lnTo>
                    <a:pt x="1071" y="2361"/>
                  </a:lnTo>
                  <a:lnTo>
                    <a:pt x="1048" y="2338"/>
                  </a:lnTo>
                  <a:lnTo>
                    <a:pt x="1027" y="2311"/>
                  </a:lnTo>
                  <a:lnTo>
                    <a:pt x="1027" y="2311"/>
                  </a:lnTo>
                  <a:lnTo>
                    <a:pt x="998" y="2273"/>
                  </a:lnTo>
                  <a:lnTo>
                    <a:pt x="970" y="2234"/>
                  </a:lnTo>
                  <a:lnTo>
                    <a:pt x="945" y="2191"/>
                  </a:lnTo>
                  <a:lnTo>
                    <a:pt x="921" y="2149"/>
                  </a:lnTo>
                  <a:lnTo>
                    <a:pt x="899" y="2105"/>
                  </a:lnTo>
                  <a:lnTo>
                    <a:pt x="880" y="2059"/>
                  </a:lnTo>
                  <a:lnTo>
                    <a:pt x="862" y="2011"/>
                  </a:lnTo>
                  <a:lnTo>
                    <a:pt x="845" y="1962"/>
                  </a:lnTo>
                  <a:lnTo>
                    <a:pt x="831" y="1911"/>
                  </a:lnTo>
                  <a:lnTo>
                    <a:pt x="818" y="1860"/>
                  </a:lnTo>
                  <a:lnTo>
                    <a:pt x="808" y="1807"/>
                  </a:lnTo>
                  <a:lnTo>
                    <a:pt x="800" y="1752"/>
                  </a:lnTo>
                  <a:lnTo>
                    <a:pt x="793" y="1696"/>
                  </a:lnTo>
                  <a:lnTo>
                    <a:pt x="788" y="1639"/>
                  </a:lnTo>
                  <a:lnTo>
                    <a:pt x="786" y="1579"/>
                  </a:lnTo>
                  <a:lnTo>
                    <a:pt x="785" y="1519"/>
                  </a:lnTo>
                  <a:lnTo>
                    <a:pt x="785" y="1519"/>
                  </a:lnTo>
                  <a:lnTo>
                    <a:pt x="786" y="1464"/>
                  </a:lnTo>
                  <a:lnTo>
                    <a:pt x="792" y="1410"/>
                  </a:lnTo>
                  <a:lnTo>
                    <a:pt x="800" y="1357"/>
                  </a:lnTo>
                  <a:lnTo>
                    <a:pt x="813" y="1304"/>
                  </a:lnTo>
                  <a:lnTo>
                    <a:pt x="829" y="1251"/>
                  </a:lnTo>
                  <a:lnTo>
                    <a:pt x="848" y="1200"/>
                  </a:lnTo>
                  <a:lnTo>
                    <a:pt x="871" y="1149"/>
                  </a:lnTo>
                  <a:lnTo>
                    <a:pt x="898" y="1099"/>
                  </a:lnTo>
                  <a:lnTo>
                    <a:pt x="928" y="1050"/>
                  </a:lnTo>
                  <a:lnTo>
                    <a:pt x="960" y="1002"/>
                  </a:lnTo>
                  <a:lnTo>
                    <a:pt x="997" y="956"/>
                  </a:lnTo>
                  <a:lnTo>
                    <a:pt x="1036" y="910"/>
                  </a:lnTo>
                  <a:lnTo>
                    <a:pt x="1078" y="866"/>
                  </a:lnTo>
                  <a:lnTo>
                    <a:pt x="1122" y="824"/>
                  </a:lnTo>
                  <a:lnTo>
                    <a:pt x="1172" y="783"/>
                  </a:lnTo>
                  <a:lnTo>
                    <a:pt x="1223" y="743"/>
                  </a:lnTo>
                  <a:lnTo>
                    <a:pt x="1223" y="743"/>
                  </a:lnTo>
                  <a:lnTo>
                    <a:pt x="1276" y="706"/>
                  </a:lnTo>
                  <a:lnTo>
                    <a:pt x="1332" y="670"/>
                  </a:lnTo>
                  <a:lnTo>
                    <a:pt x="1391" y="637"/>
                  </a:lnTo>
                  <a:lnTo>
                    <a:pt x="1449" y="605"/>
                  </a:lnTo>
                  <a:lnTo>
                    <a:pt x="1511" y="577"/>
                  </a:lnTo>
                  <a:lnTo>
                    <a:pt x="1574" y="550"/>
                  </a:lnTo>
                  <a:lnTo>
                    <a:pt x="1638" y="526"/>
                  </a:lnTo>
                  <a:lnTo>
                    <a:pt x="1705" y="503"/>
                  </a:lnTo>
                  <a:lnTo>
                    <a:pt x="1772" y="483"/>
                  </a:lnTo>
                  <a:lnTo>
                    <a:pt x="1840" y="468"/>
                  </a:lnTo>
                  <a:lnTo>
                    <a:pt x="1910" y="452"/>
                  </a:lnTo>
                  <a:lnTo>
                    <a:pt x="1979" y="441"/>
                  </a:lnTo>
                  <a:lnTo>
                    <a:pt x="2050" y="431"/>
                  </a:lnTo>
                  <a:lnTo>
                    <a:pt x="2121" y="425"/>
                  </a:lnTo>
                  <a:lnTo>
                    <a:pt x="2193" y="420"/>
                  </a:lnTo>
                  <a:lnTo>
                    <a:pt x="2264" y="418"/>
                  </a:lnTo>
                  <a:lnTo>
                    <a:pt x="2264" y="418"/>
                  </a:lnTo>
                  <a:lnTo>
                    <a:pt x="2391" y="420"/>
                  </a:lnTo>
                  <a:lnTo>
                    <a:pt x="2493" y="422"/>
                  </a:lnTo>
                  <a:lnTo>
                    <a:pt x="2576" y="425"/>
                  </a:lnTo>
                  <a:lnTo>
                    <a:pt x="2642" y="427"/>
                  </a:lnTo>
                  <a:lnTo>
                    <a:pt x="2721" y="434"/>
                  </a:lnTo>
                  <a:lnTo>
                    <a:pt x="2751" y="438"/>
                  </a:lnTo>
                  <a:lnTo>
                    <a:pt x="2751" y="438"/>
                  </a:lnTo>
                  <a:lnTo>
                    <a:pt x="2766" y="439"/>
                  </a:lnTo>
                  <a:lnTo>
                    <a:pt x="2780" y="439"/>
                  </a:lnTo>
                  <a:lnTo>
                    <a:pt x="2794" y="439"/>
                  </a:lnTo>
                  <a:lnTo>
                    <a:pt x="2806" y="436"/>
                  </a:lnTo>
                  <a:lnTo>
                    <a:pt x="2819" y="431"/>
                  </a:lnTo>
                  <a:lnTo>
                    <a:pt x="2831" y="423"/>
                  </a:lnTo>
                  <a:lnTo>
                    <a:pt x="2843" y="415"/>
                  </a:lnTo>
                  <a:lnTo>
                    <a:pt x="2852" y="404"/>
                  </a:lnTo>
                  <a:lnTo>
                    <a:pt x="2852" y="404"/>
                  </a:lnTo>
                  <a:lnTo>
                    <a:pt x="2861" y="395"/>
                  </a:lnTo>
                  <a:lnTo>
                    <a:pt x="2884" y="374"/>
                  </a:lnTo>
                  <a:lnTo>
                    <a:pt x="2919" y="344"/>
                  </a:lnTo>
                  <a:lnTo>
                    <a:pt x="2940" y="326"/>
                  </a:lnTo>
                  <a:lnTo>
                    <a:pt x="2965" y="309"/>
                  </a:lnTo>
                  <a:lnTo>
                    <a:pt x="2992" y="291"/>
                  </a:lnTo>
                  <a:lnTo>
                    <a:pt x="3020" y="275"/>
                  </a:lnTo>
                  <a:lnTo>
                    <a:pt x="3052" y="259"/>
                  </a:lnTo>
                  <a:lnTo>
                    <a:pt x="3084" y="245"/>
                  </a:lnTo>
                  <a:lnTo>
                    <a:pt x="3117" y="233"/>
                  </a:lnTo>
                  <a:lnTo>
                    <a:pt x="3153" y="224"/>
                  </a:lnTo>
                  <a:lnTo>
                    <a:pt x="3188" y="217"/>
                  </a:lnTo>
                  <a:lnTo>
                    <a:pt x="3225" y="215"/>
                  </a:lnTo>
                  <a:lnTo>
                    <a:pt x="3225" y="215"/>
                  </a:lnTo>
                  <a:lnTo>
                    <a:pt x="3246" y="215"/>
                  </a:lnTo>
                  <a:lnTo>
                    <a:pt x="3266" y="217"/>
                  </a:lnTo>
                  <a:lnTo>
                    <a:pt x="3285" y="221"/>
                  </a:lnTo>
                  <a:lnTo>
                    <a:pt x="3303" y="226"/>
                  </a:lnTo>
                  <a:lnTo>
                    <a:pt x="3303" y="226"/>
                  </a:lnTo>
                  <a:lnTo>
                    <a:pt x="3278" y="265"/>
                  </a:lnTo>
                  <a:lnTo>
                    <a:pt x="3278" y="265"/>
                  </a:lnTo>
                  <a:lnTo>
                    <a:pt x="3264" y="289"/>
                  </a:lnTo>
                  <a:lnTo>
                    <a:pt x="3251" y="316"/>
                  </a:lnTo>
                  <a:lnTo>
                    <a:pt x="3239" y="341"/>
                  </a:lnTo>
                  <a:lnTo>
                    <a:pt x="3230" y="365"/>
                  </a:lnTo>
                  <a:lnTo>
                    <a:pt x="3223" y="392"/>
                  </a:lnTo>
                  <a:lnTo>
                    <a:pt x="3218" y="416"/>
                  </a:lnTo>
                  <a:lnTo>
                    <a:pt x="3214" y="439"/>
                  </a:lnTo>
                  <a:lnTo>
                    <a:pt x="3213" y="464"/>
                  </a:lnTo>
                  <a:lnTo>
                    <a:pt x="3214" y="489"/>
                  </a:lnTo>
                  <a:lnTo>
                    <a:pt x="3216" y="512"/>
                  </a:lnTo>
                  <a:lnTo>
                    <a:pt x="3220" y="535"/>
                  </a:lnTo>
                  <a:lnTo>
                    <a:pt x="3225" y="558"/>
                  </a:lnTo>
                  <a:lnTo>
                    <a:pt x="3234" y="579"/>
                  </a:lnTo>
                  <a:lnTo>
                    <a:pt x="3243" y="600"/>
                  </a:lnTo>
                  <a:lnTo>
                    <a:pt x="3253" y="621"/>
                  </a:lnTo>
                  <a:lnTo>
                    <a:pt x="3267" y="640"/>
                  </a:lnTo>
                  <a:lnTo>
                    <a:pt x="3267" y="640"/>
                  </a:lnTo>
                  <a:lnTo>
                    <a:pt x="3274" y="651"/>
                  </a:lnTo>
                  <a:lnTo>
                    <a:pt x="3285" y="660"/>
                  </a:lnTo>
                  <a:lnTo>
                    <a:pt x="3296" y="669"/>
                  </a:lnTo>
                  <a:lnTo>
                    <a:pt x="3306" y="676"/>
                  </a:lnTo>
                  <a:lnTo>
                    <a:pt x="3306" y="676"/>
                  </a:lnTo>
                  <a:lnTo>
                    <a:pt x="3329" y="688"/>
                  </a:lnTo>
                  <a:lnTo>
                    <a:pt x="3354" y="702"/>
                  </a:lnTo>
                  <a:lnTo>
                    <a:pt x="3388" y="723"/>
                  </a:lnTo>
                  <a:lnTo>
                    <a:pt x="3426" y="750"/>
                  </a:lnTo>
                  <a:lnTo>
                    <a:pt x="3472" y="783"/>
                  </a:lnTo>
                  <a:lnTo>
                    <a:pt x="3520" y="820"/>
                  </a:lnTo>
                  <a:lnTo>
                    <a:pt x="3573" y="865"/>
                  </a:lnTo>
                  <a:lnTo>
                    <a:pt x="3626" y="914"/>
                  </a:lnTo>
                  <a:lnTo>
                    <a:pt x="3679" y="969"/>
                  </a:lnTo>
                  <a:lnTo>
                    <a:pt x="3707" y="999"/>
                  </a:lnTo>
                  <a:lnTo>
                    <a:pt x="3734" y="1029"/>
                  </a:lnTo>
                  <a:lnTo>
                    <a:pt x="3759" y="1062"/>
                  </a:lnTo>
                  <a:lnTo>
                    <a:pt x="3783" y="1096"/>
                  </a:lnTo>
                  <a:lnTo>
                    <a:pt x="3808" y="1131"/>
                  </a:lnTo>
                  <a:lnTo>
                    <a:pt x="3831" y="1166"/>
                  </a:lnTo>
                  <a:lnTo>
                    <a:pt x="3854" y="1205"/>
                  </a:lnTo>
                  <a:lnTo>
                    <a:pt x="3875" y="1244"/>
                  </a:lnTo>
                  <a:lnTo>
                    <a:pt x="3895" y="1284"/>
                  </a:lnTo>
                  <a:lnTo>
                    <a:pt x="3912" y="1325"/>
                  </a:lnTo>
                  <a:lnTo>
                    <a:pt x="3930" y="1369"/>
                  </a:lnTo>
                  <a:lnTo>
                    <a:pt x="3944" y="1413"/>
                  </a:lnTo>
                  <a:lnTo>
                    <a:pt x="3944" y="1413"/>
                  </a:lnTo>
                  <a:lnTo>
                    <a:pt x="3953" y="1433"/>
                  </a:lnTo>
                  <a:lnTo>
                    <a:pt x="3964" y="1450"/>
                  </a:lnTo>
                  <a:lnTo>
                    <a:pt x="3978" y="1466"/>
                  </a:lnTo>
                  <a:lnTo>
                    <a:pt x="3994" y="1477"/>
                  </a:lnTo>
                  <a:lnTo>
                    <a:pt x="4013" y="1486"/>
                  </a:lnTo>
                  <a:lnTo>
                    <a:pt x="4033" y="1489"/>
                  </a:lnTo>
                  <a:lnTo>
                    <a:pt x="4052" y="1491"/>
                  </a:lnTo>
                  <a:lnTo>
                    <a:pt x="4063" y="1489"/>
                  </a:lnTo>
                  <a:lnTo>
                    <a:pt x="4073" y="1487"/>
                  </a:lnTo>
                  <a:lnTo>
                    <a:pt x="4073" y="1487"/>
                  </a:lnTo>
                  <a:lnTo>
                    <a:pt x="4084" y="1486"/>
                  </a:lnTo>
                  <a:lnTo>
                    <a:pt x="4105" y="1484"/>
                  </a:lnTo>
                  <a:lnTo>
                    <a:pt x="4105" y="1484"/>
                  </a:lnTo>
                  <a:lnTo>
                    <a:pt x="4119" y="1486"/>
                  </a:lnTo>
                  <a:lnTo>
                    <a:pt x="4135" y="1487"/>
                  </a:lnTo>
                  <a:lnTo>
                    <a:pt x="4151" y="1493"/>
                  </a:lnTo>
                  <a:lnTo>
                    <a:pt x="4158" y="1496"/>
                  </a:lnTo>
                  <a:lnTo>
                    <a:pt x="4165" y="1502"/>
                  </a:lnTo>
                  <a:lnTo>
                    <a:pt x="4165" y="1502"/>
                  </a:lnTo>
                  <a:lnTo>
                    <a:pt x="4174" y="1510"/>
                  </a:lnTo>
                  <a:lnTo>
                    <a:pt x="4179" y="1519"/>
                  </a:lnTo>
                  <a:lnTo>
                    <a:pt x="4186" y="1532"/>
                  </a:lnTo>
                  <a:lnTo>
                    <a:pt x="4192" y="1546"/>
                  </a:lnTo>
                  <a:lnTo>
                    <a:pt x="4195" y="1562"/>
                  </a:lnTo>
                  <a:lnTo>
                    <a:pt x="4197" y="1581"/>
                  </a:lnTo>
                  <a:lnTo>
                    <a:pt x="4199" y="1600"/>
                  </a:lnTo>
                  <a:lnTo>
                    <a:pt x="4200" y="1622"/>
                  </a:lnTo>
                  <a:lnTo>
                    <a:pt x="4200" y="1622"/>
                  </a:lnTo>
                  <a:lnTo>
                    <a:pt x="4199" y="1657"/>
                  </a:lnTo>
                  <a:lnTo>
                    <a:pt x="4197" y="1690"/>
                  </a:lnTo>
                  <a:lnTo>
                    <a:pt x="4193" y="1720"/>
                  </a:lnTo>
                  <a:lnTo>
                    <a:pt x="4186" y="1749"/>
                  </a:lnTo>
                  <a:lnTo>
                    <a:pt x="4179" y="1773"/>
                  </a:lnTo>
                  <a:lnTo>
                    <a:pt x="4170" y="1794"/>
                  </a:lnTo>
                  <a:lnTo>
                    <a:pt x="4158" y="1814"/>
                  </a:lnTo>
                  <a:lnTo>
                    <a:pt x="4144" y="1830"/>
                  </a:lnTo>
                  <a:lnTo>
                    <a:pt x="4128" y="1844"/>
                  </a:lnTo>
                  <a:lnTo>
                    <a:pt x="4109" y="1856"/>
                  </a:lnTo>
                  <a:lnTo>
                    <a:pt x="4087" y="1867"/>
                  </a:lnTo>
                  <a:lnTo>
                    <a:pt x="4064" y="1874"/>
                  </a:lnTo>
                  <a:lnTo>
                    <a:pt x="4036" y="1879"/>
                  </a:lnTo>
                  <a:lnTo>
                    <a:pt x="4008" y="1884"/>
                  </a:lnTo>
                  <a:lnTo>
                    <a:pt x="3974" y="1886"/>
                  </a:lnTo>
                  <a:lnTo>
                    <a:pt x="3939" y="1886"/>
                  </a:lnTo>
                  <a:lnTo>
                    <a:pt x="3939" y="1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472238" y="857250"/>
              <a:ext cx="1331913" cy="369888"/>
            </a:xfrm>
            <a:custGeom>
              <a:avLst/>
              <a:gdLst>
                <a:gd name="T0" fmla="*/ 772 w 839"/>
                <a:gd name="T1" fmla="*/ 5 h 233"/>
                <a:gd name="T2" fmla="*/ 672 w 839"/>
                <a:gd name="T3" fmla="*/ 0 h 233"/>
                <a:gd name="T4" fmla="*/ 574 w 839"/>
                <a:gd name="T5" fmla="*/ 0 h 233"/>
                <a:gd name="T6" fmla="*/ 479 w 839"/>
                <a:gd name="T7" fmla="*/ 5 h 233"/>
                <a:gd name="T8" fmla="*/ 387 w 839"/>
                <a:gd name="T9" fmla="*/ 14 h 233"/>
                <a:gd name="T10" fmla="*/ 297 w 839"/>
                <a:gd name="T11" fmla="*/ 26 h 233"/>
                <a:gd name="T12" fmla="*/ 210 w 839"/>
                <a:gd name="T13" fmla="*/ 44 h 233"/>
                <a:gd name="T14" fmla="*/ 127 w 839"/>
                <a:gd name="T15" fmla="*/ 67 h 233"/>
                <a:gd name="T16" fmla="*/ 48 w 839"/>
                <a:gd name="T17" fmla="*/ 93 h 233"/>
                <a:gd name="T18" fmla="*/ 35 w 839"/>
                <a:gd name="T19" fmla="*/ 100 h 233"/>
                <a:gd name="T20" fmla="*/ 14 w 839"/>
                <a:gd name="T21" fmla="*/ 120 h 233"/>
                <a:gd name="T22" fmla="*/ 2 w 839"/>
                <a:gd name="T23" fmla="*/ 145 h 233"/>
                <a:gd name="T24" fmla="*/ 2 w 839"/>
                <a:gd name="T25" fmla="*/ 173 h 233"/>
                <a:gd name="T26" fmla="*/ 5 w 839"/>
                <a:gd name="T27" fmla="*/ 187 h 233"/>
                <a:gd name="T28" fmla="*/ 16 w 839"/>
                <a:gd name="T29" fmla="*/ 206 h 233"/>
                <a:gd name="T30" fmla="*/ 32 w 839"/>
                <a:gd name="T31" fmla="*/ 220 h 233"/>
                <a:gd name="T32" fmla="*/ 51 w 839"/>
                <a:gd name="T33" fmla="*/ 229 h 233"/>
                <a:gd name="T34" fmla="*/ 73 w 839"/>
                <a:gd name="T35" fmla="*/ 233 h 233"/>
                <a:gd name="T36" fmla="*/ 85 w 839"/>
                <a:gd name="T37" fmla="*/ 233 h 233"/>
                <a:gd name="T38" fmla="*/ 97 w 839"/>
                <a:gd name="T39" fmla="*/ 229 h 233"/>
                <a:gd name="T40" fmla="*/ 172 w 839"/>
                <a:gd name="T41" fmla="*/ 205 h 233"/>
                <a:gd name="T42" fmla="*/ 246 w 839"/>
                <a:gd name="T43" fmla="*/ 183 h 233"/>
                <a:gd name="T44" fmla="*/ 325 w 839"/>
                <a:gd name="T45" fmla="*/ 168 h 233"/>
                <a:gd name="T46" fmla="*/ 407 w 839"/>
                <a:gd name="T47" fmla="*/ 155 h 233"/>
                <a:gd name="T48" fmla="*/ 491 w 839"/>
                <a:gd name="T49" fmla="*/ 148 h 233"/>
                <a:gd name="T50" fmla="*/ 670 w 839"/>
                <a:gd name="T51" fmla="*/ 145 h 233"/>
                <a:gd name="T52" fmla="*/ 763 w 839"/>
                <a:gd name="T53" fmla="*/ 148 h 233"/>
                <a:gd name="T54" fmla="*/ 792 w 839"/>
                <a:gd name="T55" fmla="*/ 145 h 233"/>
                <a:gd name="T56" fmla="*/ 815 w 839"/>
                <a:gd name="T57" fmla="*/ 130 h 233"/>
                <a:gd name="T58" fmla="*/ 832 w 839"/>
                <a:gd name="T59" fmla="*/ 109 h 233"/>
                <a:gd name="T60" fmla="*/ 839 w 839"/>
                <a:gd name="T61" fmla="*/ 81 h 233"/>
                <a:gd name="T62" fmla="*/ 839 w 839"/>
                <a:gd name="T63" fmla="*/ 67 h 233"/>
                <a:gd name="T64" fmla="*/ 831 w 839"/>
                <a:gd name="T65" fmla="*/ 40 h 233"/>
                <a:gd name="T66" fmla="*/ 813 w 839"/>
                <a:gd name="T67" fmla="*/ 19 h 233"/>
                <a:gd name="T68" fmla="*/ 786 w 839"/>
                <a:gd name="T69" fmla="*/ 7 h 233"/>
                <a:gd name="T70" fmla="*/ 772 w 839"/>
                <a:gd name="T71" fmla="*/ 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9" h="233">
                  <a:moveTo>
                    <a:pt x="772" y="5"/>
                  </a:moveTo>
                  <a:lnTo>
                    <a:pt x="772" y="5"/>
                  </a:lnTo>
                  <a:lnTo>
                    <a:pt x="723" y="2"/>
                  </a:lnTo>
                  <a:lnTo>
                    <a:pt x="672" y="0"/>
                  </a:lnTo>
                  <a:lnTo>
                    <a:pt x="622" y="0"/>
                  </a:lnTo>
                  <a:lnTo>
                    <a:pt x="574" y="0"/>
                  </a:lnTo>
                  <a:lnTo>
                    <a:pt x="527" y="2"/>
                  </a:lnTo>
                  <a:lnTo>
                    <a:pt x="479" y="5"/>
                  </a:lnTo>
                  <a:lnTo>
                    <a:pt x="433" y="9"/>
                  </a:lnTo>
                  <a:lnTo>
                    <a:pt x="387" y="14"/>
                  </a:lnTo>
                  <a:lnTo>
                    <a:pt x="341" y="19"/>
                  </a:lnTo>
                  <a:lnTo>
                    <a:pt x="297" y="26"/>
                  </a:lnTo>
                  <a:lnTo>
                    <a:pt x="255" y="35"/>
                  </a:lnTo>
                  <a:lnTo>
                    <a:pt x="210" y="44"/>
                  </a:lnTo>
                  <a:lnTo>
                    <a:pt x="170" y="55"/>
                  </a:lnTo>
                  <a:lnTo>
                    <a:pt x="127" y="67"/>
                  </a:lnTo>
                  <a:lnTo>
                    <a:pt x="87" y="79"/>
                  </a:lnTo>
                  <a:lnTo>
                    <a:pt x="48" y="93"/>
                  </a:lnTo>
                  <a:lnTo>
                    <a:pt x="48" y="93"/>
                  </a:lnTo>
                  <a:lnTo>
                    <a:pt x="35" y="100"/>
                  </a:lnTo>
                  <a:lnTo>
                    <a:pt x="23" y="109"/>
                  </a:lnTo>
                  <a:lnTo>
                    <a:pt x="14" y="120"/>
                  </a:lnTo>
                  <a:lnTo>
                    <a:pt x="7" y="130"/>
                  </a:lnTo>
                  <a:lnTo>
                    <a:pt x="2" y="145"/>
                  </a:lnTo>
                  <a:lnTo>
                    <a:pt x="0" y="159"/>
                  </a:lnTo>
                  <a:lnTo>
                    <a:pt x="2" y="173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11" y="198"/>
                  </a:lnTo>
                  <a:lnTo>
                    <a:pt x="16" y="206"/>
                  </a:lnTo>
                  <a:lnTo>
                    <a:pt x="23" y="213"/>
                  </a:lnTo>
                  <a:lnTo>
                    <a:pt x="32" y="220"/>
                  </a:lnTo>
                  <a:lnTo>
                    <a:pt x="41" y="226"/>
                  </a:lnTo>
                  <a:lnTo>
                    <a:pt x="51" y="229"/>
                  </a:lnTo>
                  <a:lnTo>
                    <a:pt x="62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85" y="233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134" y="217"/>
                  </a:lnTo>
                  <a:lnTo>
                    <a:pt x="172" y="205"/>
                  </a:lnTo>
                  <a:lnTo>
                    <a:pt x="209" y="194"/>
                  </a:lnTo>
                  <a:lnTo>
                    <a:pt x="246" y="183"/>
                  </a:lnTo>
                  <a:lnTo>
                    <a:pt x="286" y="176"/>
                  </a:lnTo>
                  <a:lnTo>
                    <a:pt x="325" y="168"/>
                  </a:lnTo>
                  <a:lnTo>
                    <a:pt x="366" y="162"/>
                  </a:lnTo>
                  <a:lnTo>
                    <a:pt x="407" y="155"/>
                  </a:lnTo>
                  <a:lnTo>
                    <a:pt x="449" y="152"/>
                  </a:lnTo>
                  <a:lnTo>
                    <a:pt x="491" y="148"/>
                  </a:lnTo>
                  <a:lnTo>
                    <a:pt x="580" y="145"/>
                  </a:lnTo>
                  <a:lnTo>
                    <a:pt x="670" y="145"/>
                  </a:lnTo>
                  <a:lnTo>
                    <a:pt x="763" y="148"/>
                  </a:lnTo>
                  <a:lnTo>
                    <a:pt x="763" y="148"/>
                  </a:lnTo>
                  <a:lnTo>
                    <a:pt x="778" y="148"/>
                  </a:lnTo>
                  <a:lnTo>
                    <a:pt x="792" y="145"/>
                  </a:lnTo>
                  <a:lnTo>
                    <a:pt x="804" y="139"/>
                  </a:lnTo>
                  <a:lnTo>
                    <a:pt x="815" y="130"/>
                  </a:lnTo>
                  <a:lnTo>
                    <a:pt x="825" y="120"/>
                  </a:lnTo>
                  <a:lnTo>
                    <a:pt x="832" y="109"/>
                  </a:lnTo>
                  <a:lnTo>
                    <a:pt x="838" y="95"/>
                  </a:lnTo>
                  <a:lnTo>
                    <a:pt x="839" y="81"/>
                  </a:lnTo>
                  <a:lnTo>
                    <a:pt x="839" y="81"/>
                  </a:lnTo>
                  <a:lnTo>
                    <a:pt x="839" y="67"/>
                  </a:lnTo>
                  <a:lnTo>
                    <a:pt x="836" y="53"/>
                  </a:lnTo>
                  <a:lnTo>
                    <a:pt x="831" y="40"/>
                  </a:lnTo>
                  <a:lnTo>
                    <a:pt x="822" y="30"/>
                  </a:lnTo>
                  <a:lnTo>
                    <a:pt x="813" y="19"/>
                  </a:lnTo>
                  <a:lnTo>
                    <a:pt x="801" y="12"/>
                  </a:lnTo>
                  <a:lnTo>
                    <a:pt x="786" y="7"/>
                  </a:lnTo>
                  <a:lnTo>
                    <a:pt x="772" y="5"/>
                  </a:lnTo>
                  <a:lnTo>
                    <a:pt x="77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8863013" y="1692275"/>
              <a:ext cx="531813" cy="531813"/>
            </a:xfrm>
            <a:custGeom>
              <a:avLst/>
              <a:gdLst>
                <a:gd name="T0" fmla="*/ 168 w 335"/>
                <a:gd name="T1" fmla="*/ 0 h 335"/>
                <a:gd name="T2" fmla="*/ 134 w 335"/>
                <a:gd name="T3" fmla="*/ 3 h 335"/>
                <a:gd name="T4" fmla="*/ 102 w 335"/>
                <a:gd name="T5" fmla="*/ 14 h 335"/>
                <a:gd name="T6" fmla="*/ 74 w 335"/>
                <a:gd name="T7" fmla="*/ 28 h 335"/>
                <a:gd name="T8" fmla="*/ 49 w 335"/>
                <a:gd name="T9" fmla="*/ 49 h 335"/>
                <a:gd name="T10" fmla="*/ 30 w 335"/>
                <a:gd name="T11" fmla="*/ 74 h 335"/>
                <a:gd name="T12" fmla="*/ 14 w 335"/>
                <a:gd name="T13" fmla="*/ 102 h 335"/>
                <a:gd name="T14" fmla="*/ 3 w 335"/>
                <a:gd name="T15" fmla="*/ 134 h 335"/>
                <a:gd name="T16" fmla="*/ 0 w 335"/>
                <a:gd name="T17" fmla="*/ 167 h 335"/>
                <a:gd name="T18" fmla="*/ 1 w 335"/>
                <a:gd name="T19" fmla="*/ 185 h 335"/>
                <a:gd name="T20" fmla="*/ 9 w 335"/>
                <a:gd name="T21" fmla="*/ 217 h 335"/>
                <a:gd name="T22" fmla="*/ 21 w 335"/>
                <a:gd name="T23" fmla="*/ 247 h 335"/>
                <a:gd name="T24" fmla="*/ 39 w 335"/>
                <a:gd name="T25" fmla="*/ 275 h 335"/>
                <a:gd name="T26" fmla="*/ 62 w 335"/>
                <a:gd name="T27" fmla="*/ 296 h 335"/>
                <a:gd name="T28" fmla="*/ 88 w 335"/>
                <a:gd name="T29" fmla="*/ 316 h 335"/>
                <a:gd name="T30" fmla="*/ 118 w 335"/>
                <a:gd name="T31" fmla="*/ 328 h 335"/>
                <a:gd name="T32" fmla="*/ 152 w 335"/>
                <a:gd name="T33" fmla="*/ 335 h 335"/>
                <a:gd name="T34" fmla="*/ 168 w 335"/>
                <a:gd name="T35" fmla="*/ 335 h 335"/>
                <a:gd name="T36" fmla="*/ 203 w 335"/>
                <a:gd name="T37" fmla="*/ 331 h 335"/>
                <a:gd name="T38" fmla="*/ 233 w 335"/>
                <a:gd name="T39" fmla="*/ 323 h 335"/>
                <a:gd name="T40" fmla="*/ 261 w 335"/>
                <a:gd name="T41" fmla="*/ 307 h 335"/>
                <a:gd name="T42" fmla="*/ 288 w 335"/>
                <a:gd name="T43" fmla="*/ 286 h 335"/>
                <a:gd name="T44" fmla="*/ 307 w 335"/>
                <a:gd name="T45" fmla="*/ 261 h 335"/>
                <a:gd name="T46" fmla="*/ 323 w 335"/>
                <a:gd name="T47" fmla="*/ 233 h 335"/>
                <a:gd name="T48" fmla="*/ 332 w 335"/>
                <a:gd name="T49" fmla="*/ 201 h 335"/>
                <a:gd name="T50" fmla="*/ 335 w 335"/>
                <a:gd name="T51" fmla="*/ 167 h 335"/>
                <a:gd name="T52" fmla="*/ 335 w 335"/>
                <a:gd name="T53" fmla="*/ 150 h 335"/>
                <a:gd name="T54" fmla="*/ 328 w 335"/>
                <a:gd name="T55" fmla="*/ 118 h 335"/>
                <a:gd name="T56" fmla="*/ 316 w 335"/>
                <a:gd name="T57" fmla="*/ 88 h 335"/>
                <a:gd name="T58" fmla="*/ 298 w 335"/>
                <a:gd name="T59" fmla="*/ 61 h 335"/>
                <a:gd name="T60" fmla="*/ 275 w 335"/>
                <a:gd name="T61" fmla="*/ 39 h 335"/>
                <a:gd name="T62" fmla="*/ 249 w 335"/>
                <a:gd name="T63" fmla="*/ 21 h 335"/>
                <a:gd name="T64" fmla="*/ 219 w 335"/>
                <a:gd name="T65" fmla="*/ 9 h 335"/>
                <a:gd name="T66" fmla="*/ 185 w 335"/>
                <a:gd name="T67" fmla="*/ 1 h 335"/>
                <a:gd name="T68" fmla="*/ 168 w 335"/>
                <a:gd name="T6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5" h="335">
                  <a:moveTo>
                    <a:pt x="168" y="0"/>
                  </a:moveTo>
                  <a:lnTo>
                    <a:pt x="168" y="0"/>
                  </a:lnTo>
                  <a:lnTo>
                    <a:pt x="152" y="1"/>
                  </a:lnTo>
                  <a:lnTo>
                    <a:pt x="134" y="3"/>
                  </a:lnTo>
                  <a:lnTo>
                    <a:pt x="118" y="9"/>
                  </a:lnTo>
                  <a:lnTo>
                    <a:pt x="102" y="14"/>
                  </a:lnTo>
                  <a:lnTo>
                    <a:pt x="88" y="21"/>
                  </a:lnTo>
                  <a:lnTo>
                    <a:pt x="74" y="28"/>
                  </a:lnTo>
                  <a:lnTo>
                    <a:pt x="62" y="39"/>
                  </a:lnTo>
                  <a:lnTo>
                    <a:pt x="49" y="49"/>
                  </a:lnTo>
                  <a:lnTo>
                    <a:pt x="39" y="61"/>
                  </a:lnTo>
                  <a:lnTo>
                    <a:pt x="30" y="74"/>
                  </a:lnTo>
                  <a:lnTo>
                    <a:pt x="21" y="88"/>
                  </a:lnTo>
                  <a:lnTo>
                    <a:pt x="14" y="102"/>
                  </a:lnTo>
                  <a:lnTo>
                    <a:pt x="9" y="118"/>
                  </a:lnTo>
                  <a:lnTo>
                    <a:pt x="3" y="134"/>
                  </a:lnTo>
                  <a:lnTo>
                    <a:pt x="1" y="150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1" y="185"/>
                  </a:lnTo>
                  <a:lnTo>
                    <a:pt x="3" y="201"/>
                  </a:lnTo>
                  <a:lnTo>
                    <a:pt x="9" y="217"/>
                  </a:lnTo>
                  <a:lnTo>
                    <a:pt x="14" y="233"/>
                  </a:lnTo>
                  <a:lnTo>
                    <a:pt x="21" y="247"/>
                  </a:lnTo>
                  <a:lnTo>
                    <a:pt x="30" y="261"/>
                  </a:lnTo>
                  <a:lnTo>
                    <a:pt x="39" y="275"/>
                  </a:lnTo>
                  <a:lnTo>
                    <a:pt x="49" y="286"/>
                  </a:lnTo>
                  <a:lnTo>
                    <a:pt x="62" y="296"/>
                  </a:lnTo>
                  <a:lnTo>
                    <a:pt x="74" y="307"/>
                  </a:lnTo>
                  <a:lnTo>
                    <a:pt x="88" y="316"/>
                  </a:lnTo>
                  <a:lnTo>
                    <a:pt x="102" y="323"/>
                  </a:lnTo>
                  <a:lnTo>
                    <a:pt x="118" y="328"/>
                  </a:lnTo>
                  <a:lnTo>
                    <a:pt x="134" y="331"/>
                  </a:lnTo>
                  <a:lnTo>
                    <a:pt x="152" y="335"/>
                  </a:lnTo>
                  <a:lnTo>
                    <a:pt x="168" y="335"/>
                  </a:lnTo>
                  <a:lnTo>
                    <a:pt x="168" y="335"/>
                  </a:lnTo>
                  <a:lnTo>
                    <a:pt x="185" y="335"/>
                  </a:lnTo>
                  <a:lnTo>
                    <a:pt x="203" y="331"/>
                  </a:lnTo>
                  <a:lnTo>
                    <a:pt x="219" y="328"/>
                  </a:lnTo>
                  <a:lnTo>
                    <a:pt x="233" y="323"/>
                  </a:lnTo>
                  <a:lnTo>
                    <a:pt x="249" y="316"/>
                  </a:lnTo>
                  <a:lnTo>
                    <a:pt x="261" y="307"/>
                  </a:lnTo>
                  <a:lnTo>
                    <a:pt x="275" y="296"/>
                  </a:lnTo>
                  <a:lnTo>
                    <a:pt x="288" y="286"/>
                  </a:lnTo>
                  <a:lnTo>
                    <a:pt x="298" y="275"/>
                  </a:lnTo>
                  <a:lnTo>
                    <a:pt x="307" y="261"/>
                  </a:lnTo>
                  <a:lnTo>
                    <a:pt x="316" y="247"/>
                  </a:lnTo>
                  <a:lnTo>
                    <a:pt x="323" y="233"/>
                  </a:lnTo>
                  <a:lnTo>
                    <a:pt x="328" y="217"/>
                  </a:lnTo>
                  <a:lnTo>
                    <a:pt x="332" y="201"/>
                  </a:lnTo>
                  <a:lnTo>
                    <a:pt x="335" y="185"/>
                  </a:lnTo>
                  <a:lnTo>
                    <a:pt x="335" y="167"/>
                  </a:lnTo>
                  <a:lnTo>
                    <a:pt x="335" y="167"/>
                  </a:lnTo>
                  <a:lnTo>
                    <a:pt x="335" y="150"/>
                  </a:lnTo>
                  <a:lnTo>
                    <a:pt x="332" y="134"/>
                  </a:lnTo>
                  <a:lnTo>
                    <a:pt x="328" y="118"/>
                  </a:lnTo>
                  <a:lnTo>
                    <a:pt x="323" y="102"/>
                  </a:lnTo>
                  <a:lnTo>
                    <a:pt x="316" y="88"/>
                  </a:lnTo>
                  <a:lnTo>
                    <a:pt x="307" y="74"/>
                  </a:lnTo>
                  <a:lnTo>
                    <a:pt x="298" y="61"/>
                  </a:lnTo>
                  <a:lnTo>
                    <a:pt x="288" y="49"/>
                  </a:lnTo>
                  <a:lnTo>
                    <a:pt x="275" y="39"/>
                  </a:lnTo>
                  <a:lnTo>
                    <a:pt x="261" y="28"/>
                  </a:lnTo>
                  <a:lnTo>
                    <a:pt x="249" y="21"/>
                  </a:lnTo>
                  <a:lnTo>
                    <a:pt x="233" y="14"/>
                  </a:lnTo>
                  <a:lnTo>
                    <a:pt x="219" y="9"/>
                  </a:lnTo>
                  <a:lnTo>
                    <a:pt x="203" y="3"/>
                  </a:lnTo>
                  <a:lnTo>
                    <a:pt x="185" y="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149223" y="268655"/>
            <a:ext cx="12194156" cy="1031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El desafío de la claridad en los precios</a:t>
            </a:r>
            <a:endParaRPr lang="es-AR" sz="2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245397"/>
              </p:ext>
            </p:extLst>
          </p:nvPr>
        </p:nvGraphicFramePr>
        <p:xfrm>
          <a:off x="1714235" y="1434722"/>
          <a:ext cx="8004773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6"/>
          <p:cNvSpPr txBox="1">
            <a:spLocks/>
          </p:cNvSpPr>
          <p:nvPr/>
        </p:nvSpPr>
        <p:spPr>
          <a:xfrm>
            <a:off x="589511" y="453496"/>
            <a:ext cx="11233784" cy="7609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n-GB" sz="3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n-GB" sz="35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todavía</a:t>
            </a:r>
            <a:r>
              <a:rPr lang="en-GB" sz="3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hay </a:t>
            </a:r>
            <a:r>
              <a:rPr lang="en-GB" sz="35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espacio</a:t>
            </a:r>
            <a:r>
              <a:rPr lang="en-GB" sz="3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en-GB" sz="35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crecer</a:t>
            </a:r>
            <a:r>
              <a:rPr lang="en-GB" sz="3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br>
              <a:rPr lang="en-GB" sz="3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350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455108" y="3344341"/>
            <a:ext cx="2072328" cy="172846"/>
            <a:chOff x="3297017" y="5380536"/>
            <a:chExt cx="1391418" cy="157782"/>
          </a:xfrm>
        </p:grpSpPr>
        <p:sp>
          <p:nvSpPr>
            <p:cNvPr id="7" name="Rectangle 6"/>
            <p:cNvSpPr/>
            <p:nvPr/>
          </p:nvSpPr>
          <p:spPr>
            <a:xfrm>
              <a:off x="3474207" y="5390818"/>
              <a:ext cx="1214228" cy="1475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1050" dirty="0" err="1" smtClean="0">
                  <a:solidFill>
                    <a:prstClr val="black"/>
                  </a:solidFill>
                  <a:latin typeface="Calibri Light"/>
                </a:rPr>
                <a:t>Potenciales</a:t>
              </a:r>
              <a:r>
                <a:rPr lang="en-GB" sz="1050" dirty="0" smtClean="0">
                  <a:solidFill>
                    <a:prstClr val="black"/>
                  </a:solidFill>
                  <a:latin typeface="Calibri Light"/>
                </a:rPr>
                <a:t> </a:t>
              </a:r>
              <a:r>
                <a:rPr lang="en-GB" sz="1050" dirty="0" err="1" smtClean="0">
                  <a:solidFill>
                    <a:prstClr val="black"/>
                  </a:solidFill>
                  <a:latin typeface="Calibri Light"/>
                </a:rPr>
                <a:t>eCommerce</a:t>
              </a:r>
              <a:endParaRPr lang="en-GB" sz="1050" dirty="0">
                <a:solidFill>
                  <a:prstClr val="black"/>
                </a:solidFill>
                <a:latin typeface="Calibri Ligh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297017" y="5380536"/>
              <a:ext cx="133206" cy="137857"/>
            </a:xfrm>
            <a:custGeom>
              <a:avLst/>
              <a:gdLst>
                <a:gd name="T0" fmla="*/ 0 w 1027"/>
                <a:gd name="T1" fmla="*/ 1027 h 1027"/>
                <a:gd name="T2" fmla="*/ 0 w 1027"/>
                <a:gd name="T3" fmla="*/ 1027 h 1027"/>
                <a:gd name="T4" fmla="*/ 1027 w 1027"/>
                <a:gd name="T5" fmla="*/ 1027 h 1027"/>
                <a:gd name="T6" fmla="*/ 1027 w 1027"/>
                <a:gd name="T7" fmla="*/ 0 h 1027"/>
                <a:gd name="T8" fmla="*/ 0 w 1027"/>
                <a:gd name="T9" fmla="*/ 0 h 1027"/>
                <a:gd name="T10" fmla="*/ 0 w 1027"/>
                <a:gd name="T11" fmla="*/ 1027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7" h="1027">
                  <a:moveTo>
                    <a:pt x="0" y="1027"/>
                  </a:moveTo>
                  <a:lnTo>
                    <a:pt x="0" y="1027"/>
                  </a:lnTo>
                  <a:lnTo>
                    <a:pt x="1027" y="1027"/>
                  </a:lnTo>
                  <a:lnTo>
                    <a:pt x="1027" y="0"/>
                  </a:lnTo>
                  <a:lnTo>
                    <a:pt x="0" y="0"/>
                  </a:lnTo>
                  <a:lnTo>
                    <a:pt x="0" y="1027"/>
                  </a:lnTo>
                  <a:close/>
                </a:path>
              </a:pathLst>
            </a:custGeom>
            <a:solidFill>
              <a:srgbClr val="0F7BA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455108" y="2408374"/>
            <a:ext cx="1636090" cy="166715"/>
            <a:chOff x="4205799" y="5380536"/>
            <a:chExt cx="1636090" cy="166715"/>
          </a:xfrm>
        </p:grpSpPr>
        <p:sp>
          <p:nvSpPr>
            <p:cNvPr id="10" name="Rectangle 9"/>
            <p:cNvSpPr/>
            <p:nvPr/>
          </p:nvSpPr>
          <p:spPr>
            <a:xfrm>
              <a:off x="4395980" y="5385668"/>
              <a:ext cx="1445909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GB" sz="1050" dirty="0" err="1" smtClean="0">
                  <a:solidFill>
                    <a:prstClr val="black"/>
                  </a:solidFill>
                  <a:latin typeface="Calibri Light"/>
                </a:rPr>
                <a:t>Rechazadores</a:t>
              </a:r>
              <a:r>
                <a:rPr lang="en-GB" sz="1050" dirty="0" smtClean="0">
                  <a:solidFill>
                    <a:prstClr val="black"/>
                  </a:solidFill>
                  <a:latin typeface="Calibri Light"/>
                </a:rPr>
                <a:t> </a:t>
              </a:r>
              <a:r>
                <a:rPr lang="en-GB" sz="1050" dirty="0" err="1" smtClean="0">
                  <a:solidFill>
                    <a:prstClr val="black"/>
                  </a:solidFill>
                  <a:latin typeface="Calibri Light"/>
                </a:rPr>
                <a:t>eCommerce</a:t>
              </a:r>
              <a:endParaRPr lang="en-GB" sz="1050" dirty="0">
                <a:solidFill>
                  <a:prstClr val="black"/>
                </a:solidFill>
                <a:latin typeface="Calibri Ligh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205799" y="5380536"/>
              <a:ext cx="133210" cy="137857"/>
            </a:xfrm>
            <a:custGeom>
              <a:avLst/>
              <a:gdLst>
                <a:gd name="T0" fmla="*/ 0 w 1027"/>
                <a:gd name="T1" fmla="*/ 1027 h 1027"/>
                <a:gd name="T2" fmla="*/ 0 w 1027"/>
                <a:gd name="T3" fmla="*/ 1027 h 1027"/>
                <a:gd name="T4" fmla="*/ 1027 w 1027"/>
                <a:gd name="T5" fmla="*/ 1027 h 1027"/>
                <a:gd name="T6" fmla="*/ 1027 w 1027"/>
                <a:gd name="T7" fmla="*/ 0 h 1027"/>
                <a:gd name="T8" fmla="*/ 0 w 1027"/>
                <a:gd name="T9" fmla="*/ 0 h 1027"/>
                <a:gd name="T10" fmla="*/ 0 w 1027"/>
                <a:gd name="T11" fmla="*/ 1027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7" h="1027">
                  <a:moveTo>
                    <a:pt x="0" y="1027"/>
                  </a:moveTo>
                  <a:lnTo>
                    <a:pt x="0" y="1027"/>
                  </a:lnTo>
                  <a:lnTo>
                    <a:pt x="1027" y="1027"/>
                  </a:lnTo>
                  <a:lnTo>
                    <a:pt x="1027" y="0"/>
                  </a:lnTo>
                  <a:lnTo>
                    <a:pt x="0" y="0"/>
                  </a:lnTo>
                  <a:lnTo>
                    <a:pt x="0" y="1027"/>
                  </a:lnTo>
                  <a:close/>
                </a:path>
              </a:pathLst>
            </a:custGeom>
            <a:solidFill>
              <a:srgbClr val="CCCCC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455108" y="4347653"/>
            <a:ext cx="993718" cy="171136"/>
            <a:chOff x="1312013" y="5380536"/>
            <a:chExt cx="993718" cy="171136"/>
          </a:xfrm>
        </p:grpSpPr>
        <p:sp>
          <p:nvSpPr>
            <p:cNvPr id="13" name="Rectangle 12"/>
            <p:cNvSpPr/>
            <p:nvPr/>
          </p:nvSpPr>
          <p:spPr>
            <a:xfrm>
              <a:off x="1505832" y="5390089"/>
              <a:ext cx="799899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GB" sz="1050" dirty="0" err="1" smtClean="0">
                  <a:solidFill>
                    <a:prstClr val="black"/>
                  </a:solidFill>
                  <a:latin typeface="Calibri Light"/>
                </a:rPr>
                <a:t>Compra</a:t>
              </a:r>
              <a:r>
                <a:rPr lang="en-GB" sz="1050" dirty="0" smtClean="0">
                  <a:solidFill>
                    <a:prstClr val="black"/>
                  </a:solidFill>
                  <a:latin typeface="Calibri Light"/>
                </a:rPr>
                <a:t> online</a:t>
              </a:r>
              <a:endParaRPr lang="en-GB" sz="1050" dirty="0">
                <a:solidFill>
                  <a:prstClr val="black"/>
                </a:solidFill>
                <a:latin typeface="Calibri Ligh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312013" y="5380536"/>
              <a:ext cx="133210" cy="137857"/>
            </a:xfrm>
            <a:custGeom>
              <a:avLst/>
              <a:gdLst>
                <a:gd name="T0" fmla="*/ 0 w 1027"/>
                <a:gd name="T1" fmla="*/ 1027 h 1027"/>
                <a:gd name="T2" fmla="*/ 0 w 1027"/>
                <a:gd name="T3" fmla="*/ 1027 h 1027"/>
                <a:gd name="T4" fmla="*/ 1027 w 1027"/>
                <a:gd name="T5" fmla="*/ 1027 h 1027"/>
                <a:gd name="T6" fmla="*/ 1027 w 1027"/>
                <a:gd name="T7" fmla="*/ 0 h 1027"/>
                <a:gd name="T8" fmla="*/ 0 w 1027"/>
                <a:gd name="T9" fmla="*/ 0 h 1027"/>
                <a:gd name="T10" fmla="*/ 0 w 1027"/>
                <a:gd name="T11" fmla="*/ 1027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7" h="1027">
                  <a:moveTo>
                    <a:pt x="0" y="1027"/>
                  </a:moveTo>
                  <a:lnTo>
                    <a:pt x="0" y="1027"/>
                  </a:lnTo>
                  <a:lnTo>
                    <a:pt x="1027" y="1027"/>
                  </a:lnTo>
                  <a:lnTo>
                    <a:pt x="1027" y="0"/>
                  </a:lnTo>
                  <a:lnTo>
                    <a:pt x="0" y="0"/>
                  </a:lnTo>
                  <a:lnTo>
                    <a:pt x="0" y="1027"/>
                  </a:lnTo>
                  <a:close/>
                </a:path>
              </a:pathLst>
            </a:custGeom>
            <a:solidFill>
              <a:srgbClr val="89BD2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2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684606"/>
              </p:ext>
            </p:extLst>
          </p:nvPr>
        </p:nvGraphicFramePr>
        <p:xfrm>
          <a:off x="202337" y="5897253"/>
          <a:ext cx="7603943" cy="243840"/>
        </p:xfrm>
        <a:graphic>
          <a:graphicData uri="http://schemas.openxmlformats.org/drawingml/2006/table">
            <a:tbl>
              <a:tblPr firstRow="1" bandRow="1"/>
              <a:tblGrid>
                <a:gridCol w="7603943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es-GT" sz="800" b="0" noProof="0" dirty="0" smtClean="0">
                          <a:solidFill>
                            <a:schemeClr val="tx1"/>
                          </a:solidFill>
                        </a:rPr>
                        <a:t>Fuente: Connected Life</a:t>
                      </a:r>
                      <a:endParaRPr lang="es-GT" sz="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0763" marR="207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es-GT" sz="800" b="0" noProof="0" dirty="0" smtClean="0">
                          <a:solidFill>
                            <a:schemeClr val="tx1"/>
                          </a:solidFill>
                        </a:rPr>
                        <a:t>Base: Compradores</a:t>
                      </a:r>
                      <a:r>
                        <a:rPr lang="es-GT" sz="800" b="0" baseline="0" noProof="0" dirty="0" smtClean="0">
                          <a:solidFill>
                            <a:schemeClr val="tx1"/>
                          </a:solidFill>
                        </a:rPr>
                        <a:t> online de alguna categoría en el último mes</a:t>
                      </a:r>
                      <a:endParaRPr lang="es-GT" sz="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0763" marR="207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2337" y="5497739"/>
            <a:ext cx="5746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A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Categorías </a:t>
            </a:r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ciclo corto </a:t>
            </a:r>
            <a:r>
              <a:rPr lang="es-A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 compra </a:t>
            </a:r>
            <a:r>
              <a:rPr lang="es-AR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</a:t>
            </a:r>
            <a:r>
              <a:rPr lang="es-A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semanas): </a:t>
            </a:r>
            <a:r>
              <a:rPr lang="es-AR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cosmpetica</a:t>
            </a:r>
            <a:r>
              <a:rPr lang="es-A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perfumería, infantiles, alimentos y bebidas Categorías de ciclo largo (hasta 12 meses) Turismo, tecnología,</a:t>
            </a:r>
            <a:endParaRPr lang="es-AR" sz="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85534" y="6202053"/>
            <a:ext cx="7520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Q042, Have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bought any of the following products in the last 4 weeks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Q043 And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you bought any of the following products, or taken out any of these services, in the last 12 months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Q045 And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last time you purchased each product, was the final purchase made online (e.g. through a website) or offline (e.g. in a store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)?</a:t>
            </a:r>
          </a:p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Q046 And thinking specifically about buying [category], what would make you more likely to buy online? </a:t>
            </a:r>
            <a:r>
              <a:rPr lang="en-US" sz="800" dirty="0"/>
              <a:t> </a:t>
            </a:r>
            <a:endParaRPr lang="es-AR" sz="800" dirty="0"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6" y="0"/>
            <a:ext cx="12168814" cy="6852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0"/>
            <a:ext cx="12168814" cy="6852640"/>
          </a:xfrm>
          <a:prstGeom prst="rect">
            <a:avLst/>
          </a:prstGeom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467515" y="2515284"/>
            <a:ext cx="11233784" cy="7609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n-GB" sz="3500" b="1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Muchas</a:t>
            </a:r>
            <a:r>
              <a:rPr lang="en-GB" sz="35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500" b="1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Gracias</a:t>
            </a:r>
            <a:r>
              <a:rPr lang="en-GB" sz="35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GB" sz="35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0" y="5847453"/>
            <a:ext cx="2650066" cy="578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4"/>
          <a:stretch/>
        </p:blipFill>
        <p:spPr>
          <a:xfrm>
            <a:off x="11492375" y="5903396"/>
            <a:ext cx="594928" cy="4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8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24"/>
          <p:cNvSpPr txBox="1"/>
          <p:nvPr/>
        </p:nvSpPr>
        <p:spPr>
          <a:xfrm>
            <a:off x="211038" y="221347"/>
            <a:ext cx="8359756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AR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Complementamos nuestros datos con información de contexto 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24686" y="1851879"/>
            <a:ext cx="807021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00" dirty="0">
                <a:solidFill>
                  <a:srgbClr val="812D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Connected </a:t>
            </a:r>
            <a:r>
              <a:rPr lang="es-MX" sz="3500" dirty="0" smtClean="0">
                <a:solidFill>
                  <a:srgbClr val="812D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</a:t>
            </a:r>
          </a:p>
          <a:p>
            <a:pPr algn="ctr"/>
            <a:r>
              <a:rPr lang="es-MX" sz="2400" dirty="0">
                <a:solidFill>
                  <a:srgbClr val="C500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MX" sz="2400" dirty="0" smtClean="0">
                <a:solidFill>
                  <a:srgbClr val="C500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estudio online que </a:t>
            </a:r>
            <a:r>
              <a:rPr lang="es-MX" sz="2400" dirty="0">
                <a:solidFill>
                  <a:srgbClr val="C500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Kantar </a:t>
            </a:r>
            <a:r>
              <a:rPr lang="es-MX" sz="2400" dirty="0" smtClean="0">
                <a:solidFill>
                  <a:srgbClr val="C500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TNS </a:t>
            </a:r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</a:t>
            </a:r>
            <a:r>
              <a:rPr lang="es-A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conducido a nivel </a:t>
            </a:r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</a:t>
            </a:r>
            <a:r>
              <a:rPr lang="es-A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comportamiento digital en </a:t>
            </a:r>
            <a:r>
              <a:rPr lang="es-AR" sz="2400" dirty="0">
                <a:solidFill>
                  <a:srgbClr val="C500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 de 50 mercados alrededor del mundo</a:t>
            </a:r>
            <a:r>
              <a:rPr lang="es-A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s-MX" sz="3600" dirty="0" smtClean="0"/>
          </a:p>
          <a:p>
            <a:pPr algn="ctr"/>
            <a:endParaRPr lang="es-MX" sz="35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AR" sz="4400" b="1" dirty="0">
                <a:solidFill>
                  <a:srgbClr val="717171"/>
                </a:solidFill>
              </a:rPr>
              <a:t>Ómnibus </a:t>
            </a:r>
            <a:endParaRPr lang="es-AR" sz="4400" b="1" dirty="0" smtClean="0">
              <a:solidFill>
                <a:srgbClr val="71717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AR" sz="2400" dirty="0">
                <a:solidFill>
                  <a:srgbClr val="333333"/>
                </a:solidFill>
              </a:rPr>
              <a:t>Una encuesta </a:t>
            </a:r>
            <a:r>
              <a:rPr lang="es-AR" sz="2400" dirty="0" smtClean="0">
                <a:solidFill>
                  <a:srgbClr val="333333"/>
                </a:solidFill>
              </a:rPr>
              <a:t>online </a:t>
            </a:r>
            <a:r>
              <a:rPr lang="es-AR" sz="2400" dirty="0" smtClean="0">
                <a:solidFill>
                  <a:srgbClr val="EC008C"/>
                </a:solidFill>
              </a:rPr>
              <a:t>mensual con </a:t>
            </a:r>
            <a:r>
              <a:rPr lang="es-AR" sz="2400" dirty="0">
                <a:solidFill>
                  <a:srgbClr val="EC008C"/>
                </a:solidFill>
              </a:rPr>
              <a:t>muestra parametrizada </a:t>
            </a:r>
            <a:r>
              <a:rPr lang="es-AR" sz="2400" dirty="0">
                <a:solidFill>
                  <a:srgbClr val="333333"/>
                </a:solidFill>
              </a:rPr>
              <a:t>según sexo, edad, NSE, en 140 localidades. 1200 casos</a:t>
            </a:r>
            <a:r>
              <a:rPr lang="es-AR" sz="2400" dirty="0"/>
              <a:t>.</a:t>
            </a:r>
            <a:endParaRPr lang="es-MX" sz="2400" dirty="0"/>
          </a:p>
        </p:txBody>
      </p:sp>
      <p:grpSp>
        <p:nvGrpSpPr>
          <p:cNvPr id="43" name="Grupo 81"/>
          <p:cNvGrpSpPr/>
          <p:nvPr/>
        </p:nvGrpSpPr>
        <p:grpSpPr>
          <a:xfrm flipH="1">
            <a:off x="11067974" y="290288"/>
            <a:ext cx="1043002" cy="5618143"/>
            <a:chOff x="2845013" y="290287"/>
            <a:chExt cx="1043002" cy="6255657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 flipH="1">
              <a:off x="2845013" y="290287"/>
              <a:ext cx="444481" cy="445657"/>
            </a:xfrm>
            <a:custGeom>
              <a:avLst/>
              <a:gdLst>
                <a:gd name="T0" fmla="*/ 80 w 160"/>
                <a:gd name="T1" fmla="*/ 160 h 160"/>
                <a:gd name="T2" fmla="*/ 23 w 160"/>
                <a:gd name="T3" fmla="*/ 137 h 160"/>
                <a:gd name="T4" fmla="*/ 0 w 160"/>
                <a:gd name="T5" fmla="*/ 80 h 160"/>
                <a:gd name="T6" fmla="*/ 23 w 160"/>
                <a:gd name="T7" fmla="*/ 23 h 160"/>
                <a:gd name="T8" fmla="*/ 80 w 160"/>
                <a:gd name="T9" fmla="*/ 0 h 160"/>
                <a:gd name="T10" fmla="*/ 136 w 160"/>
                <a:gd name="T11" fmla="*/ 23 h 160"/>
                <a:gd name="T12" fmla="*/ 160 w 160"/>
                <a:gd name="T13" fmla="*/ 80 h 160"/>
                <a:gd name="T14" fmla="*/ 136 w 160"/>
                <a:gd name="T15" fmla="*/ 137 h 160"/>
                <a:gd name="T16" fmla="*/ 80 w 160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59" y="160"/>
                    <a:pt x="38" y="151"/>
                    <a:pt x="23" y="137"/>
                  </a:cubicBezTo>
                  <a:cubicBezTo>
                    <a:pt x="8" y="122"/>
                    <a:pt x="0" y="101"/>
                    <a:pt x="0" y="80"/>
                  </a:cubicBezTo>
                  <a:cubicBezTo>
                    <a:pt x="0" y="59"/>
                    <a:pt x="8" y="38"/>
                    <a:pt x="23" y="23"/>
                  </a:cubicBezTo>
                  <a:cubicBezTo>
                    <a:pt x="38" y="8"/>
                    <a:pt x="59" y="0"/>
                    <a:pt x="80" y="0"/>
                  </a:cubicBezTo>
                  <a:cubicBezTo>
                    <a:pt x="101" y="0"/>
                    <a:pt x="122" y="8"/>
                    <a:pt x="136" y="23"/>
                  </a:cubicBezTo>
                  <a:cubicBezTo>
                    <a:pt x="151" y="38"/>
                    <a:pt x="160" y="59"/>
                    <a:pt x="160" y="80"/>
                  </a:cubicBezTo>
                  <a:cubicBezTo>
                    <a:pt x="160" y="101"/>
                    <a:pt x="151" y="122"/>
                    <a:pt x="136" y="137"/>
                  </a:cubicBezTo>
                  <a:cubicBezTo>
                    <a:pt x="122" y="151"/>
                    <a:pt x="101" y="160"/>
                    <a:pt x="80" y="1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 flipH="1">
              <a:off x="3443534" y="1524956"/>
              <a:ext cx="444481" cy="445657"/>
            </a:xfrm>
            <a:custGeom>
              <a:avLst/>
              <a:gdLst>
                <a:gd name="T0" fmla="*/ 80 w 160"/>
                <a:gd name="T1" fmla="*/ 160 h 160"/>
                <a:gd name="T2" fmla="*/ 24 w 160"/>
                <a:gd name="T3" fmla="*/ 136 h 160"/>
                <a:gd name="T4" fmla="*/ 0 w 160"/>
                <a:gd name="T5" fmla="*/ 80 h 160"/>
                <a:gd name="T6" fmla="*/ 24 w 160"/>
                <a:gd name="T7" fmla="*/ 23 h 160"/>
                <a:gd name="T8" fmla="*/ 80 w 160"/>
                <a:gd name="T9" fmla="*/ 0 h 160"/>
                <a:gd name="T10" fmla="*/ 137 w 160"/>
                <a:gd name="T11" fmla="*/ 23 h 160"/>
                <a:gd name="T12" fmla="*/ 160 w 160"/>
                <a:gd name="T13" fmla="*/ 80 h 160"/>
                <a:gd name="T14" fmla="*/ 137 w 160"/>
                <a:gd name="T15" fmla="*/ 136 h 160"/>
                <a:gd name="T16" fmla="*/ 80 w 160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59" y="160"/>
                    <a:pt x="39" y="151"/>
                    <a:pt x="24" y="136"/>
                  </a:cubicBezTo>
                  <a:cubicBezTo>
                    <a:pt x="9" y="121"/>
                    <a:pt x="0" y="101"/>
                    <a:pt x="0" y="80"/>
                  </a:cubicBezTo>
                  <a:cubicBezTo>
                    <a:pt x="0" y="59"/>
                    <a:pt x="9" y="38"/>
                    <a:pt x="24" y="23"/>
                  </a:cubicBezTo>
                  <a:cubicBezTo>
                    <a:pt x="39" y="8"/>
                    <a:pt x="59" y="0"/>
                    <a:pt x="80" y="0"/>
                  </a:cubicBezTo>
                  <a:cubicBezTo>
                    <a:pt x="101" y="0"/>
                    <a:pt x="122" y="8"/>
                    <a:pt x="137" y="23"/>
                  </a:cubicBezTo>
                  <a:cubicBezTo>
                    <a:pt x="152" y="38"/>
                    <a:pt x="160" y="59"/>
                    <a:pt x="160" y="80"/>
                  </a:cubicBezTo>
                  <a:cubicBezTo>
                    <a:pt x="160" y="101"/>
                    <a:pt x="152" y="121"/>
                    <a:pt x="137" y="136"/>
                  </a:cubicBezTo>
                  <a:cubicBezTo>
                    <a:pt x="122" y="151"/>
                    <a:pt x="101" y="160"/>
                    <a:pt x="80" y="1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 flipH="1">
              <a:off x="2845013" y="4586936"/>
              <a:ext cx="444481" cy="445657"/>
            </a:xfrm>
            <a:custGeom>
              <a:avLst/>
              <a:gdLst>
                <a:gd name="T0" fmla="*/ 80 w 160"/>
                <a:gd name="T1" fmla="*/ 160 h 160"/>
                <a:gd name="T2" fmla="*/ 23 w 160"/>
                <a:gd name="T3" fmla="*/ 137 h 160"/>
                <a:gd name="T4" fmla="*/ 0 w 160"/>
                <a:gd name="T5" fmla="*/ 80 h 160"/>
                <a:gd name="T6" fmla="*/ 23 w 160"/>
                <a:gd name="T7" fmla="*/ 23 h 160"/>
                <a:gd name="T8" fmla="*/ 80 w 160"/>
                <a:gd name="T9" fmla="*/ 0 h 160"/>
                <a:gd name="T10" fmla="*/ 136 w 160"/>
                <a:gd name="T11" fmla="*/ 23 h 160"/>
                <a:gd name="T12" fmla="*/ 160 w 160"/>
                <a:gd name="T13" fmla="*/ 80 h 160"/>
                <a:gd name="T14" fmla="*/ 136 w 160"/>
                <a:gd name="T15" fmla="*/ 137 h 160"/>
                <a:gd name="T16" fmla="*/ 80 w 160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59" y="160"/>
                    <a:pt x="38" y="151"/>
                    <a:pt x="23" y="137"/>
                  </a:cubicBezTo>
                  <a:cubicBezTo>
                    <a:pt x="8" y="122"/>
                    <a:pt x="0" y="101"/>
                    <a:pt x="0" y="80"/>
                  </a:cubicBezTo>
                  <a:cubicBezTo>
                    <a:pt x="0" y="59"/>
                    <a:pt x="8" y="38"/>
                    <a:pt x="23" y="23"/>
                  </a:cubicBezTo>
                  <a:cubicBezTo>
                    <a:pt x="38" y="9"/>
                    <a:pt x="59" y="0"/>
                    <a:pt x="80" y="0"/>
                  </a:cubicBezTo>
                  <a:cubicBezTo>
                    <a:pt x="101" y="0"/>
                    <a:pt x="122" y="9"/>
                    <a:pt x="136" y="23"/>
                  </a:cubicBezTo>
                  <a:cubicBezTo>
                    <a:pt x="151" y="38"/>
                    <a:pt x="160" y="59"/>
                    <a:pt x="160" y="80"/>
                  </a:cubicBezTo>
                  <a:cubicBezTo>
                    <a:pt x="160" y="101"/>
                    <a:pt x="151" y="122"/>
                    <a:pt x="136" y="137"/>
                  </a:cubicBezTo>
                  <a:cubicBezTo>
                    <a:pt x="122" y="151"/>
                    <a:pt x="101" y="160"/>
                    <a:pt x="80" y="160"/>
                  </a:cubicBez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47" name="Freeform 31"/>
            <p:cNvSpPr>
              <a:spLocks/>
            </p:cNvSpPr>
            <p:nvPr/>
          </p:nvSpPr>
          <p:spPr bwMode="auto">
            <a:xfrm flipH="1">
              <a:off x="3443534" y="290287"/>
              <a:ext cx="444481" cy="1045353"/>
            </a:xfrm>
            <a:custGeom>
              <a:avLst/>
              <a:gdLst>
                <a:gd name="T0" fmla="*/ 80 w 160"/>
                <a:gd name="T1" fmla="*/ 376 h 376"/>
                <a:gd name="T2" fmla="*/ 0 w 160"/>
                <a:gd name="T3" fmla="*/ 296 h 376"/>
                <a:gd name="T4" fmla="*/ 0 w 160"/>
                <a:gd name="T5" fmla="*/ 80 h 376"/>
                <a:gd name="T6" fmla="*/ 80 w 160"/>
                <a:gd name="T7" fmla="*/ 0 h 376"/>
                <a:gd name="T8" fmla="*/ 160 w 160"/>
                <a:gd name="T9" fmla="*/ 80 h 376"/>
                <a:gd name="T10" fmla="*/ 160 w 160"/>
                <a:gd name="T11" fmla="*/ 296 h 376"/>
                <a:gd name="T12" fmla="*/ 80 w 160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376">
                  <a:moveTo>
                    <a:pt x="80" y="376"/>
                  </a:moveTo>
                  <a:cubicBezTo>
                    <a:pt x="36" y="376"/>
                    <a:pt x="0" y="340"/>
                    <a:pt x="0" y="29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5" y="0"/>
                    <a:pt x="160" y="36"/>
                    <a:pt x="160" y="80"/>
                  </a:cubicBezTo>
                  <a:cubicBezTo>
                    <a:pt x="160" y="296"/>
                    <a:pt x="160" y="296"/>
                    <a:pt x="160" y="296"/>
                  </a:cubicBezTo>
                  <a:cubicBezTo>
                    <a:pt x="160" y="340"/>
                    <a:pt x="125" y="376"/>
                    <a:pt x="80" y="3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48" name="Freeform 32"/>
            <p:cNvSpPr>
              <a:spLocks/>
            </p:cNvSpPr>
            <p:nvPr/>
          </p:nvSpPr>
          <p:spPr bwMode="auto">
            <a:xfrm flipH="1">
              <a:off x="3443534" y="2058803"/>
              <a:ext cx="444481" cy="1335794"/>
            </a:xfrm>
            <a:custGeom>
              <a:avLst/>
              <a:gdLst>
                <a:gd name="T0" fmla="*/ 80 w 160"/>
                <a:gd name="T1" fmla="*/ 480 h 480"/>
                <a:gd name="T2" fmla="*/ 0 w 160"/>
                <a:gd name="T3" fmla="*/ 400 h 480"/>
                <a:gd name="T4" fmla="*/ 0 w 160"/>
                <a:gd name="T5" fmla="*/ 80 h 480"/>
                <a:gd name="T6" fmla="*/ 80 w 160"/>
                <a:gd name="T7" fmla="*/ 0 h 480"/>
                <a:gd name="T8" fmla="*/ 160 w 160"/>
                <a:gd name="T9" fmla="*/ 80 h 480"/>
                <a:gd name="T10" fmla="*/ 160 w 160"/>
                <a:gd name="T11" fmla="*/ 400 h 480"/>
                <a:gd name="T12" fmla="*/ 80 w 160"/>
                <a:gd name="T1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480">
                  <a:moveTo>
                    <a:pt x="80" y="480"/>
                  </a:moveTo>
                  <a:cubicBezTo>
                    <a:pt x="36" y="480"/>
                    <a:pt x="0" y="444"/>
                    <a:pt x="0" y="40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5" y="0"/>
                    <a:pt x="160" y="36"/>
                    <a:pt x="160" y="80"/>
                  </a:cubicBezTo>
                  <a:cubicBezTo>
                    <a:pt x="160" y="400"/>
                    <a:pt x="160" y="400"/>
                    <a:pt x="160" y="400"/>
                  </a:cubicBezTo>
                  <a:cubicBezTo>
                    <a:pt x="160" y="444"/>
                    <a:pt x="125" y="480"/>
                    <a:pt x="80" y="48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auto">
            <a:xfrm flipH="1">
              <a:off x="3443534" y="4407027"/>
              <a:ext cx="444481" cy="444481"/>
            </a:xfrm>
            <a:custGeom>
              <a:avLst/>
              <a:gdLst>
                <a:gd name="T0" fmla="*/ 80 w 160"/>
                <a:gd name="T1" fmla="*/ 160 h 160"/>
                <a:gd name="T2" fmla="*/ 24 w 160"/>
                <a:gd name="T3" fmla="*/ 136 h 160"/>
                <a:gd name="T4" fmla="*/ 0 w 160"/>
                <a:gd name="T5" fmla="*/ 80 h 160"/>
                <a:gd name="T6" fmla="*/ 24 w 160"/>
                <a:gd name="T7" fmla="*/ 23 h 160"/>
                <a:gd name="T8" fmla="*/ 80 w 160"/>
                <a:gd name="T9" fmla="*/ 0 h 160"/>
                <a:gd name="T10" fmla="*/ 137 w 160"/>
                <a:gd name="T11" fmla="*/ 23 h 160"/>
                <a:gd name="T12" fmla="*/ 160 w 160"/>
                <a:gd name="T13" fmla="*/ 80 h 160"/>
                <a:gd name="T14" fmla="*/ 137 w 160"/>
                <a:gd name="T15" fmla="*/ 136 h 160"/>
                <a:gd name="T16" fmla="*/ 80 w 160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59" y="160"/>
                    <a:pt x="39" y="151"/>
                    <a:pt x="24" y="136"/>
                  </a:cubicBezTo>
                  <a:cubicBezTo>
                    <a:pt x="9" y="121"/>
                    <a:pt x="0" y="101"/>
                    <a:pt x="0" y="80"/>
                  </a:cubicBezTo>
                  <a:cubicBezTo>
                    <a:pt x="0" y="59"/>
                    <a:pt x="9" y="38"/>
                    <a:pt x="24" y="23"/>
                  </a:cubicBezTo>
                  <a:cubicBezTo>
                    <a:pt x="39" y="8"/>
                    <a:pt x="59" y="0"/>
                    <a:pt x="80" y="0"/>
                  </a:cubicBezTo>
                  <a:cubicBezTo>
                    <a:pt x="101" y="0"/>
                    <a:pt x="122" y="8"/>
                    <a:pt x="137" y="23"/>
                  </a:cubicBezTo>
                  <a:cubicBezTo>
                    <a:pt x="152" y="38"/>
                    <a:pt x="160" y="59"/>
                    <a:pt x="160" y="80"/>
                  </a:cubicBezTo>
                  <a:cubicBezTo>
                    <a:pt x="160" y="101"/>
                    <a:pt x="152" y="121"/>
                    <a:pt x="137" y="136"/>
                  </a:cubicBezTo>
                  <a:cubicBezTo>
                    <a:pt x="122" y="151"/>
                    <a:pt x="101" y="160"/>
                    <a:pt x="80" y="1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 flipH="1">
              <a:off x="3443534" y="4940874"/>
              <a:ext cx="444481" cy="756088"/>
            </a:xfrm>
            <a:custGeom>
              <a:avLst/>
              <a:gdLst>
                <a:gd name="T0" fmla="*/ 80 w 160"/>
                <a:gd name="T1" fmla="*/ 272 h 272"/>
                <a:gd name="T2" fmla="*/ 0 w 160"/>
                <a:gd name="T3" fmla="*/ 192 h 272"/>
                <a:gd name="T4" fmla="*/ 0 w 160"/>
                <a:gd name="T5" fmla="*/ 80 h 272"/>
                <a:gd name="T6" fmla="*/ 80 w 160"/>
                <a:gd name="T7" fmla="*/ 0 h 272"/>
                <a:gd name="T8" fmla="*/ 160 w 160"/>
                <a:gd name="T9" fmla="*/ 80 h 272"/>
                <a:gd name="T10" fmla="*/ 160 w 160"/>
                <a:gd name="T11" fmla="*/ 192 h 272"/>
                <a:gd name="T12" fmla="*/ 80 w 160"/>
                <a:gd name="T1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72">
                  <a:moveTo>
                    <a:pt x="80" y="272"/>
                  </a:moveTo>
                  <a:cubicBezTo>
                    <a:pt x="36" y="272"/>
                    <a:pt x="0" y="236"/>
                    <a:pt x="0" y="19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5" y="0"/>
                    <a:pt x="160" y="36"/>
                    <a:pt x="160" y="80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60" y="236"/>
                    <a:pt x="125" y="272"/>
                    <a:pt x="80" y="27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 flipH="1">
              <a:off x="3443534" y="3583914"/>
              <a:ext cx="444481" cy="631445"/>
            </a:xfrm>
            <a:custGeom>
              <a:avLst/>
              <a:gdLst>
                <a:gd name="T0" fmla="*/ 80 w 160"/>
                <a:gd name="T1" fmla="*/ 227 h 227"/>
                <a:gd name="T2" fmla="*/ 0 w 160"/>
                <a:gd name="T3" fmla="*/ 147 h 227"/>
                <a:gd name="T4" fmla="*/ 0 w 160"/>
                <a:gd name="T5" fmla="*/ 80 h 227"/>
                <a:gd name="T6" fmla="*/ 80 w 160"/>
                <a:gd name="T7" fmla="*/ 0 h 227"/>
                <a:gd name="T8" fmla="*/ 160 w 160"/>
                <a:gd name="T9" fmla="*/ 80 h 227"/>
                <a:gd name="T10" fmla="*/ 160 w 160"/>
                <a:gd name="T11" fmla="*/ 147 h 227"/>
                <a:gd name="T12" fmla="*/ 80 w 160"/>
                <a:gd name="T1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27">
                  <a:moveTo>
                    <a:pt x="80" y="227"/>
                  </a:moveTo>
                  <a:cubicBezTo>
                    <a:pt x="36" y="227"/>
                    <a:pt x="0" y="191"/>
                    <a:pt x="0" y="14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5" y="0"/>
                    <a:pt x="160" y="36"/>
                    <a:pt x="160" y="80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91"/>
                    <a:pt x="125" y="227"/>
                    <a:pt x="80" y="2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 flipH="1">
              <a:off x="3443534" y="5883926"/>
              <a:ext cx="444481" cy="662018"/>
            </a:xfrm>
            <a:custGeom>
              <a:avLst/>
              <a:gdLst>
                <a:gd name="T0" fmla="*/ 80 w 160"/>
                <a:gd name="T1" fmla="*/ 238 h 238"/>
                <a:gd name="T2" fmla="*/ 0 w 160"/>
                <a:gd name="T3" fmla="*/ 158 h 238"/>
                <a:gd name="T4" fmla="*/ 0 w 160"/>
                <a:gd name="T5" fmla="*/ 80 h 238"/>
                <a:gd name="T6" fmla="*/ 80 w 160"/>
                <a:gd name="T7" fmla="*/ 0 h 238"/>
                <a:gd name="T8" fmla="*/ 160 w 160"/>
                <a:gd name="T9" fmla="*/ 80 h 238"/>
                <a:gd name="T10" fmla="*/ 160 w 160"/>
                <a:gd name="T11" fmla="*/ 158 h 238"/>
                <a:gd name="T12" fmla="*/ 80 w 160"/>
                <a:gd name="T13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38">
                  <a:moveTo>
                    <a:pt x="80" y="238"/>
                  </a:moveTo>
                  <a:cubicBezTo>
                    <a:pt x="36" y="238"/>
                    <a:pt x="0" y="202"/>
                    <a:pt x="0" y="15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125" y="0"/>
                    <a:pt x="160" y="35"/>
                    <a:pt x="160" y="80"/>
                  </a:cubicBezTo>
                  <a:cubicBezTo>
                    <a:pt x="160" y="158"/>
                    <a:pt x="160" y="158"/>
                    <a:pt x="160" y="158"/>
                  </a:cubicBezTo>
                  <a:cubicBezTo>
                    <a:pt x="160" y="202"/>
                    <a:pt x="125" y="238"/>
                    <a:pt x="80" y="2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 flipH="1">
              <a:off x="2845013" y="830014"/>
              <a:ext cx="444481" cy="2100113"/>
            </a:xfrm>
            <a:custGeom>
              <a:avLst/>
              <a:gdLst>
                <a:gd name="T0" fmla="*/ 80 w 160"/>
                <a:gd name="T1" fmla="*/ 755 h 755"/>
                <a:gd name="T2" fmla="*/ 0 w 160"/>
                <a:gd name="T3" fmla="*/ 675 h 755"/>
                <a:gd name="T4" fmla="*/ 0 w 160"/>
                <a:gd name="T5" fmla="*/ 80 h 755"/>
                <a:gd name="T6" fmla="*/ 80 w 160"/>
                <a:gd name="T7" fmla="*/ 0 h 755"/>
                <a:gd name="T8" fmla="*/ 160 w 160"/>
                <a:gd name="T9" fmla="*/ 80 h 755"/>
                <a:gd name="T10" fmla="*/ 160 w 160"/>
                <a:gd name="T11" fmla="*/ 675 h 755"/>
                <a:gd name="T12" fmla="*/ 80 w 160"/>
                <a:gd name="T13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755">
                  <a:moveTo>
                    <a:pt x="80" y="755"/>
                  </a:moveTo>
                  <a:cubicBezTo>
                    <a:pt x="36" y="755"/>
                    <a:pt x="0" y="719"/>
                    <a:pt x="0" y="67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675"/>
                    <a:pt x="160" y="675"/>
                    <a:pt x="160" y="675"/>
                  </a:cubicBezTo>
                  <a:cubicBezTo>
                    <a:pt x="160" y="719"/>
                    <a:pt x="124" y="755"/>
                    <a:pt x="80" y="7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 flipH="1">
              <a:off x="2845013" y="3119443"/>
              <a:ext cx="444481" cy="1273473"/>
            </a:xfrm>
            <a:custGeom>
              <a:avLst/>
              <a:gdLst>
                <a:gd name="T0" fmla="*/ 80 w 160"/>
                <a:gd name="T1" fmla="*/ 458 h 458"/>
                <a:gd name="T2" fmla="*/ 0 w 160"/>
                <a:gd name="T3" fmla="*/ 378 h 458"/>
                <a:gd name="T4" fmla="*/ 0 w 160"/>
                <a:gd name="T5" fmla="*/ 80 h 458"/>
                <a:gd name="T6" fmla="*/ 80 w 160"/>
                <a:gd name="T7" fmla="*/ 0 h 458"/>
                <a:gd name="T8" fmla="*/ 160 w 160"/>
                <a:gd name="T9" fmla="*/ 80 h 458"/>
                <a:gd name="T10" fmla="*/ 160 w 160"/>
                <a:gd name="T11" fmla="*/ 378 h 458"/>
                <a:gd name="T12" fmla="*/ 80 w 160"/>
                <a:gd name="T1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458">
                  <a:moveTo>
                    <a:pt x="80" y="458"/>
                  </a:moveTo>
                  <a:cubicBezTo>
                    <a:pt x="36" y="458"/>
                    <a:pt x="0" y="422"/>
                    <a:pt x="0" y="37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0" y="422"/>
                    <a:pt x="124" y="458"/>
                    <a:pt x="80" y="4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 flipH="1">
              <a:off x="2845013" y="5124310"/>
              <a:ext cx="444481" cy="1421634"/>
            </a:xfrm>
            <a:custGeom>
              <a:avLst/>
              <a:gdLst>
                <a:gd name="T0" fmla="*/ 80 w 160"/>
                <a:gd name="T1" fmla="*/ 511 h 511"/>
                <a:gd name="T2" fmla="*/ 0 w 160"/>
                <a:gd name="T3" fmla="*/ 431 h 511"/>
                <a:gd name="T4" fmla="*/ 0 w 160"/>
                <a:gd name="T5" fmla="*/ 80 h 511"/>
                <a:gd name="T6" fmla="*/ 80 w 160"/>
                <a:gd name="T7" fmla="*/ 0 h 511"/>
                <a:gd name="T8" fmla="*/ 160 w 160"/>
                <a:gd name="T9" fmla="*/ 80 h 511"/>
                <a:gd name="T10" fmla="*/ 160 w 160"/>
                <a:gd name="T11" fmla="*/ 431 h 511"/>
                <a:gd name="T12" fmla="*/ 80 w 160"/>
                <a:gd name="T13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511">
                  <a:moveTo>
                    <a:pt x="80" y="511"/>
                  </a:moveTo>
                  <a:cubicBezTo>
                    <a:pt x="36" y="511"/>
                    <a:pt x="0" y="475"/>
                    <a:pt x="0" y="43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431"/>
                    <a:pt x="160" y="431"/>
                    <a:pt x="160" y="431"/>
                  </a:cubicBezTo>
                  <a:cubicBezTo>
                    <a:pt x="160" y="475"/>
                    <a:pt x="124" y="511"/>
                    <a:pt x="80" y="511"/>
                  </a:cubicBez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</p:grpSp>
      <p:grpSp>
        <p:nvGrpSpPr>
          <p:cNvPr id="56" name="Grupo 3"/>
          <p:cNvGrpSpPr/>
          <p:nvPr/>
        </p:nvGrpSpPr>
        <p:grpSpPr>
          <a:xfrm flipH="1">
            <a:off x="8680949" y="290288"/>
            <a:ext cx="2237691" cy="5618143"/>
            <a:chOff x="4670426" y="-795338"/>
            <a:chExt cx="3021013" cy="8445501"/>
          </a:xfrm>
          <a:solidFill>
            <a:schemeClr val="bg1">
              <a:lumMod val="85000"/>
            </a:schemeClr>
          </a:solidFill>
        </p:grpSpPr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4670426" y="-795338"/>
              <a:ext cx="600075" cy="3563938"/>
            </a:xfrm>
            <a:custGeom>
              <a:avLst/>
              <a:gdLst>
                <a:gd name="T0" fmla="*/ 80 w 160"/>
                <a:gd name="T1" fmla="*/ 949 h 949"/>
                <a:gd name="T2" fmla="*/ 0 w 160"/>
                <a:gd name="T3" fmla="*/ 869 h 949"/>
                <a:gd name="T4" fmla="*/ 0 w 160"/>
                <a:gd name="T5" fmla="*/ 80 h 949"/>
                <a:gd name="T6" fmla="*/ 80 w 160"/>
                <a:gd name="T7" fmla="*/ 0 h 949"/>
                <a:gd name="T8" fmla="*/ 160 w 160"/>
                <a:gd name="T9" fmla="*/ 80 h 949"/>
                <a:gd name="T10" fmla="*/ 160 w 160"/>
                <a:gd name="T11" fmla="*/ 869 h 949"/>
                <a:gd name="T12" fmla="*/ 80 w 160"/>
                <a:gd name="T13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949">
                  <a:moveTo>
                    <a:pt x="80" y="949"/>
                  </a:moveTo>
                  <a:cubicBezTo>
                    <a:pt x="36" y="949"/>
                    <a:pt x="0" y="913"/>
                    <a:pt x="0" y="86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869"/>
                    <a:pt x="160" y="869"/>
                    <a:pt x="160" y="869"/>
                  </a:cubicBezTo>
                  <a:cubicBezTo>
                    <a:pt x="160" y="913"/>
                    <a:pt x="124" y="949"/>
                    <a:pt x="80" y="9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4670426" y="3763963"/>
              <a:ext cx="600075" cy="3025775"/>
            </a:xfrm>
            <a:custGeom>
              <a:avLst/>
              <a:gdLst>
                <a:gd name="T0" fmla="*/ 80 w 160"/>
                <a:gd name="T1" fmla="*/ 806 h 806"/>
                <a:gd name="T2" fmla="*/ 0 w 160"/>
                <a:gd name="T3" fmla="*/ 726 h 806"/>
                <a:gd name="T4" fmla="*/ 0 w 160"/>
                <a:gd name="T5" fmla="*/ 80 h 806"/>
                <a:gd name="T6" fmla="*/ 80 w 160"/>
                <a:gd name="T7" fmla="*/ 0 h 806"/>
                <a:gd name="T8" fmla="*/ 160 w 160"/>
                <a:gd name="T9" fmla="*/ 80 h 806"/>
                <a:gd name="T10" fmla="*/ 160 w 160"/>
                <a:gd name="T11" fmla="*/ 726 h 806"/>
                <a:gd name="T12" fmla="*/ 80 w 160"/>
                <a:gd name="T13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806">
                  <a:moveTo>
                    <a:pt x="80" y="806"/>
                  </a:moveTo>
                  <a:cubicBezTo>
                    <a:pt x="36" y="806"/>
                    <a:pt x="0" y="770"/>
                    <a:pt x="0" y="72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726"/>
                    <a:pt x="160" y="726"/>
                    <a:pt x="160" y="726"/>
                  </a:cubicBezTo>
                  <a:cubicBezTo>
                    <a:pt x="160" y="770"/>
                    <a:pt x="124" y="806"/>
                    <a:pt x="80" y="806"/>
                  </a:cubicBez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59" name="Freeform 15"/>
            <p:cNvSpPr>
              <a:spLocks/>
            </p:cNvSpPr>
            <p:nvPr/>
          </p:nvSpPr>
          <p:spPr bwMode="auto">
            <a:xfrm>
              <a:off x="4670426" y="3030537"/>
              <a:ext cx="600075" cy="601663"/>
            </a:xfrm>
            <a:custGeom>
              <a:avLst/>
              <a:gdLst>
                <a:gd name="T0" fmla="*/ 80 w 160"/>
                <a:gd name="T1" fmla="*/ 160 h 160"/>
                <a:gd name="T2" fmla="*/ 24 w 160"/>
                <a:gd name="T3" fmla="*/ 136 h 160"/>
                <a:gd name="T4" fmla="*/ 0 w 160"/>
                <a:gd name="T5" fmla="*/ 80 h 160"/>
                <a:gd name="T6" fmla="*/ 24 w 160"/>
                <a:gd name="T7" fmla="*/ 23 h 160"/>
                <a:gd name="T8" fmla="*/ 80 w 160"/>
                <a:gd name="T9" fmla="*/ 0 h 160"/>
                <a:gd name="T10" fmla="*/ 137 w 160"/>
                <a:gd name="T11" fmla="*/ 23 h 160"/>
                <a:gd name="T12" fmla="*/ 160 w 160"/>
                <a:gd name="T13" fmla="*/ 80 h 160"/>
                <a:gd name="T14" fmla="*/ 137 w 160"/>
                <a:gd name="T15" fmla="*/ 136 h 160"/>
                <a:gd name="T16" fmla="*/ 80 w 160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59" y="160"/>
                    <a:pt x="39" y="151"/>
                    <a:pt x="24" y="136"/>
                  </a:cubicBezTo>
                  <a:cubicBezTo>
                    <a:pt x="9" y="122"/>
                    <a:pt x="0" y="101"/>
                    <a:pt x="0" y="80"/>
                  </a:cubicBezTo>
                  <a:cubicBezTo>
                    <a:pt x="0" y="59"/>
                    <a:pt x="9" y="38"/>
                    <a:pt x="24" y="23"/>
                  </a:cubicBezTo>
                  <a:cubicBezTo>
                    <a:pt x="39" y="8"/>
                    <a:pt x="59" y="0"/>
                    <a:pt x="80" y="0"/>
                  </a:cubicBezTo>
                  <a:cubicBezTo>
                    <a:pt x="101" y="0"/>
                    <a:pt x="122" y="8"/>
                    <a:pt x="137" y="23"/>
                  </a:cubicBezTo>
                  <a:cubicBezTo>
                    <a:pt x="152" y="38"/>
                    <a:pt x="160" y="59"/>
                    <a:pt x="160" y="80"/>
                  </a:cubicBezTo>
                  <a:cubicBezTo>
                    <a:pt x="160" y="101"/>
                    <a:pt x="152" y="122"/>
                    <a:pt x="137" y="136"/>
                  </a:cubicBezTo>
                  <a:cubicBezTo>
                    <a:pt x="122" y="151"/>
                    <a:pt x="101" y="160"/>
                    <a:pt x="80" y="160"/>
                  </a:cubicBez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auto">
            <a:xfrm>
              <a:off x="4670426" y="7048500"/>
              <a:ext cx="600075" cy="601663"/>
            </a:xfrm>
            <a:custGeom>
              <a:avLst/>
              <a:gdLst>
                <a:gd name="T0" fmla="*/ 80 w 160"/>
                <a:gd name="T1" fmla="*/ 160 h 160"/>
                <a:gd name="T2" fmla="*/ 24 w 160"/>
                <a:gd name="T3" fmla="*/ 136 h 160"/>
                <a:gd name="T4" fmla="*/ 0 w 160"/>
                <a:gd name="T5" fmla="*/ 80 h 160"/>
                <a:gd name="T6" fmla="*/ 24 w 160"/>
                <a:gd name="T7" fmla="*/ 23 h 160"/>
                <a:gd name="T8" fmla="*/ 80 w 160"/>
                <a:gd name="T9" fmla="*/ 0 h 160"/>
                <a:gd name="T10" fmla="*/ 137 w 160"/>
                <a:gd name="T11" fmla="*/ 23 h 160"/>
                <a:gd name="T12" fmla="*/ 160 w 160"/>
                <a:gd name="T13" fmla="*/ 80 h 160"/>
                <a:gd name="T14" fmla="*/ 137 w 160"/>
                <a:gd name="T15" fmla="*/ 136 h 160"/>
                <a:gd name="T16" fmla="*/ 80 w 160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59" y="160"/>
                    <a:pt x="39" y="151"/>
                    <a:pt x="24" y="136"/>
                  </a:cubicBezTo>
                  <a:cubicBezTo>
                    <a:pt x="9" y="122"/>
                    <a:pt x="0" y="101"/>
                    <a:pt x="0" y="80"/>
                  </a:cubicBezTo>
                  <a:cubicBezTo>
                    <a:pt x="0" y="59"/>
                    <a:pt x="9" y="38"/>
                    <a:pt x="24" y="23"/>
                  </a:cubicBezTo>
                  <a:cubicBezTo>
                    <a:pt x="39" y="8"/>
                    <a:pt x="59" y="0"/>
                    <a:pt x="80" y="0"/>
                  </a:cubicBezTo>
                  <a:cubicBezTo>
                    <a:pt x="101" y="0"/>
                    <a:pt x="122" y="8"/>
                    <a:pt x="137" y="23"/>
                  </a:cubicBezTo>
                  <a:cubicBezTo>
                    <a:pt x="152" y="38"/>
                    <a:pt x="160" y="59"/>
                    <a:pt x="160" y="80"/>
                  </a:cubicBezTo>
                  <a:cubicBezTo>
                    <a:pt x="160" y="101"/>
                    <a:pt x="152" y="122"/>
                    <a:pt x="137" y="136"/>
                  </a:cubicBezTo>
                  <a:cubicBezTo>
                    <a:pt x="122" y="151"/>
                    <a:pt x="101" y="160"/>
                    <a:pt x="80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7089776" y="3673475"/>
              <a:ext cx="601663" cy="2354263"/>
            </a:xfrm>
            <a:custGeom>
              <a:avLst/>
              <a:gdLst>
                <a:gd name="T0" fmla="*/ 80 w 160"/>
                <a:gd name="T1" fmla="*/ 627 h 627"/>
                <a:gd name="T2" fmla="*/ 0 w 160"/>
                <a:gd name="T3" fmla="*/ 547 h 627"/>
                <a:gd name="T4" fmla="*/ 0 w 160"/>
                <a:gd name="T5" fmla="*/ 80 h 627"/>
                <a:gd name="T6" fmla="*/ 80 w 160"/>
                <a:gd name="T7" fmla="*/ 0 h 627"/>
                <a:gd name="T8" fmla="*/ 160 w 160"/>
                <a:gd name="T9" fmla="*/ 80 h 627"/>
                <a:gd name="T10" fmla="*/ 160 w 160"/>
                <a:gd name="T11" fmla="*/ 547 h 627"/>
                <a:gd name="T12" fmla="*/ 80 w 160"/>
                <a:gd name="T13" fmla="*/ 6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627">
                  <a:moveTo>
                    <a:pt x="80" y="627"/>
                  </a:moveTo>
                  <a:cubicBezTo>
                    <a:pt x="35" y="627"/>
                    <a:pt x="0" y="591"/>
                    <a:pt x="0" y="54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5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547"/>
                    <a:pt x="160" y="547"/>
                    <a:pt x="160" y="547"/>
                  </a:cubicBezTo>
                  <a:cubicBezTo>
                    <a:pt x="160" y="591"/>
                    <a:pt x="124" y="627"/>
                    <a:pt x="80" y="6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62" name="Freeform 18"/>
            <p:cNvSpPr>
              <a:spLocks/>
            </p:cNvSpPr>
            <p:nvPr/>
          </p:nvSpPr>
          <p:spPr bwMode="auto">
            <a:xfrm>
              <a:off x="7089776" y="6297613"/>
              <a:ext cx="601663" cy="1122363"/>
            </a:xfrm>
            <a:custGeom>
              <a:avLst/>
              <a:gdLst>
                <a:gd name="T0" fmla="*/ 80 w 160"/>
                <a:gd name="T1" fmla="*/ 299 h 299"/>
                <a:gd name="T2" fmla="*/ 0 w 160"/>
                <a:gd name="T3" fmla="*/ 219 h 299"/>
                <a:gd name="T4" fmla="*/ 0 w 160"/>
                <a:gd name="T5" fmla="*/ 80 h 299"/>
                <a:gd name="T6" fmla="*/ 80 w 160"/>
                <a:gd name="T7" fmla="*/ 0 h 299"/>
                <a:gd name="T8" fmla="*/ 160 w 160"/>
                <a:gd name="T9" fmla="*/ 80 h 299"/>
                <a:gd name="T10" fmla="*/ 160 w 160"/>
                <a:gd name="T11" fmla="*/ 219 h 299"/>
                <a:gd name="T12" fmla="*/ 80 w 160"/>
                <a:gd name="T1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99">
                  <a:moveTo>
                    <a:pt x="80" y="299"/>
                  </a:moveTo>
                  <a:cubicBezTo>
                    <a:pt x="35" y="299"/>
                    <a:pt x="0" y="263"/>
                    <a:pt x="0" y="21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5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60" y="263"/>
                    <a:pt x="124" y="299"/>
                    <a:pt x="80" y="2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7089776" y="2941637"/>
              <a:ext cx="601663" cy="600075"/>
            </a:xfrm>
            <a:custGeom>
              <a:avLst/>
              <a:gdLst>
                <a:gd name="T0" fmla="*/ 80 w 160"/>
                <a:gd name="T1" fmla="*/ 160 h 160"/>
                <a:gd name="T2" fmla="*/ 23 w 160"/>
                <a:gd name="T3" fmla="*/ 136 h 160"/>
                <a:gd name="T4" fmla="*/ 0 w 160"/>
                <a:gd name="T5" fmla="*/ 80 h 160"/>
                <a:gd name="T6" fmla="*/ 23 w 160"/>
                <a:gd name="T7" fmla="*/ 23 h 160"/>
                <a:gd name="T8" fmla="*/ 80 w 160"/>
                <a:gd name="T9" fmla="*/ 0 h 160"/>
                <a:gd name="T10" fmla="*/ 136 w 160"/>
                <a:gd name="T11" fmla="*/ 23 h 160"/>
                <a:gd name="T12" fmla="*/ 160 w 160"/>
                <a:gd name="T13" fmla="*/ 80 h 160"/>
                <a:gd name="T14" fmla="*/ 136 w 160"/>
                <a:gd name="T15" fmla="*/ 136 h 160"/>
                <a:gd name="T16" fmla="*/ 80 w 160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59" y="160"/>
                    <a:pt x="38" y="151"/>
                    <a:pt x="23" y="136"/>
                  </a:cubicBezTo>
                  <a:cubicBezTo>
                    <a:pt x="8" y="122"/>
                    <a:pt x="0" y="101"/>
                    <a:pt x="0" y="80"/>
                  </a:cubicBezTo>
                  <a:cubicBezTo>
                    <a:pt x="0" y="59"/>
                    <a:pt x="8" y="38"/>
                    <a:pt x="23" y="23"/>
                  </a:cubicBezTo>
                  <a:cubicBezTo>
                    <a:pt x="38" y="8"/>
                    <a:pt x="59" y="0"/>
                    <a:pt x="80" y="0"/>
                  </a:cubicBezTo>
                  <a:cubicBezTo>
                    <a:pt x="101" y="0"/>
                    <a:pt x="121" y="8"/>
                    <a:pt x="136" y="23"/>
                  </a:cubicBezTo>
                  <a:cubicBezTo>
                    <a:pt x="151" y="38"/>
                    <a:pt x="160" y="59"/>
                    <a:pt x="160" y="80"/>
                  </a:cubicBezTo>
                  <a:cubicBezTo>
                    <a:pt x="160" y="101"/>
                    <a:pt x="151" y="122"/>
                    <a:pt x="136" y="136"/>
                  </a:cubicBezTo>
                  <a:cubicBezTo>
                    <a:pt x="121" y="151"/>
                    <a:pt x="101" y="160"/>
                    <a:pt x="80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5478463" y="3008312"/>
              <a:ext cx="600075" cy="2359025"/>
            </a:xfrm>
            <a:custGeom>
              <a:avLst/>
              <a:gdLst>
                <a:gd name="T0" fmla="*/ 80 w 160"/>
                <a:gd name="T1" fmla="*/ 628 h 628"/>
                <a:gd name="T2" fmla="*/ 0 w 160"/>
                <a:gd name="T3" fmla="*/ 548 h 628"/>
                <a:gd name="T4" fmla="*/ 0 w 160"/>
                <a:gd name="T5" fmla="*/ 80 h 628"/>
                <a:gd name="T6" fmla="*/ 80 w 160"/>
                <a:gd name="T7" fmla="*/ 0 h 628"/>
                <a:gd name="T8" fmla="*/ 160 w 160"/>
                <a:gd name="T9" fmla="*/ 80 h 628"/>
                <a:gd name="T10" fmla="*/ 160 w 160"/>
                <a:gd name="T11" fmla="*/ 548 h 628"/>
                <a:gd name="T12" fmla="*/ 80 w 160"/>
                <a:gd name="T13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628">
                  <a:moveTo>
                    <a:pt x="80" y="628"/>
                  </a:moveTo>
                  <a:cubicBezTo>
                    <a:pt x="36" y="628"/>
                    <a:pt x="0" y="592"/>
                    <a:pt x="0" y="54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124" y="0"/>
                    <a:pt x="160" y="35"/>
                    <a:pt x="160" y="80"/>
                  </a:cubicBezTo>
                  <a:cubicBezTo>
                    <a:pt x="160" y="548"/>
                    <a:pt x="160" y="548"/>
                    <a:pt x="160" y="548"/>
                  </a:cubicBezTo>
                  <a:cubicBezTo>
                    <a:pt x="160" y="592"/>
                    <a:pt x="124" y="628"/>
                    <a:pt x="80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65" name="Freeform 21"/>
            <p:cNvSpPr>
              <a:spLocks/>
            </p:cNvSpPr>
            <p:nvPr/>
          </p:nvSpPr>
          <p:spPr bwMode="auto">
            <a:xfrm>
              <a:off x="5478463" y="2273300"/>
              <a:ext cx="600075" cy="600075"/>
            </a:xfrm>
            <a:custGeom>
              <a:avLst/>
              <a:gdLst>
                <a:gd name="T0" fmla="*/ 80 w 160"/>
                <a:gd name="T1" fmla="*/ 160 h 160"/>
                <a:gd name="T2" fmla="*/ 23 w 160"/>
                <a:gd name="T3" fmla="*/ 137 h 160"/>
                <a:gd name="T4" fmla="*/ 0 w 160"/>
                <a:gd name="T5" fmla="*/ 80 h 160"/>
                <a:gd name="T6" fmla="*/ 23 w 160"/>
                <a:gd name="T7" fmla="*/ 24 h 160"/>
                <a:gd name="T8" fmla="*/ 80 w 160"/>
                <a:gd name="T9" fmla="*/ 0 h 160"/>
                <a:gd name="T10" fmla="*/ 136 w 160"/>
                <a:gd name="T11" fmla="*/ 24 h 160"/>
                <a:gd name="T12" fmla="*/ 160 w 160"/>
                <a:gd name="T13" fmla="*/ 80 h 160"/>
                <a:gd name="T14" fmla="*/ 136 w 160"/>
                <a:gd name="T15" fmla="*/ 137 h 160"/>
                <a:gd name="T16" fmla="*/ 80 w 160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59" y="160"/>
                    <a:pt x="38" y="152"/>
                    <a:pt x="23" y="137"/>
                  </a:cubicBezTo>
                  <a:cubicBezTo>
                    <a:pt x="8" y="122"/>
                    <a:pt x="0" y="101"/>
                    <a:pt x="0" y="80"/>
                  </a:cubicBezTo>
                  <a:cubicBezTo>
                    <a:pt x="0" y="59"/>
                    <a:pt x="8" y="39"/>
                    <a:pt x="23" y="24"/>
                  </a:cubicBezTo>
                  <a:cubicBezTo>
                    <a:pt x="38" y="9"/>
                    <a:pt x="59" y="0"/>
                    <a:pt x="80" y="0"/>
                  </a:cubicBezTo>
                  <a:cubicBezTo>
                    <a:pt x="101" y="0"/>
                    <a:pt x="121" y="9"/>
                    <a:pt x="136" y="24"/>
                  </a:cubicBezTo>
                  <a:cubicBezTo>
                    <a:pt x="151" y="39"/>
                    <a:pt x="160" y="59"/>
                    <a:pt x="160" y="80"/>
                  </a:cubicBezTo>
                  <a:cubicBezTo>
                    <a:pt x="160" y="101"/>
                    <a:pt x="151" y="122"/>
                    <a:pt x="136" y="137"/>
                  </a:cubicBezTo>
                  <a:cubicBezTo>
                    <a:pt x="121" y="152"/>
                    <a:pt x="101" y="160"/>
                    <a:pt x="80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66" name="Freeform 22"/>
            <p:cNvSpPr>
              <a:spLocks/>
            </p:cNvSpPr>
            <p:nvPr/>
          </p:nvSpPr>
          <p:spPr bwMode="auto">
            <a:xfrm>
              <a:off x="5478463" y="6369050"/>
              <a:ext cx="600075" cy="1281113"/>
            </a:xfrm>
            <a:custGeom>
              <a:avLst/>
              <a:gdLst>
                <a:gd name="T0" fmla="*/ 80 w 160"/>
                <a:gd name="T1" fmla="*/ 341 h 341"/>
                <a:gd name="T2" fmla="*/ 0 w 160"/>
                <a:gd name="T3" fmla="*/ 261 h 341"/>
                <a:gd name="T4" fmla="*/ 0 w 160"/>
                <a:gd name="T5" fmla="*/ 80 h 341"/>
                <a:gd name="T6" fmla="*/ 80 w 160"/>
                <a:gd name="T7" fmla="*/ 0 h 341"/>
                <a:gd name="T8" fmla="*/ 160 w 160"/>
                <a:gd name="T9" fmla="*/ 80 h 341"/>
                <a:gd name="T10" fmla="*/ 160 w 160"/>
                <a:gd name="T11" fmla="*/ 261 h 341"/>
                <a:gd name="T12" fmla="*/ 80 w 160"/>
                <a:gd name="T13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341">
                  <a:moveTo>
                    <a:pt x="80" y="341"/>
                  </a:moveTo>
                  <a:cubicBezTo>
                    <a:pt x="36" y="341"/>
                    <a:pt x="0" y="305"/>
                    <a:pt x="0" y="26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124" y="0"/>
                    <a:pt x="160" y="35"/>
                    <a:pt x="160" y="80"/>
                  </a:cubicBezTo>
                  <a:cubicBezTo>
                    <a:pt x="160" y="261"/>
                    <a:pt x="160" y="261"/>
                    <a:pt x="160" y="261"/>
                  </a:cubicBezTo>
                  <a:cubicBezTo>
                    <a:pt x="160" y="305"/>
                    <a:pt x="124" y="341"/>
                    <a:pt x="80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78463" y="5632450"/>
              <a:ext cx="600075" cy="601663"/>
            </a:xfrm>
            <a:custGeom>
              <a:avLst/>
              <a:gdLst>
                <a:gd name="T0" fmla="*/ 80 w 160"/>
                <a:gd name="T1" fmla="*/ 160 h 160"/>
                <a:gd name="T2" fmla="*/ 23 w 160"/>
                <a:gd name="T3" fmla="*/ 137 h 160"/>
                <a:gd name="T4" fmla="*/ 0 w 160"/>
                <a:gd name="T5" fmla="*/ 80 h 160"/>
                <a:gd name="T6" fmla="*/ 23 w 160"/>
                <a:gd name="T7" fmla="*/ 24 h 160"/>
                <a:gd name="T8" fmla="*/ 80 w 160"/>
                <a:gd name="T9" fmla="*/ 0 h 160"/>
                <a:gd name="T10" fmla="*/ 136 w 160"/>
                <a:gd name="T11" fmla="*/ 24 h 160"/>
                <a:gd name="T12" fmla="*/ 160 w 160"/>
                <a:gd name="T13" fmla="*/ 80 h 160"/>
                <a:gd name="T14" fmla="*/ 136 w 160"/>
                <a:gd name="T15" fmla="*/ 137 h 160"/>
                <a:gd name="T16" fmla="*/ 80 w 160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59" y="160"/>
                    <a:pt x="38" y="152"/>
                    <a:pt x="23" y="137"/>
                  </a:cubicBezTo>
                  <a:cubicBezTo>
                    <a:pt x="8" y="122"/>
                    <a:pt x="0" y="101"/>
                    <a:pt x="0" y="80"/>
                  </a:cubicBezTo>
                  <a:cubicBezTo>
                    <a:pt x="0" y="59"/>
                    <a:pt x="8" y="38"/>
                    <a:pt x="23" y="24"/>
                  </a:cubicBezTo>
                  <a:cubicBezTo>
                    <a:pt x="38" y="9"/>
                    <a:pt x="59" y="0"/>
                    <a:pt x="80" y="0"/>
                  </a:cubicBezTo>
                  <a:cubicBezTo>
                    <a:pt x="101" y="0"/>
                    <a:pt x="121" y="9"/>
                    <a:pt x="136" y="24"/>
                  </a:cubicBezTo>
                  <a:cubicBezTo>
                    <a:pt x="151" y="39"/>
                    <a:pt x="160" y="59"/>
                    <a:pt x="160" y="80"/>
                  </a:cubicBezTo>
                  <a:cubicBezTo>
                    <a:pt x="160" y="101"/>
                    <a:pt x="151" y="122"/>
                    <a:pt x="136" y="137"/>
                  </a:cubicBezTo>
                  <a:cubicBezTo>
                    <a:pt x="121" y="152"/>
                    <a:pt x="101" y="160"/>
                    <a:pt x="80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68" name="Freeform 24"/>
            <p:cNvSpPr>
              <a:spLocks/>
            </p:cNvSpPr>
            <p:nvPr/>
          </p:nvSpPr>
          <p:spPr bwMode="auto">
            <a:xfrm>
              <a:off x="6281738" y="5357239"/>
              <a:ext cx="601663" cy="2286000"/>
            </a:xfrm>
            <a:custGeom>
              <a:avLst/>
              <a:gdLst>
                <a:gd name="T0" fmla="*/ 80 w 160"/>
                <a:gd name="T1" fmla="*/ 609 h 609"/>
                <a:gd name="T2" fmla="*/ 0 w 160"/>
                <a:gd name="T3" fmla="*/ 529 h 609"/>
                <a:gd name="T4" fmla="*/ 0 w 160"/>
                <a:gd name="T5" fmla="*/ 80 h 609"/>
                <a:gd name="T6" fmla="*/ 80 w 160"/>
                <a:gd name="T7" fmla="*/ 0 h 609"/>
                <a:gd name="T8" fmla="*/ 160 w 160"/>
                <a:gd name="T9" fmla="*/ 80 h 609"/>
                <a:gd name="T10" fmla="*/ 160 w 160"/>
                <a:gd name="T11" fmla="*/ 529 h 609"/>
                <a:gd name="T12" fmla="*/ 80 w 160"/>
                <a:gd name="T13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609">
                  <a:moveTo>
                    <a:pt x="80" y="609"/>
                  </a:moveTo>
                  <a:cubicBezTo>
                    <a:pt x="36" y="609"/>
                    <a:pt x="0" y="573"/>
                    <a:pt x="0" y="52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124" y="0"/>
                    <a:pt x="160" y="35"/>
                    <a:pt x="160" y="80"/>
                  </a:cubicBezTo>
                  <a:cubicBezTo>
                    <a:pt x="160" y="529"/>
                    <a:pt x="160" y="529"/>
                    <a:pt x="160" y="529"/>
                  </a:cubicBezTo>
                  <a:cubicBezTo>
                    <a:pt x="160" y="573"/>
                    <a:pt x="124" y="609"/>
                    <a:pt x="80" y="6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6281738" y="4620639"/>
              <a:ext cx="601663" cy="601663"/>
            </a:xfrm>
            <a:custGeom>
              <a:avLst/>
              <a:gdLst>
                <a:gd name="T0" fmla="*/ 80 w 160"/>
                <a:gd name="T1" fmla="*/ 160 h 160"/>
                <a:gd name="T2" fmla="*/ 24 w 160"/>
                <a:gd name="T3" fmla="*/ 137 h 160"/>
                <a:gd name="T4" fmla="*/ 0 w 160"/>
                <a:gd name="T5" fmla="*/ 80 h 160"/>
                <a:gd name="T6" fmla="*/ 24 w 160"/>
                <a:gd name="T7" fmla="*/ 24 h 160"/>
                <a:gd name="T8" fmla="*/ 80 w 160"/>
                <a:gd name="T9" fmla="*/ 0 h 160"/>
                <a:gd name="T10" fmla="*/ 137 w 160"/>
                <a:gd name="T11" fmla="*/ 24 h 160"/>
                <a:gd name="T12" fmla="*/ 160 w 160"/>
                <a:gd name="T13" fmla="*/ 80 h 160"/>
                <a:gd name="T14" fmla="*/ 137 w 160"/>
                <a:gd name="T15" fmla="*/ 137 h 160"/>
                <a:gd name="T16" fmla="*/ 80 w 160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59" y="160"/>
                    <a:pt x="38" y="152"/>
                    <a:pt x="24" y="137"/>
                  </a:cubicBezTo>
                  <a:cubicBezTo>
                    <a:pt x="9" y="122"/>
                    <a:pt x="0" y="101"/>
                    <a:pt x="0" y="80"/>
                  </a:cubicBezTo>
                  <a:cubicBezTo>
                    <a:pt x="0" y="59"/>
                    <a:pt x="9" y="39"/>
                    <a:pt x="24" y="24"/>
                  </a:cubicBezTo>
                  <a:cubicBezTo>
                    <a:pt x="38" y="9"/>
                    <a:pt x="59" y="0"/>
                    <a:pt x="80" y="0"/>
                  </a:cubicBezTo>
                  <a:cubicBezTo>
                    <a:pt x="101" y="0"/>
                    <a:pt x="122" y="9"/>
                    <a:pt x="137" y="24"/>
                  </a:cubicBezTo>
                  <a:cubicBezTo>
                    <a:pt x="152" y="38"/>
                    <a:pt x="160" y="59"/>
                    <a:pt x="160" y="80"/>
                  </a:cubicBezTo>
                  <a:cubicBezTo>
                    <a:pt x="160" y="101"/>
                    <a:pt x="152" y="122"/>
                    <a:pt x="137" y="137"/>
                  </a:cubicBezTo>
                  <a:cubicBezTo>
                    <a:pt x="122" y="152"/>
                    <a:pt x="101" y="160"/>
                    <a:pt x="80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70" name="Freeform 26"/>
            <p:cNvSpPr>
              <a:spLocks/>
            </p:cNvSpPr>
            <p:nvPr/>
          </p:nvSpPr>
          <p:spPr bwMode="auto">
            <a:xfrm>
              <a:off x="6281738" y="378839"/>
              <a:ext cx="601663" cy="1152524"/>
            </a:xfrm>
            <a:custGeom>
              <a:avLst/>
              <a:gdLst>
                <a:gd name="T0" fmla="*/ 80 w 160"/>
                <a:gd name="T1" fmla="*/ 307 h 307"/>
                <a:gd name="T2" fmla="*/ 0 w 160"/>
                <a:gd name="T3" fmla="*/ 227 h 307"/>
                <a:gd name="T4" fmla="*/ 0 w 160"/>
                <a:gd name="T5" fmla="*/ 80 h 307"/>
                <a:gd name="T6" fmla="*/ 80 w 160"/>
                <a:gd name="T7" fmla="*/ 0 h 307"/>
                <a:gd name="T8" fmla="*/ 160 w 160"/>
                <a:gd name="T9" fmla="*/ 80 h 307"/>
                <a:gd name="T10" fmla="*/ 160 w 160"/>
                <a:gd name="T11" fmla="*/ 227 h 307"/>
                <a:gd name="T12" fmla="*/ 80 w 160"/>
                <a:gd name="T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307">
                  <a:moveTo>
                    <a:pt x="80" y="307"/>
                  </a:moveTo>
                  <a:cubicBezTo>
                    <a:pt x="36" y="307"/>
                    <a:pt x="0" y="271"/>
                    <a:pt x="0" y="22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271"/>
                    <a:pt x="124" y="307"/>
                    <a:pt x="80" y="30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71" name="Freeform 27"/>
            <p:cNvSpPr>
              <a:spLocks/>
            </p:cNvSpPr>
            <p:nvPr/>
          </p:nvSpPr>
          <p:spPr bwMode="auto">
            <a:xfrm>
              <a:off x="6281738" y="-354586"/>
              <a:ext cx="601663" cy="601663"/>
            </a:xfrm>
            <a:custGeom>
              <a:avLst/>
              <a:gdLst>
                <a:gd name="T0" fmla="*/ 80 w 160"/>
                <a:gd name="T1" fmla="*/ 160 h 160"/>
                <a:gd name="T2" fmla="*/ 24 w 160"/>
                <a:gd name="T3" fmla="*/ 136 h 160"/>
                <a:gd name="T4" fmla="*/ 0 w 160"/>
                <a:gd name="T5" fmla="*/ 80 h 160"/>
                <a:gd name="T6" fmla="*/ 24 w 160"/>
                <a:gd name="T7" fmla="*/ 23 h 160"/>
                <a:gd name="T8" fmla="*/ 80 w 160"/>
                <a:gd name="T9" fmla="*/ 0 h 160"/>
                <a:gd name="T10" fmla="*/ 137 w 160"/>
                <a:gd name="T11" fmla="*/ 23 h 160"/>
                <a:gd name="T12" fmla="*/ 160 w 160"/>
                <a:gd name="T13" fmla="*/ 80 h 160"/>
                <a:gd name="T14" fmla="*/ 137 w 160"/>
                <a:gd name="T15" fmla="*/ 136 h 160"/>
                <a:gd name="T16" fmla="*/ 80 w 160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59" y="160"/>
                    <a:pt x="38" y="151"/>
                    <a:pt x="24" y="136"/>
                  </a:cubicBezTo>
                  <a:cubicBezTo>
                    <a:pt x="9" y="121"/>
                    <a:pt x="0" y="101"/>
                    <a:pt x="0" y="80"/>
                  </a:cubicBezTo>
                  <a:cubicBezTo>
                    <a:pt x="0" y="59"/>
                    <a:pt x="9" y="38"/>
                    <a:pt x="24" y="23"/>
                  </a:cubicBezTo>
                  <a:cubicBezTo>
                    <a:pt x="38" y="8"/>
                    <a:pt x="59" y="0"/>
                    <a:pt x="80" y="0"/>
                  </a:cubicBezTo>
                  <a:cubicBezTo>
                    <a:pt x="101" y="0"/>
                    <a:pt x="122" y="8"/>
                    <a:pt x="137" y="23"/>
                  </a:cubicBezTo>
                  <a:cubicBezTo>
                    <a:pt x="152" y="38"/>
                    <a:pt x="160" y="59"/>
                    <a:pt x="160" y="80"/>
                  </a:cubicBezTo>
                  <a:cubicBezTo>
                    <a:pt x="160" y="101"/>
                    <a:pt x="152" y="121"/>
                    <a:pt x="137" y="136"/>
                  </a:cubicBezTo>
                  <a:cubicBezTo>
                    <a:pt x="122" y="151"/>
                    <a:pt x="101" y="160"/>
                    <a:pt x="80" y="1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72" name="Freeform 30"/>
            <p:cNvSpPr>
              <a:spLocks/>
            </p:cNvSpPr>
            <p:nvPr/>
          </p:nvSpPr>
          <p:spPr bwMode="auto">
            <a:xfrm>
              <a:off x="5478463" y="-206375"/>
              <a:ext cx="600075" cy="2224088"/>
            </a:xfrm>
            <a:custGeom>
              <a:avLst/>
              <a:gdLst>
                <a:gd name="T0" fmla="*/ 80 w 160"/>
                <a:gd name="T1" fmla="*/ 592 h 592"/>
                <a:gd name="T2" fmla="*/ 0 w 160"/>
                <a:gd name="T3" fmla="*/ 512 h 592"/>
                <a:gd name="T4" fmla="*/ 0 w 160"/>
                <a:gd name="T5" fmla="*/ 80 h 592"/>
                <a:gd name="T6" fmla="*/ 80 w 160"/>
                <a:gd name="T7" fmla="*/ 0 h 592"/>
                <a:gd name="T8" fmla="*/ 160 w 160"/>
                <a:gd name="T9" fmla="*/ 80 h 592"/>
                <a:gd name="T10" fmla="*/ 160 w 160"/>
                <a:gd name="T11" fmla="*/ 512 h 592"/>
                <a:gd name="T12" fmla="*/ 80 w 160"/>
                <a:gd name="T13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592">
                  <a:moveTo>
                    <a:pt x="80" y="592"/>
                  </a:moveTo>
                  <a:cubicBezTo>
                    <a:pt x="36" y="592"/>
                    <a:pt x="0" y="556"/>
                    <a:pt x="0" y="51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512"/>
                    <a:pt x="160" y="512"/>
                    <a:pt x="160" y="512"/>
                  </a:cubicBezTo>
                  <a:cubicBezTo>
                    <a:pt x="160" y="556"/>
                    <a:pt x="124" y="592"/>
                    <a:pt x="80" y="5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7089776" y="-795338"/>
              <a:ext cx="601663" cy="3470275"/>
            </a:xfrm>
            <a:custGeom>
              <a:avLst/>
              <a:gdLst>
                <a:gd name="T0" fmla="*/ 80 w 160"/>
                <a:gd name="T1" fmla="*/ 924 h 924"/>
                <a:gd name="T2" fmla="*/ 0 w 160"/>
                <a:gd name="T3" fmla="*/ 844 h 924"/>
                <a:gd name="T4" fmla="*/ 0 w 160"/>
                <a:gd name="T5" fmla="*/ 80 h 924"/>
                <a:gd name="T6" fmla="*/ 80 w 160"/>
                <a:gd name="T7" fmla="*/ 0 h 924"/>
                <a:gd name="T8" fmla="*/ 160 w 160"/>
                <a:gd name="T9" fmla="*/ 80 h 924"/>
                <a:gd name="T10" fmla="*/ 160 w 160"/>
                <a:gd name="T11" fmla="*/ 844 h 924"/>
                <a:gd name="T12" fmla="*/ 80 w 160"/>
                <a:gd name="T13" fmla="*/ 92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924">
                  <a:moveTo>
                    <a:pt x="80" y="924"/>
                  </a:moveTo>
                  <a:cubicBezTo>
                    <a:pt x="35" y="924"/>
                    <a:pt x="0" y="888"/>
                    <a:pt x="0" y="84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5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844"/>
                    <a:pt x="160" y="844"/>
                    <a:pt x="160" y="844"/>
                  </a:cubicBezTo>
                  <a:cubicBezTo>
                    <a:pt x="160" y="888"/>
                    <a:pt x="124" y="924"/>
                    <a:pt x="80" y="9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  <p:sp>
          <p:nvSpPr>
            <p:cNvPr id="74" name="Freeform 42"/>
            <p:cNvSpPr>
              <a:spLocks/>
            </p:cNvSpPr>
            <p:nvPr/>
          </p:nvSpPr>
          <p:spPr bwMode="auto">
            <a:xfrm>
              <a:off x="6281738" y="1801238"/>
              <a:ext cx="601663" cy="2563813"/>
            </a:xfrm>
            <a:custGeom>
              <a:avLst/>
              <a:gdLst>
                <a:gd name="T0" fmla="*/ 80 w 160"/>
                <a:gd name="T1" fmla="*/ 683 h 683"/>
                <a:gd name="T2" fmla="*/ 0 w 160"/>
                <a:gd name="T3" fmla="*/ 603 h 683"/>
                <a:gd name="T4" fmla="*/ 0 w 160"/>
                <a:gd name="T5" fmla="*/ 80 h 683"/>
                <a:gd name="T6" fmla="*/ 80 w 160"/>
                <a:gd name="T7" fmla="*/ 0 h 683"/>
                <a:gd name="T8" fmla="*/ 160 w 160"/>
                <a:gd name="T9" fmla="*/ 80 h 683"/>
                <a:gd name="T10" fmla="*/ 160 w 160"/>
                <a:gd name="T11" fmla="*/ 603 h 683"/>
                <a:gd name="T12" fmla="*/ 80 w 160"/>
                <a:gd name="T13" fmla="*/ 683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683">
                  <a:moveTo>
                    <a:pt x="80" y="683"/>
                  </a:moveTo>
                  <a:cubicBezTo>
                    <a:pt x="36" y="683"/>
                    <a:pt x="0" y="648"/>
                    <a:pt x="0" y="603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0" y="648"/>
                    <a:pt x="124" y="683"/>
                    <a:pt x="80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549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 Marcador de contenido"/>
          <p:cNvSpPr txBox="1">
            <a:spLocks/>
          </p:cNvSpPr>
          <p:nvPr/>
        </p:nvSpPr>
        <p:spPr>
          <a:xfrm>
            <a:off x="421107" y="1520500"/>
            <a:ext cx="9913065" cy="36573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vert="horz" lIns="92455" tIns="46223" rIns="92455" bIns="4622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ntar Brown TT" panose="020B0504020101010102" pitchFamily="34" charset="0"/>
                <a:ea typeface="+mn-ea"/>
                <a:cs typeface="Kantar Brown TT" panose="020B0504020101010102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ntar Brown TT" panose="020B0504020101010102" pitchFamily="34" charset="0"/>
                <a:ea typeface="+mn-ea"/>
                <a:cs typeface="Kantar Brown TT" panose="020B0504020101010102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ntar Brown TT" panose="020B0504020101010102" pitchFamily="34" charset="0"/>
                <a:ea typeface="+mn-ea"/>
                <a:cs typeface="Kantar Brown TT" panose="020B0504020101010102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tar Brown TT" panose="020B0504020101010102" pitchFamily="34" charset="0"/>
                <a:ea typeface="+mn-ea"/>
                <a:cs typeface="Kantar Brown TT" panose="020B0504020101010102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tar Brown TT" panose="020B0504020101010102" pitchFamily="34" charset="0"/>
                <a:ea typeface="+mn-ea"/>
                <a:cs typeface="Kantar Brown TT" panose="020B0504020101010102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25142" eaLnBrk="0" fontAlgn="base" hangingPunct="0">
              <a:spcBef>
                <a:spcPct val="0"/>
              </a:spcBef>
              <a:buClr>
                <a:srgbClr val="00A0C6"/>
              </a:buClr>
              <a:buSzPct val="80000"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5712" indent="-155712" algn="just" defTabSz="925142" eaLnBrk="0" fontAlgn="base" hangingPunct="0">
              <a:spcBef>
                <a:spcPct val="0"/>
              </a:spcBef>
              <a:buClr>
                <a:srgbClr val="00A0C6"/>
              </a:buClr>
              <a:buSzPct val="80000"/>
              <a:buFont typeface="Wingdings" pitchFamily="2" charset="2"/>
              <a:buChar char="n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Sumamos en total 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160 empresas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55712" indent="-155712" algn="just" defTabSz="925142" eaLnBrk="0" fontAlgn="base" hangingPunct="0">
              <a:spcBef>
                <a:spcPct val="0"/>
              </a:spcBef>
              <a:buClr>
                <a:srgbClr val="00A0C6"/>
              </a:buClr>
              <a:buSzPct val="80000"/>
              <a:buFont typeface="Wingdings" pitchFamily="2" charset="2"/>
              <a:buChar char="n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5712" indent="-155712" algn="just" defTabSz="925142" eaLnBrk="0" fontAlgn="base" hangingPunct="0">
              <a:spcBef>
                <a:spcPct val="0"/>
              </a:spcBef>
              <a:buClr>
                <a:srgbClr val="00A0C6"/>
              </a:buClr>
              <a:buSzPct val="80000"/>
              <a:buFont typeface="Wingdings" pitchFamily="2" charset="2"/>
              <a:buChar char="n"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Todas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empresas 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socias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Cámara Argentina de Comercio Electrónico. </a:t>
            </a:r>
          </a:p>
          <a:p>
            <a:pPr marL="155712" indent="-155712" algn="just" defTabSz="925142" eaLnBrk="0" fontAlgn="base" hangingPunct="0">
              <a:spcBef>
                <a:spcPct val="0"/>
              </a:spcBef>
              <a:buClr>
                <a:srgbClr val="00A0C6"/>
              </a:buClr>
              <a:buSzPct val="80000"/>
              <a:buFont typeface="Wingdings" pitchFamily="2" charset="2"/>
              <a:buChar char="n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925142" eaLnBrk="0" fontAlgn="base" hangingPunct="0">
              <a:spcBef>
                <a:spcPct val="0"/>
              </a:spcBef>
              <a:buClr>
                <a:srgbClr val="00A0C6"/>
              </a:buClr>
              <a:buSzPct val="80000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5712" indent="-155712" algn="just" defTabSz="925142" eaLnBrk="0" fontAlgn="base" hangingPunct="0">
              <a:spcBef>
                <a:spcPct val="0"/>
              </a:spcBef>
              <a:buClr>
                <a:srgbClr val="00A0C6"/>
              </a:buClr>
              <a:buSzPct val="80000"/>
              <a:buFont typeface="Wingdings" pitchFamily="2" charset="2"/>
              <a:buChar char="n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respondieron a través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nuestro portal  online 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5712" indent="-155712" algn="just" defTabSz="925142" eaLnBrk="0" fontAlgn="base" hangingPunct="0">
              <a:spcBef>
                <a:spcPct val="0"/>
              </a:spcBef>
              <a:buClr>
                <a:srgbClr val="00A0C6"/>
              </a:buClr>
              <a:buSzPct val="80000"/>
              <a:buFont typeface="Wingdings" pitchFamily="2" charset="2"/>
              <a:buChar char="n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5712" indent="-155712" algn="just" defTabSz="925142" eaLnBrk="0" fontAlgn="base" hangingPunct="0">
              <a:spcBef>
                <a:spcPct val="0"/>
              </a:spcBef>
              <a:buClr>
                <a:srgbClr val="00A0C6"/>
              </a:buClr>
              <a:buSzPct val="80000"/>
              <a:buFont typeface="Wingdings" pitchFamily="2" charset="2"/>
              <a:buChar char="n"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Fecha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Campo: Diciembre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Box 124"/>
          <p:cNvSpPr txBox="1"/>
          <p:nvPr/>
        </p:nvSpPr>
        <p:spPr>
          <a:xfrm>
            <a:off x="211038" y="185851"/>
            <a:ext cx="9324848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AR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entrevistamos a los socios de la CACE</a:t>
            </a:r>
            <a:endParaRPr lang="es-AR" sz="35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2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Resultado de imagen para mundo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713" y="145977"/>
            <a:ext cx="1498949" cy="139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itle 3"/>
          <p:cNvSpPr txBox="1">
            <a:spLocks/>
          </p:cNvSpPr>
          <p:nvPr/>
        </p:nvSpPr>
        <p:spPr>
          <a:xfrm>
            <a:off x="285750" y="230919"/>
            <a:ext cx="10328323" cy="5824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antar Brown TT" panose="020B0504020101010102" pitchFamily="34" charset="0"/>
                <a:ea typeface="+mj-ea"/>
                <a:cs typeface="Kantar Brown TT" panose="020B0504020101010102" pitchFamily="34" charset="0"/>
              </a:defRPr>
            </a:lvl1pPr>
          </a:lstStyle>
          <a:p>
            <a:pPr algn="ctr"/>
            <a:r>
              <a:rPr lang="en-GB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AR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 conectados están los consumidores</a:t>
            </a:r>
            <a:r>
              <a:rPr lang="en-GB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GB" sz="3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0" y="1099373"/>
            <a:ext cx="12114662" cy="4955172"/>
            <a:chOff x="0" y="1099373"/>
            <a:chExt cx="12114662" cy="4955172"/>
          </a:xfrm>
        </p:grpSpPr>
        <p:sp>
          <p:nvSpPr>
            <p:cNvPr id="2" name="TextBox 1"/>
            <p:cNvSpPr txBox="1"/>
            <p:nvPr/>
          </p:nvSpPr>
          <p:spPr>
            <a:xfrm>
              <a:off x="256671" y="2512457"/>
              <a:ext cx="2321801" cy="168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400" dirty="0" smtClean="0">
                  <a:solidFill>
                    <a:srgbClr val="333333"/>
                  </a:solidFill>
                  <a:latin typeface="Verdana"/>
                  <a:cs typeface="Arial" charset="0"/>
                </a:rPr>
                <a:t>Share de tiempo por device </a:t>
              </a:r>
              <a:r>
                <a:rPr lang="es-MX" sz="1200" dirty="0" smtClean="0">
                  <a:solidFill>
                    <a:srgbClr val="333333"/>
                  </a:solidFill>
                  <a:latin typeface="Verdana"/>
                  <a:cs typeface="Arial" charset="0"/>
                </a:rPr>
                <a:t>(%)</a:t>
              </a:r>
              <a:r>
                <a:rPr lang="es-MX" sz="1400" dirty="0" smtClean="0">
                  <a:solidFill>
                    <a:srgbClr val="333333"/>
                  </a:solidFill>
                  <a:latin typeface="Verdana"/>
                  <a:cs typeface="Arial" charset="0"/>
                </a:rPr>
                <a:t>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z="1400" dirty="0">
                <a:solidFill>
                  <a:srgbClr val="333333"/>
                </a:solidFill>
                <a:latin typeface="Verdana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z="1400" dirty="0" smtClean="0">
                <a:solidFill>
                  <a:srgbClr val="333333"/>
                </a:solidFill>
                <a:latin typeface="Verdana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z="1400" dirty="0">
                <a:solidFill>
                  <a:srgbClr val="333333"/>
                </a:solidFill>
                <a:latin typeface="Verdana"/>
                <a:cs typeface="Arial" charset="0"/>
              </a:endParaRPr>
            </a:p>
          </p:txBody>
        </p:sp>
        <p:graphicFrame>
          <p:nvGraphicFramePr>
            <p:cNvPr id="3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30778954"/>
                </p:ext>
              </p:extLst>
            </p:nvPr>
          </p:nvGraphicFramePr>
          <p:xfrm>
            <a:off x="2423003" y="1099373"/>
            <a:ext cx="3845274" cy="1209608"/>
          </p:xfrm>
          <a:graphic>
            <a:graphicData uri="http://schemas.openxmlformats.org/drawingml/2006/table">
              <a:tbl>
                <a:tblPr firstRow="1" bandRow="1"/>
                <a:tblGrid>
                  <a:gridCol w="1922637"/>
                  <a:gridCol w="1922637"/>
                </a:tblGrid>
                <a:tr h="604804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r>
                          <a:rPr lang="en-GB" sz="1400" b="1" dirty="0" smtClean="0">
                            <a:solidFill>
                              <a:schemeClr val="tx1"/>
                            </a:solidFill>
                          </a:rPr>
                          <a:t>LATAM</a:t>
                        </a:r>
                        <a:endParaRPr lang="en-GB" sz="1400" b="1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20763" marR="20763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r>
                          <a:rPr lang="en-GB" sz="1400" b="1" dirty="0" smtClean="0">
                            <a:solidFill>
                              <a:schemeClr val="tx1"/>
                            </a:solidFill>
                          </a:rPr>
                          <a:t>Argentina</a:t>
                        </a:r>
                        <a:endParaRPr lang="en-GB" sz="1400" b="1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20763" marR="20763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604804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r>
                          <a:rPr lang="en-GB" sz="1600" b="0" dirty="0" smtClean="0"/>
                          <a:t>3.0</a:t>
                        </a:r>
                        <a:endParaRPr lang="en-GB" sz="1600" b="0" dirty="0"/>
                      </a:p>
                    </a:txBody>
                    <a:tcPr marL="20763" marR="20763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r>
                          <a:rPr lang="en-GB" sz="1600" b="0" dirty="0" smtClean="0"/>
                          <a:t>3.3</a:t>
                        </a:r>
                        <a:endParaRPr lang="en-GB" sz="1600" b="0" dirty="0"/>
                      </a:p>
                    </a:txBody>
                    <a:tcPr marL="20763" marR="20763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256671" y="1919186"/>
              <a:ext cx="2321801" cy="168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400" dirty="0" smtClean="0">
                  <a:solidFill>
                    <a:srgbClr val="333333"/>
                  </a:solidFill>
                  <a:latin typeface="Verdana"/>
                  <a:cs typeface="Arial" charset="0"/>
                </a:rPr>
                <a:t>Nro. de devices que posee:</a:t>
              </a:r>
              <a:endParaRPr lang="es-MX" sz="1400" dirty="0">
                <a:solidFill>
                  <a:srgbClr val="333333"/>
                </a:solidFill>
                <a:latin typeface="Verdana"/>
                <a:cs typeface="Arial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 flipV="1">
              <a:off x="67428" y="2419777"/>
              <a:ext cx="11912537" cy="8017"/>
            </a:xfrm>
            <a:prstGeom prst="line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256671" y="4055765"/>
              <a:ext cx="2321801" cy="967335"/>
              <a:chOff x="284764" y="2614175"/>
              <a:chExt cx="2321801" cy="96733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84764" y="2614175"/>
                <a:ext cx="2321801" cy="168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Verdana"/>
                    <a:cs typeface="Arial" charset="0"/>
                  </a:rPr>
                  <a:t>Share de tiempo en medios </a:t>
                </a:r>
                <a:r>
                  <a:rPr kumimoji="0" lang="es-MX" sz="11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Verdana"/>
                    <a:cs typeface="Arial" charset="0"/>
                  </a:rPr>
                  <a:t>(%)</a:t>
                </a:r>
                <a:r>
                  <a:rPr kumimoji="0" lang="es-MX" sz="14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Verdana"/>
                    <a:cs typeface="Arial" charset="0"/>
                  </a:rPr>
                  <a:t>:</a:t>
                </a:r>
              </a:p>
            </p:txBody>
          </p:sp>
          <p:sp>
            <p:nvSpPr>
              <p:cNvPr id="8" name="Rectangle 7"/>
              <p:cNvSpPr/>
              <p:nvPr/>
            </p:nvSpPr>
            <p:spPr bwMode="ltGray">
              <a:xfrm>
                <a:off x="295275" y="3199946"/>
                <a:ext cx="157655" cy="157655"/>
              </a:xfrm>
              <a:prstGeom prst="rect">
                <a:avLst/>
              </a:prstGeom>
              <a:solidFill>
                <a:srgbClr val="CCCCCC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21449" y="3199946"/>
                <a:ext cx="1286330" cy="157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Verdana"/>
                    <a:cs typeface="Arial" charset="0"/>
                  </a:rPr>
                  <a:t>Tradicional</a:t>
                </a:r>
                <a:endPara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erdana"/>
                  <a:cs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ltGray">
              <a:xfrm>
                <a:off x="295275" y="3423855"/>
                <a:ext cx="157655" cy="157655"/>
              </a:xfrm>
              <a:prstGeom prst="rect">
                <a:avLst/>
              </a:prstGeom>
              <a:solidFill>
                <a:srgbClr val="7A2280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1449" y="3423855"/>
                <a:ext cx="1286330" cy="157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Verdana"/>
                    <a:cs typeface="Arial" charset="0"/>
                  </a:rPr>
                  <a:t>Digital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93355" y="3026656"/>
              <a:ext cx="1286330" cy="157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50" dirty="0">
                  <a:solidFill>
                    <a:srgbClr val="333333"/>
                  </a:solidFill>
                  <a:latin typeface="Verdana"/>
                  <a:cs typeface="Arial" charset="0"/>
                </a:rPr>
                <a:t>Mobile</a:t>
              </a:r>
            </a:p>
          </p:txBody>
        </p:sp>
        <p:sp>
          <p:nvSpPr>
            <p:cNvPr id="13" name="Rectangle 12"/>
            <p:cNvSpPr/>
            <p:nvPr/>
          </p:nvSpPr>
          <p:spPr bwMode="ltGray">
            <a:xfrm>
              <a:off x="267182" y="3254943"/>
              <a:ext cx="157655" cy="157655"/>
            </a:xfrm>
            <a:prstGeom prst="rect">
              <a:avLst/>
            </a:prstGeom>
            <a:solidFill>
              <a:srgbClr val="4C1D52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3355" y="3248375"/>
              <a:ext cx="1286330" cy="157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50" dirty="0">
                  <a:solidFill>
                    <a:srgbClr val="333333"/>
                  </a:solidFill>
                  <a:latin typeface="Verdana"/>
                  <a:cs typeface="Arial" charset="0"/>
                </a:rPr>
                <a:t>Tablet</a:t>
              </a:r>
            </a:p>
          </p:txBody>
        </p:sp>
        <p:sp>
          <p:nvSpPr>
            <p:cNvPr id="15" name="Rectangle 14"/>
            <p:cNvSpPr/>
            <p:nvPr/>
          </p:nvSpPr>
          <p:spPr bwMode="ltGray">
            <a:xfrm>
              <a:off x="267182" y="3474909"/>
              <a:ext cx="157655" cy="157655"/>
            </a:xfrm>
            <a:prstGeom prst="rect">
              <a:avLst/>
            </a:prstGeom>
            <a:solidFill>
              <a:srgbClr val="4655A5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3355" y="3474909"/>
              <a:ext cx="1286330" cy="157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50" dirty="0">
                  <a:solidFill>
                    <a:srgbClr val="333333"/>
                  </a:solidFill>
                  <a:latin typeface="Verdana"/>
                  <a:cs typeface="Arial" charset="0"/>
                </a:rPr>
                <a:t>PC</a:t>
              </a:r>
            </a:p>
          </p:txBody>
        </p:sp>
        <p:graphicFrame>
          <p:nvGraphicFramePr>
            <p:cNvPr id="17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43050453"/>
                </p:ext>
              </p:extLst>
            </p:nvPr>
          </p:nvGraphicFramePr>
          <p:xfrm>
            <a:off x="0" y="5787688"/>
            <a:ext cx="7603943" cy="182880"/>
          </p:xfrm>
          <a:graphic>
            <a:graphicData uri="http://schemas.openxmlformats.org/drawingml/2006/table">
              <a:tbl>
                <a:tblPr firstRow="1" bandRow="1"/>
                <a:tblGrid>
                  <a:gridCol w="7603943"/>
                </a:tblGrid>
                <a:tr h="0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9pPr>
                      </a:lstStyle>
                      <a:p>
                        <a:pPr algn="l"/>
                        <a:r>
                          <a:rPr lang="en-GB" sz="600" b="0" dirty="0" smtClean="0">
                            <a:solidFill>
                              <a:schemeClr val="tx1"/>
                            </a:solidFill>
                          </a:rPr>
                          <a:t>Source: (B1) Device ownership |</a:t>
                        </a:r>
                        <a:r>
                          <a:rPr lang="en-GB" sz="600" b="0" baseline="0" dirty="0" smtClean="0">
                            <a:solidFill>
                              <a:schemeClr val="tx1"/>
                            </a:solidFill>
                          </a:rPr>
                          <a:t> (D3New) Time spent on devices | (D3) Time spent on activities</a:t>
                        </a:r>
                        <a:endParaRPr lang="en-GB" sz="600" b="0" dirty="0" smtClean="0">
                          <a:solidFill>
                            <a:schemeClr val="tx1"/>
                          </a:solidFill>
                        </a:endParaRPr>
                      </a:p>
                    </a:txBody>
                    <a:tcPr marL="20763" marR="20763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0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9pPr>
                      </a:lstStyle>
                      <a:p>
                        <a:pPr algn="l">
                          <a:defRPr/>
                        </a:pPr>
                        <a:r>
                          <a:rPr lang="en-GB" sz="600" b="0" dirty="0" smtClean="0">
                            <a:solidFill>
                              <a:schemeClr val="tx1"/>
                            </a:solidFill>
                          </a:rPr>
                          <a:t>Base: Global</a:t>
                        </a:r>
                        <a:r>
                          <a:rPr lang="en-GB" sz="600" b="0" baseline="0" dirty="0" smtClean="0">
                            <a:solidFill>
                              <a:schemeClr val="tx1"/>
                            </a:solidFill>
                          </a:rPr>
                          <a:t> (74404) | LATAM (6565) | Argentina (1024)</a:t>
                        </a:r>
                        <a:endParaRPr lang="en-GB" sz="600" b="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20763" marR="20763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</a:tbl>
            </a:graphicData>
          </a:graphic>
        </p:graphicFrame>
        <p:grpSp>
          <p:nvGrpSpPr>
            <p:cNvPr id="18" name="Group 17"/>
            <p:cNvGrpSpPr/>
            <p:nvPr/>
          </p:nvGrpSpPr>
          <p:grpSpPr>
            <a:xfrm>
              <a:off x="2600314" y="2636590"/>
              <a:ext cx="1525003" cy="1276539"/>
              <a:chOff x="2689956" y="4408952"/>
              <a:chExt cx="1525003" cy="1276539"/>
            </a:xfrm>
          </p:grpSpPr>
          <p:graphicFrame>
            <p:nvGraphicFramePr>
              <p:cNvPr id="19" name="Chart 18"/>
              <p:cNvGraphicFramePr/>
              <p:nvPr>
                <p:extLst/>
              </p:nvPr>
            </p:nvGraphicFramePr>
            <p:xfrm>
              <a:off x="2689956" y="4408952"/>
              <a:ext cx="1525003" cy="12765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grpSp>
            <p:nvGrpSpPr>
              <p:cNvPr id="20" name="Group 19"/>
              <p:cNvGrpSpPr/>
              <p:nvPr/>
            </p:nvGrpSpPr>
            <p:grpSpPr>
              <a:xfrm>
                <a:off x="3039819" y="4678134"/>
                <a:ext cx="744765" cy="744765"/>
                <a:chOff x="3954116" y="5808909"/>
                <a:chExt cx="1143000" cy="1143000"/>
              </a:xfrm>
            </p:grpSpPr>
            <p:sp>
              <p:nvSpPr>
                <p:cNvPr id="21" name="Oval 20"/>
                <p:cNvSpPr/>
                <p:nvPr>
                  <p:custDataLst>
                    <p:tags r:id="rId5"/>
                  </p:custDataLst>
                </p:nvPr>
              </p:nvSpPr>
              <p:spPr bwMode="ltGray">
                <a:xfrm>
                  <a:off x="3954116" y="5808909"/>
                  <a:ext cx="1143000" cy="1143000"/>
                </a:xfrm>
                <a:prstGeom prst="ellipse">
                  <a:avLst/>
                </a:prstGeom>
                <a:solidFill>
                  <a:srgbClr val="DEDED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3500" tIns="63500" rIns="63500" bIns="635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7"/>
                <p:cNvSpPr>
                  <a:spLocks noEditPoints="1"/>
                </p:cNvSpPr>
                <p:nvPr/>
              </p:nvSpPr>
              <p:spPr bwMode="auto">
                <a:xfrm>
                  <a:off x="4106680" y="5962623"/>
                  <a:ext cx="837873" cy="835572"/>
                </a:xfrm>
                <a:custGeom>
                  <a:avLst/>
                  <a:gdLst>
                    <a:gd name="T0" fmla="*/ 76 w 153"/>
                    <a:gd name="T1" fmla="*/ 0 h 153"/>
                    <a:gd name="T2" fmla="*/ 0 w 153"/>
                    <a:gd name="T3" fmla="*/ 77 h 153"/>
                    <a:gd name="T4" fmla="*/ 76 w 153"/>
                    <a:gd name="T5" fmla="*/ 153 h 153"/>
                    <a:gd name="T6" fmla="*/ 153 w 153"/>
                    <a:gd name="T7" fmla="*/ 77 h 153"/>
                    <a:gd name="T8" fmla="*/ 76 w 153"/>
                    <a:gd name="T9" fmla="*/ 0 h 153"/>
                    <a:gd name="T10" fmla="*/ 102 w 153"/>
                    <a:gd name="T11" fmla="*/ 127 h 153"/>
                    <a:gd name="T12" fmla="*/ 68 w 153"/>
                    <a:gd name="T13" fmla="*/ 82 h 153"/>
                    <a:gd name="T14" fmla="*/ 68 w 153"/>
                    <a:gd name="T15" fmla="*/ 25 h 153"/>
                    <a:gd name="T16" fmla="*/ 85 w 153"/>
                    <a:gd name="T17" fmla="*/ 25 h 153"/>
                    <a:gd name="T18" fmla="*/ 85 w 153"/>
                    <a:gd name="T19" fmla="*/ 76 h 153"/>
                    <a:gd name="T20" fmla="*/ 116 w 153"/>
                    <a:gd name="T21" fmla="*/ 117 h 153"/>
                    <a:gd name="T22" fmla="*/ 102 w 153"/>
                    <a:gd name="T23" fmla="*/ 127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3" h="153">
                      <a:moveTo>
                        <a:pt x="76" y="0"/>
                      </a:moveTo>
                      <a:cubicBezTo>
                        <a:pt x="34" y="0"/>
                        <a:pt x="0" y="35"/>
                        <a:pt x="0" y="77"/>
                      </a:cubicBezTo>
                      <a:cubicBezTo>
                        <a:pt x="0" y="119"/>
                        <a:pt x="34" y="153"/>
                        <a:pt x="76" y="153"/>
                      </a:cubicBezTo>
                      <a:cubicBezTo>
                        <a:pt x="118" y="153"/>
                        <a:pt x="153" y="119"/>
                        <a:pt x="153" y="77"/>
                      </a:cubicBezTo>
                      <a:cubicBezTo>
                        <a:pt x="153" y="35"/>
                        <a:pt x="118" y="0"/>
                        <a:pt x="76" y="0"/>
                      </a:cubicBezTo>
                      <a:close/>
                      <a:moveTo>
                        <a:pt x="102" y="127"/>
                      </a:moveTo>
                      <a:cubicBezTo>
                        <a:pt x="68" y="82"/>
                        <a:pt x="68" y="82"/>
                        <a:pt x="68" y="82"/>
                      </a:cubicBezTo>
                      <a:cubicBezTo>
                        <a:pt x="68" y="25"/>
                        <a:pt x="68" y="25"/>
                        <a:pt x="68" y="25"/>
                      </a:cubicBezTo>
                      <a:cubicBezTo>
                        <a:pt x="85" y="25"/>
                        <a:pt x="85" y="25"/>
                        <a:pt x="85" y="25"/>
                      </a:cubicBezTo>
                      <a:cubicBezTo>
                        <a:pt x="85" y="76"/>
                        <a:pt x="85" y="76"/>
                        <a:pt x="85" y="76"/>
                      </a:cubicBezTo>
                      <a:cubicBezTo>
                        <a:pt x="116" y="117"/>
                        <a:pt x="116" y="117"/>
                        <a:pt x="116" y="117"/>
                      </a:cubicBezTo>
                      <a:lnTo>
                        <a:pt x="102" y="127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4552853" y="2636590"/>
              <a:ext cx="1525003" cy="1276539"/>
              <a:chOff x="2689956" y="4408952"/>
              <a:chExt cx="1525003" cy="1276539"/>
            </a:xfrm>
          </p:grpSpPr>
          <p:graphicFrame>
            <p:nvGraphicFramePr>
              <p:cNvPr id="24" name="Chart 23"/>
              <p:cNvGraphicFramePr/>
              <p:nvPr>
                <p:extLst/>
              </p:nvPr>
            </p:nvGraphicFramePr>
            <p:xfrm>
              <a:off x="2689956" y="4408952"/>
              <a:ext cx="1525003" cy="12765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grpSp>
            <p:nvGrpSpPr>
              <p:cNvPr id="25" name="Group 24"/>
              <p:cNvGrpSpPr/>
              <p:nvPr/>
            </p:nvGrpSpPr>
            <p:grpSpPr>
              <a:xfrm>
                <a:off x="3039819" y="4678134"/>
                <a:ext cx="744765" cy="744765"/>
                <a:chOff x="3954116" y="5808909"/>
                <a:chExt cx="1143000" cy="1143000"/>
              </a:xfrm>
            </p:grpSpPr>
            <p:sp>
              <p:nvSpPr>
                <p:cNvPr id="26" name="Oval 25"/>
                <p:cNvSpPr/>
                <p:nvPr>
                  <p:custDataLst>
                    <p:tags r:id="rId4"/>
                  </p:custDataLst>
                </p:nvPr>
              </p:nvSpPr>
              <p:spPr bwMode="ltGray">
                <a:xfrm>
                  <a:off x="3954116" y="5808909"/>
                  <a:ext cx="1143000" cy="1143000"/>
                </a:xfrm>
                <a:prstGeom prst="ellipse">
                  <a:avLst/>
                </a:prstGeom>
                <a:solidFill>
                  <a:srgbClr val="DEDED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3500" tIns="63500" rIns="63500" bIns="635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7"/>
                <p:cNvSpPr>
                  <a:spLocks noEditPoints="1"/>
                </p:cNvSpPr>
                <p:nvPr/>
              </p:nvSpPr>
              <p:spPr bwMode="auto">
                <a:xfrm>
                  <a:off x="4106680" y="5962623"/>
                  <a:ext cx="837873" cy="835572"/>
                </a:xfrm>
                <a:custGeom>
                  <a:avLst/>
                  <a:gdLst>
                    <a:gd name="T0" fmla="*/ 76 w 153"/>
                    <a:gd name="T1" fmla="*/ 0 h 153"/>
                    <a:gd name="T2" fmla="*/ 0 w 153"/>
                    <a:gd name="T3" fmla="*/ 77 h 153"/>
                    <a:gd name="T4" fmla="*/ 76 w 153"/>
                    <a:gd name="T5" fmla="*/ 153 h 153"/>
                    <a:gd name="T6" fmla="*/ 153 w 153"/>
                    <a:gd name="T7" fmla="*/ 77 h 153"/>
                    <a:gd name="T8" fmla="*/ 76 w 153"/>
                    <a:gd name="T9" fmla="*/ 0 h 153"/>
                    <a:gd name="T10" fmla="*/ 102 w 153"/>
                    <a:gd name="T11" fmla="*/ 127 h 153"/>
                    <a:gd name="T12" fmla="*/ 68 w 153"/>
                    <a:gd name="T13" fmla="*/ 82 h 153"/>
                    <a:gd name="T14" fmla="*/ 68 w 153"/>
                    <a:gd name="T15" fmla="*/ 25 h 153"/>
                    <a:gd name="T16" fmla="*/ 85 w 153"/>
                    <a:gd name="T17" fmla="*/ 25 h 153"/>
                    <a:gd name="T18" fmla="*/ 85 w 153"/>
                    <a:gd name="T19" fmla="*/ 76 h 153"/>
                    <a:gd name="T20" fmla="*/ 116 w 153"/>
                    <a:gd name="T21" fmla="*/ 117 h 153"/>
                    <a:gd name="T22" fmla="*/ 102 w 153"/>
                    <a:gd name="T23" fmla="*/ 127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3" h="153">
                      <a:moveTo>
                        <a:pt x="76" y="0"/>
                      </a:moveTo>
                      <a:cubicBezTo>
                        <a:pt x="34" y="0"/>
                        <a:pt x="0" y="35"/>
                        <a:pt x="0" y="77"/>
                      </a:cubicBezTo>
                      <a:cubicBezTo>
                        <a:pt x="0" y="119"/>
                        <a:pt x="34" y="153"/>
                        <a:pt x="76" y="153"/>
                      </a:cubicBezTo>
                      <a:cubicBezTo>
                        <a:pt x="118" y="153"/>
                        <a:pt x="153" y="119"/>
                        <a:pt x="153" y="77"/>
                      </a:cubicBezTo>
                      <a:cubicBezTo>
                        <a:pt x="153" y="35"/>
                        <a:pt x="118" y="0"/>
                        <a:pt x="76" y="0"/>
                      </a:cubicBezTo>
                      <a:close/>
                      <a:moveTo>
                        <a:pt x="102" y="127"/>
                      </a:moveTo>
                      <a:cubicBezTo>
                        <a:pt x="68" y="82"/>
                        <a:pt x="68" y="82"/>
                        <a:pt x="68" y="82"/>
                      </a:cubicBezTo>
                      <a:cubicBezTo>
                        <a:pt x="68" y="25"/>
                        <a:pt x="68" y="25"/>
                        <a:pt x="68" y="25"/>
                      </a:cubicBezTo>
                      <a:cubicBezTo>
                        <a:pt x="85" y="25"/>
                        <a:pt x="85" y="25"/>
                        <a:pt x="85" y="25"/>
                      </a:cubicBezTo>
                      <a:cubicBezTo>
                        <a:pt x="85" y="76"/>
                        <a:pt x="85" y="76"/>
                        <a:pt x="85" y="76"/>
                      </a:cubicBezTo>
                      <a:cubicBezTo>
                        <a:pt x="116" y="117"/>
                        <a:pt x="116" y="117"/>
                        <a:pt x="116" y="117"/>
                      </a:cubicBezTo>
                      <a:lnTo>
                        <a:pt x="102" y="127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p:grpSp>
        </p:grpSp>
        <p:graphicFrame>
          <p:nvGraphicFramePr>
            <p:cNvPr id="28" name="Content Placeholder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77055657"/>
                </p:ext>
              </p:extLst>
            </p:nvPr>
          </p:nvGraphicFramePr>
          <p:xfrm>
            <a:off x="2223513" y="3947056"/>
            <a:ext cx="2239086" cy="17332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29" name="Content Placeholder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88954910"/>
                </p:ext>
              </p:extLst>
            </p:nvPr>
          </p:nvGraphicFramePr>
          <p:xfrm>
            <a:off x="4163882" y="3947056"/>
            <a:ext cx="2239086" cy="17332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30" name="Rectangle 29"/>
            <p:cNvSpPr/>
            <p:nvPr/>
          </p:nvSpPr>
          <p:spPr bwMode="ltGray">
            <a:xfrm>
              <a:off x="267182" y="3041479"/>
              <a:ext cx="157655" cy="157655"/>
            </a:xfrm>
            <a:prstGeom prst="rect">
              <a:avLst/>
            </a:prstGeom>
            <a:solidFill>
              <a:srgbClr val="7A2280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aphicFrame>
          <p:nvGraphicFramePr>
            <p:cNvPr id="32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85162673"/>
                </p:ext>
              </p:extLst>
            </p:nvPr>
          </p:nvGraphicFramePr>
          <p:xfrm>
            <a:off x="6149007" y="1106578"/>
            <a:ext cx="5830959" cy="1209608"/>
          </p:xfrm>
          <a:graphic>
            <a:graphicData uri="http://schemas.openxmlformats.org/drawingml/2006/table">
              <a:tbl>
                <a:tblPr firstRow="1" bandRow="1"/>
                <a:tblGrid>
                  <a:gridCol w="1943653"/>
                  <a:gridCol w="1943653"/>
                  <a:gridCol w="1943653"/>
                </a:tblGrid>
                <a:tr h="604804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r>
                          <a:rPr lang="en-GB" sz="1400" b="1" dirty="0" smtClean="0">
                            <a:solidFill>
                              <a:schemeClr val="tx1"/>
                            </a:solidFill>
                          </a:rPr>
                          <a:t>PERU</a:t>
                        </a:r>
                        <a:endParaRPr lang="en-GB" sz="1400" b="1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20763" marR="20763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r>
                          <a:rPr lang="en-GB" sz="1400" b="1" dirty="0" smtClean="0">
                            <a:solidFill>
                              <a:schemeClr val="tx1"/>
                            </a:solidFill>
                          </a:rPr>
                          <a:t>CHILE</a:t>
                        </a:r>
                        <a:endParaRPr lang="en-GB" sz="1400" b="1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20763" marR="20763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r>
                          <a:rPr lang="en-GB" sz="1400" b="1" dirty="0" smtClean="0">
                            <a:solidFill>
                              <a:schemeClr val="tx1"/>
                            </a:solidFill>
                          </a:rPr>
                          <a:t>UK</a:t>
                        </a:r>
                        <a:endParaRPr lang="en-GB" sz="1400" b="1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20763" marR="20763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604804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rPr>
                          <a:t>2.7</a:t>
                        </a:r>
                        <a:endParaRPr lang="en-GB" sz="1000" b="0" dirty="0"/>
                      </a:p>
                    </a:txBody>
                    <a:tcPr marL="20763" marR="20763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r>
                          <a:rPr lang="en-GB" sz="1600" b="0" dirty="0" smtClean="0"/>
                          <a:t>3.1</a:t>
                        </a:r>
                        <a:endParaRPr lang="en-GB" sz="1600" b="0" dirty="0"/>
                      </a:p>
                    </a:txBody>
                    <a:tcPr marL="20763" marR="20763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r>
                          <a:rPr lang="en-GB" sz="1600" b="0" dirty="0" smtClean="0"/>
                          <a:t>3.3</a:t>
                        </a:r>
                        <a:endParaRPr lang="en-GB" sz="1600" b="0" dirty="0"/>
                      </a:p>
                    </a:txBody>
                    <a:tcPr marL="20763" marR="20763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</a:tbl>
            </a:graphicData>
          </a:graphic>
        </p:graphicFrame>
        <p:grpSp>
          <p:nvGrpSpPr>
            <p:cNvPr id="33" name="Group 32"/>
            <p:cNvGrpSpPr/>
            <p:nvPr/>
          </p:nvGrpSpPr>
          <p:grpSpPr>
            <a:xfrm>
              <a:off x="10253778" y="2587932"/>
              <a:ext cx="1525003" cy="1276539"/>
              <a:chOff x="2689956" y="4408952"/>
              <a:chExt cx="1525003" cy="1276539"/>
            </a:xfrm>
          </p:grpSpPr>
          <p:graphicFrame>
            <p:nvGraphicFramePr>
              <p:cNvPr id="34" name="Chart 33"/>
              <p:cNvGraphicFramePr/>
              <p:nvPr>
                <p:extLst/>
              </p:nvPr>
            </p:nvGraphicFramePr>
            <p:xfrm>
              <a:off x="2689956" y="4408952"/>
              <a:ext cx="1525003" cy="12765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grpSp>
            <p:nvGrpSpPr>
              <p:cNvPr id="35" name="Group 34"/>
              <p:cNvGrpSpPr/>
              <p:nvPr/>
            </p:nvGrpSpPr>
            <p:grpSpPr>
              <a:xfrm>
                <a:off x="3039819" y="4678134"/>
                <a:ext cx="744765" cy="744765"/>
                <a:chOff x="3954116" y="5808909"/>
                <a:chExt cx="1143000" cy="1143000"/>
              </a:xfrm>
            </p:grpSpPr>
            <p:sp>
              <p:nvSpPr>
                <p:cNvPr id="36" name="Oval 35"/>
                <p:cNvSpPr/>
                <p:nvPr>
                  <p:custDataLst>
                    <p:tags r:id="rId3"/>
                  </p:custDataLst>
                </p:nvPr>
              </p:nvSpPr>
              <p:spPr bwMode="ltGray">
                <a:xfrm>
                  <a:off x="3954116" y="5808909"/>
                  <a:ext cx="1143000" cy="1143000"/>
                </a:xfrm>
                <a:prstGeom prst="ellipse">
                  <a:avLst/>
                </a:prstGeom>
                <a:solidFill>
                  <a:srgbClr val="DEDED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3500" tIns="63500" rIns="63500" bIns="635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7"/>
                <p:cNvSpPr>
                  <a:spLocks noEditPoints="1"/>
                </p:cNvSpPr>
                <p:nvPr/>
              </p:nvSpPr>
              <p:spPr bwMode="auto">
                <a:xfrm>
                  <a:off x="4106680" y="5962623"/>
                  <a:ext cx="837873" cy="835572"/>
                </a:xfrm>
                <a:custGeom>
                  <a:avLst/>
                  <a:gdLst>
                    <a:gd name="T0" fmla="*/ 76 w 153"/>
                    <a:gd name="T1" fmla="*/ 0 h 153"/>
                    <a:gd name="T2" fmla="*/ 0 w 153"/>
                    <a:gd name="T3" fmla="*/ 77 h 153"/>
                    <a:gd name="T4" fmla="*/ 76 w 153"/>
                    <a:gd name="T5" fmla="*/ 153 h 153"/>
                    <a:gd name="T6" fmla="*/ 153 w 153"/>
                    <a:gd name="T7" fmla="*/ 77 h 153"/>
                    <a:gd name="T8" fmla="*/ 76 w 153"/>
                    <a:gd name="T9" fmla="*/ 0 h 153"/>
                    <a:gd name="T10" fmla="*/ 102 w 153"/>
                    <a:gd name="T11" fmla="*/ 127 h 153"/>
                    <a:gd name="T12" fmla="*/ 68 w 153"/>
                    <a:gd name="T13" fmla="*/ 82 h 153"/>
                    <a:gd name="T14" fmla="*/ 68 w 153"/>
                    <a:gd name="T15" fmla="*/ 25 h 153"/>
                    <a:gd name="T16" fmla="*/ 85 w 153"/>
                    <a:gd name="T17" fmla="*/ 25 h 153"/>
                    <a:gd name="T18" fmla="*/ 85 w 153"/>
                    <a:gd name="T19" fmla="*/ 76 h 153"/>
                    <a:gd name="T20" fmla="*/ 116 w 153"/>
                    <a:gd name="T21" fmla="*/ 117 h 153"/>
                    <a:gd name="T22" fmla="*/ 102 w 153"/>
                    <a:gd name="T23" fmla="*/ 127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3" h="153">
                      <a:moveTo>
                        <a:pt x="76" y="0"/>
                      </a:moveTo>
                      <a:cubicBezTo>
                        <a:pt x="34" y="0"/>
                        <a:pt x="0" y="35"/>
                        <a:pt x="0" y="77"/>
                      </a:cubicBezTo>
                      <a:cubicBezTo>
                        <a:pt x="0" y="119"/>
                        <a:pt x="34" y="153"/>
                        <a:pt x="76" y="153"/>
                      </a:cubicBezTo>
                      <a:cubicBezTo>
                        <a:pt x="118" y="153"/>
                        <a:pt x="153" y="119"/>
                        <a:pt x="153" y="77"/>
                      </a:cubicBezTo>
                      <a:cubicBezTo>
                        <a:pt x="153" y="35"/>
                        <a:pt x="118" y="0"/>
                        <a:pt x="76" y="0"/>
                      </a:cubicBezTo>
                      <a:close/>
                      <a:moveTo>
                        <a:pt x="102" y="127"/>
                      </a:moveTo>
                      <a:cubicBezTo>
                        <a:pt x="68" y="82"/>
                        <a:pt x="68" y="82"/>
                        <a:pt x="68" y="82"/>
                      </a:cubicBezTo>
                      <a:cubicBezTo>
                        <a:pt x="68" y="25"/>
                        <a:pt x="68" y="25"/>
                        <a:pt x="68" y="25"/>
                      </a:cubicBezTo>
                      <a:cubicBezTo>
                        <a:pt x="85" y="25"/>
                        <a:pt x="85" y="25"/>
                        <a:pt x="85" y="25"/>
                      </a:cubicBezTo>
                      <a:cubicBezTo>
                        <a:pt x="85" y="76"/>
                        <a:pt x="85" y="76"/>
                        <a:pt x="85" y="76"/>
                      </a:cubicBezTo>
                      <a:cubicBezTo>
                        <a:pt x="116" y="117"/>
                        <a:pt x="116" y="117"/>
                        <a:pt x="116" y="117"/>
                      </a:cubicBezTo>
                      <a:lnTo>
                        <a:pt x="102" y="127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p:grpSp>
        </p:grpSp>
        <p:graphicFrame>
          <p:nvGraphicFramePr>
            <p:cNvPr id="38" name="Content Placeholder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60681109"/>
                </p:ext>
              </p:extLst>
            </p:nvPr>
          </p:nvGraphicFramePr>
          <p:xfrm>
            <a:off x="9875576" y="3947882"/>
            <a:ext cx="2239086" cy="17332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pSp>
          <p:nvGrpSpPr>
            <p:cNvPr id="39" name="Group 38"/>
            <p:cNvGrpSpPr/>
            <p:nvPr/>
          </p:nvGrpSpPr>
          <p:grpSpPr>
            <a:xfrm>
              <a:off x="8296699" y="2605995"/>
              <a:ext cx="1525003" cy="1276539"/>
              <a:chOff x="2669532" y="4412246"/>
              <a:chExt cx="1525003" cy="1276539"/>
            </a:xfrm>
          </p:grpSpPr>
          <p:graphicFrame>
            <p:nvGraphicFramePr>
              <p:cNvPr id="40" name="Chart 39"/>
              <p:cNvGraphicFramePr/>
              <p:nvPr>
                <p:extLst>
                  <p:ext uri="{D42A27DB-BD31-4B8C-83A1-F6EECF244321}">
                    <p14:modId xmlns:p14="http://schemas.microsoft.com/office/powerpoint/2010/main" val="1625342792"/>
                  </p:ext>
                </p:extLst>
              </p:nvPr>
            </p:nvGraphicFramePr>
            <p:xfrm>
              <a:off x="2669532" y="4412246"/>
              <a:ext cx="1525003" cy="12765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4"/>
              </a:graphicData>
            </a:graphic>
          </p:graphicFrame>
          <p:grpSp>
            <p:nvGrpSpPr>
              <p:cNvPr id="41" name="Group 40"/>
              <p:cNvGrpSpPr/>
              <p:nvPr/>
            </p:nvGrpSpPr>
            <p:grpSpPr>
              <a:xfrm>
                <a:off x="3039819" y="4678134"/>
                <a:ext cx="744765" cy="744765"/>
                <a:chOff x="3954116" y="5808909"/>
                <a:chExt cx="1143000" cy="1143000"/>
              </a:xfrm>
            </p:grpSpPr>
            <p:sp>
              <p:nvSpPr>
                <p:cNvPr id="42" name="Oval 41"/>
                <p:cNvSpPr/>
                <p:nvPr>
                  <p:custDataLst>
                    <p:tags r:id="rId2"/>
                  </p:custDataLst>
                </p:nvPr>
              </p:nvSpPr>
              <p:spPr bwMode="ltGray">
                <a:xfrm>
                  <a:off x="3954116" y="5808909"/>
                  <a:ext cx="1143000" cy="1143000"/>
                </a:xfrm>
                <a:prstGeom prst="ellipse">
                  <a:avLst/>
                </a:prstGeom>
                <a:solidFill>
                  <a:srgbClr val="DEDED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3500" tIns="63500" rIns="63500" bIns="635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7"/>
                <p:cNvSpPr>
                  <a:spLocks noEditPoints="1"/>
                </p:cNvSpPr>
                <p:nvPr/>
              </p:nvSpPr>
              <p:spPr bwMode="auto">
                <a:xfrm>
                  <a:off x="4106680" y="5962623"/>
                  <a:ext cx="837873" cy="835573"/>
                </a:xfrm>
                <a:custGeom>
                  <a:avLst/>
                  <a:gdLst>
                    <a:gd name="T0" fmla="*/ 76 w 153"/>
                    <a:gd name="T1" fmla="*/ 0 h 153"/>
                    <a:gd name="T2" fmla="*/ 0 w 153"/>
                    <a:gd name="T3" fmla="*/ 77 h 153"/>
                    <a:gd name="T4" fmla="*/ 76 w 153"/>
                    <a:gd name="T5" fmla="*/ 153 h 153"/>
                    <a:gd name="T6" fmla="*/ 153 w 153"/>
                    <a:gd name="T7" fmla="*/ 77 h 153"/>
                    <a:gd name="T8" fmla="*/ 76 w 153"/>
                    <a:gd name="T9" fmla="*/ 0 h 153"/>
                    <a:gd name="T10" fmla="*/ 102 w 153"/>
                    <a:gd name="T11" fmla="*/ 127 h 153"/>
                    <a:gd name="T12" fmla="*/ 68 w 153"/>
                    <a:gd name="T13" fmla="*/ 82 h 153"/>
                    <a:gd name="T14" fmla="*/ 68 w 153"/>
                    <a:gd name="T15" fmla="*/ 25 h 153"/>
                    <a:gd name="T16" fmla="*/ 85 w 153"/>
                    <a:gd name="T17" fmla="*/ 25 h 153"/>
                    <a:gd name="T18" fmla="*/ 85 w 153"/>
                    <a:gd name="T19" fmla="*/ 76 h 153"/>
                    <a:gd name="T20" fmla="*/ 116 w 153"/>
                    <a:gd name="T21" fmla="*/ 117 h 153"/>
                    <a:gd name="T22" fmla="*/ 102 w 153"/>
                    <a:gd name="T23" fmla="*/ 127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3" h="153">
                      <a:moveTo>
                        <a:pt x="76" y="0"/>
                      </a:moveTo>
                      <a:cubicBezTo>
                        <a:pt x="34" y="0"/>
                        <a:pt x="0" y="35"/>
                        <a:pt x="0" y="77"/>
                      </a:cubicBezTo>
                      <a:cubicBezTo>
                        <a:pt x="0" y="119"/>
                        <a:pt x="34" y="153"/>
                        <a:pt x="76" y="153"/>
                      </a:cubicBezTo>
                      <a:cubicBezTo>
                        <a:pt x="118" y="153"/>
                        <a:pt x="153" y="119"/>
                        <a:pt x="153" y="77"/>
                      </a:cubicBezTo>
                      <a:cubicBezTo>
                        <a:pt x="153" y="35"/>
                        <a:pt x="118" y="0"/>
                        <a:pt x="76" y="0"/>
                      </a:cubicBezTo>
                      <a:close/>
                      <a:moveTo>
                        <a:pt x="102" y="127"/>
                      </a:moveTo>
                      <a:cubicBezTo>
                        <a:pt x="68" y="82"/>
                        <a:pt x="68" y="82"/>
                        <a:pt x="68" y="82"/>
                      </a:cubicBezTo>
                      <a:cubicBezTo>
                        <a:pt x="68" y="25"/>
                        <a:pt x="68" y="25"/>
                        <a:pt x="68" y="25"/>
                      </a:cubicBezTo>
                      <a:cubicBezTo>
                        <a:pt x="85" y="25"/>
                        <a:pt x="85" y="25"/>
                        <a:pt x="85" y="25"/>
                      </a:cubicBezTo>
                      <a:cubicBezTo>
                        <a:pt x="85" y="76"/>
                        <a:pt x="85" y="76"/>
                        <a:pt x="85" y="76"/>
                      </a:cubicBezTo>
                      <a:cubicBezTo>
                        <a:pt x="116" y="117"/>
                        <a:pt x="116" y="117"/>
                        <a:pt x="116" y="117"/>
                      </a:cubicBezTo>
                      <a:lnTo>
                        <a:pt x="102" y="127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p:grpSp>
        </p:grpSp>
        <p:graphicFrame>
          <p:nvGraphicFramePr>
            <p:cNvPr id="44" name="Content Placeholder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26659284"/>
                </p:ext>
              </p:extLst>
            </p:nvPr>
          </p:nvGraphicFramePr>
          <p:xfrm>
            <a:off x="7907457" y="3965538"/>
            <a:ext cx="2239086" cy="17332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pSp>
          <p:nvGrpSpPr>
            <p:cNvPr id="45" name="Group 44"/>
            <p:cNvGrpSpPr/>
            <p:nvPr/>
          </p:nvGrpSpPr>
          <p:grpSpPr>
            <a:xfrm>
              <a:off x="6444994" y="2629385"/>
              <a:ext cx="1525003" cy="1276539"/>
              <a:chOff x="2689956" y="4408952"/>
              <a:chExt cx="1525003" cy="1276539"/>
            </a:xfrm>
          </p:grpSpPr>
          <p:graphicFrame>
            <p:nvGraphicFramePr>
              <p:cNvPr id="46" name="Chart 45"/>
              <p:cNvGraphicFramePr/>
              <p:nvPr>
                <p:extLst/>
              </p:nvPr>
            </p:nvGraphicFramePr>
            <p:xfrm>
              <a:off x="2689956" y="4408952"/>
              <a:ext cx="1525003" cy="12765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6"/>
              </a:graphicData>
            </a:graphic>
          </p:graphicFrame>
          <p:grpSp>
            <p:nvGrpSpPr>
              <p:cNvPr id="47" name="Group 46"/>
              <p:cNvGrpSpPr/>
              <p:nvPr/>
            </p:nvGrpSpPr>
            <p:grpSpPr>
              <a:xfrm>
                <a:off x="3039819" y="4678134"/>
                <a:ext cx="744765" cy="744765"/>
                <a:chOff x="3954116" y="5808909"/>
                <a:chExt cx="1143000" cy="1143000"/>
              </a:xfrm>
            </p:grpSpPr>
            <p:sp>
              <p:nvSpPr>
                <p:cNvPr id="48" name="Oval 47"/>
                <p:cNvSpPr/>
                <p:nvPr>
                  <p:custDataLst>
                    <p:tags r:id="rId1"/>
                  </p:custDataLst>
                </p:nvPr>
              </p:nvSpPr>
              <p:spPr bwMode="ltGray">
                <a:xfrm>
                  <a:off x="3954116" y="5808909"/>
                  <a:ext cx="1143000" cy="1143000"/>
                </a:xfrm>
                <a:prstGeom prst="ellipse">
                  <a:avLst/>
                </a:prstGeom>
                <a:solidFill>
                  <a:srgbClr val="DEDED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3500" tIns="63500" rIns="63500" bIns="635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7"/>
                <p:cNvSpPr>
                  <a:spLocks noEditPoints="1"/>
                </p:cNvSpPr>
                <p:nvPr/>
              </p:nvSpPr>
              <p:spPr bwMode="auto">
                <a:xfrm>
                  <a:off x="4106680" y="5962623"/>
                  <a:ext cx="837873" cy="835572"/>
                </a:xfrm>
                <a:custGeom>
                  <a:avLst/>
                  <a:gdLst>
                    <a:gd name="T0" fmla="*/ 76 w 153"/>
                    <a:gd name="T1" fmla="*/ 0 h 153"/>
                    <a:gd name="T2" fmla="*/ 0 w 153"/>
                    <a:gd name="T3" fmla="*/ 77 h 153"/>
                    <a:gd name="T4" fmla="*/ 76 w 153"/>
                    <a:gd name="T5" fmla="*/ 153 h 153"/>
                    <a:gd name="T6" fmla="*/ 153 w 153"/>
                    <a:gd name="T7" fmla="*/ 77 h 153"/>
                    <a:gd name="T8" fmla="*/ 76 w 153"/>
                    <a:gd name="T9" fmla="*/ 0 h 153"/>
                    <a:gd name="T10" fmla="*/ 102 w 153"/>
                    <a:gd name="T11" fmla="*/ 127 h 153"/>
                    <a:gd name="T12" fmla="*/ 68 w 153"/>
                    <a:gd name="T13" fmla="*/ 82 h 153"/>
                    <a:gd name="T14" fmla="*/ 68 w 153"/>
                    <a:gd name="T15" fmla="*/ 25 h 153"/>
                    <a:gd name="T16" fmla="*/ 85 w 153"/>
                    <a:gd name="T17" fmla="*/ 25 h 153"/>
                    <a:gd name="T18" fmla="*/ 85 w 153"/>
                    <a:gd name="T19" fmla="*/ 76 h 153"/>
                    <a:gd name="T20" fmla="*/ 116 w 153"/>
                    <a:gd name="T21" fmla="*/ 117 h 153"/>
                    <a:gd name="T22" fmla="*/ 102 w 153"/>
                    <a:gd name="T23" fmla="*/ 127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3" h="153">
                      <a:moveTo>
                        <a:pt x="76" y="0"/>
                      </a:moveTo>
                      <a:cubicBezTo>
                        <a:pt x="34" y="0"/>
                        <a:pt x="0" y="35"/>
                        <a:pt x="0" y="77"/>
                      </a:cubicBezTo>
                      <a:cubicBezTo>
                        <a:pt x="0" y="119"/>
                        <a:pt x="34" y="153"/>
                        <a:pt x="76" y="153"/>
                      </a:cubicBezTo>
                      <a:cubicBezTo>
                        <a:pt x="118" y="153"/>
                        <a:pt x="153" y="119"/>
                        <a:pt x="153" y="77"/>
                      </a:cubicBezTo>
                      <a:cubicBezTo>
                        <a:pt x="153" y="35"/>
                        <a:pt x="118" y="0"/>
                        <a:pt x="76" y="0"/>
                      </a:cubicBezTo>
                      <a:close/>
                      <a:moveTo>
                        <a:pt x="102" y="127"/>
                      </a:moveTo>
                      <a:cubicBezTo>
                        <a:pt x="68" y="82"/>
                        <a:pt x="68" y="82"/>
                        <a:pt x="68" y="82"/>
                      </a:cubicBezTo>
                      <a:cubicBezTo>
                        <a:pt x="68" y="25"/>
                        <a:pt x="68" y="25"/>
                        <a:pt x="68" y="25"/>
                      </a:cubicBezTo>
                      <a:cubicBezTo>
                        <a:pt x="85" y="25"/>
                        <a:pt x="85" y="25"/>
                        <a:pt x="85" y="25"/>
                      </a:cubicBezTo>
                      <a:cubicBezTo>
                        <a:pt x="85" y="76"/>
                        <a:pt x="85" y="76"/>
                        <a:pt x="85" y="76"/>
                      </a:cubicBezTo>
                      <a:cubicBezTo>
                        <a:pt x="116" y="117"/>
                        <a:pt x="116" y="117"/>
                        <a:pt x="116" y="117"/>
                      </a:cubicBezTo>
                      <a:lnTo>
                        <a:pt x="102" y="127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p:grpSp>
        </p:grpSp>
        <p:graphicFrame>
          <p:nvGraphicFramePr>
            <p:cNvPr id="50" name="Content Placeholder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44969062"/>
                </p:ext>
              </p:extLst>
            </p:nvPr>
          </p:nvGraphicFramePr>
          <p:xfrm>
            <a:off x="6034206" y="3951407"/>
            <a:ext cx="2239086" cy="17332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51" name="Rectangle 50"/>
            <p:cNvSpPr/>
            <p:nvPr/>
          </p:nvSpPr>
          <p:spPr bwMode="ltGray">
            <a:xfrm>
              <a:off x="4462599" y="1213262"/>
              <a:ext cx="1686408" cy="4084396"/>
            </a:xfrm>
            <a:prstGeom prst="rect">
              <a:avLst/>
            </a:prstGeom>
            <a:noFill/>
            <a:ln w="12700" cap="flat" cmpd="sng" algn="ctr">
              <a:solidFill>
                <a:srgbClr val="33333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4462599" y="5685213"/>
              <a:ext cx="6219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 Argentina la conectividad es superior a vs Latam</a:t>
              </a:r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182728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5"/>
          <p:cNvSpPr/>
          <p:nvPr/>
        </p:nvSpPr>
        <p:spPr>
          <a:xfrm>
            <a:off x="-518" y="4483"/>
            <a:ext cx="12192000" cy="596608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5EBDF9"/>
              </a:solidFill>
            </a:endParaRPr>
          </a:p>
        </p:txBody>
      </p:sp>
      <p:sp>
        <p:nvSpPr>
          <p:cNvPr id="39" name="TextBox 124"/>
          <p:cNvSpPr txBox="1"/>
          <p:nvPr/>
        </p:nvSpPr>
        <p:spPr>
          <a:xfrm>
            <a:off x="1642045" y="260732"/>
            <a:ext cx="8637285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AR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¿Y cómo se conectan?</a:t>
            </a:r>
          </a:p>
        </p:txBody>
      </p:sp>
      <p:pic>
        <p:nvPicPr>
          <p:cNvPr id="2050" name="Picture 2" descr="Resultado de imagen para mund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30" y="110635"/>
            <a:ext cx="1912670" cy="17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6021" y="1031839"/>
            <a:ext cx="11735024" cy="5071845"/>
            <a:chOff x="176021" y="1031839"/>
            <a:chExt cx="11735024" cy="5071845"/>
          </a:xfrm>
        </p:grpSpPr>
        <p:sp>
          <p:nvSpPr>
            <p:cNvPr id="20" name="Rectangle 19"/>
            <p:cNvSpPr/>
            <p:nvPr/>
          </p:nvSpPr>
          <p:spPr bwMode="ltGray">
            <a:xfrm>
              <a:off x="6220466" y="4086860"/>
              <a:ext cx="145801" cy="767556"/>
            </a:xfrm>
            <a:prstGeom prst="rect">
              <a:avLst/>
            </a:prstGeom>
            <a:solidFill>
              <a:srgbClr val="CCCC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 bwMode="ltGray">
            <a:xfrm>
              <a:off x="7328825" y="4086860"/>
              <a:ext cx="145801" cy="767556"/>
            </a:xfrm>
            <a:prstGeom prst="rect">
              <a:avLst/>
            </a:prstGeom>
            <a:solidFill>
              <a:srgbClr val="CCCC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 bwMode="ltGray">
            <a:xfrm>
              <a:off x="7501521" y="4086860"/>
              <a:ext cx="145801" cy="767556"/>
            </a:xfrm>
            <a:prstGeom prst="rect">
              <a:avLst/>
            </a:prstGeom>
            <a:solidFill>
              <a:srgbClr val="CCCC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" name="Rectangle 19"/>
            <p:cNvSpPr/>
            <p:nvPr/>
          </p:nvSpPr>
          <p:spPr bwMode="ltGray">
            <a:xfrm>
              <a:off x="6583886" y="4056376"/>
              <a:ext cx="145801" cy="7675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aphicFrame>
          <p:nvGraphicFramePr>
            <p:cNvPr id="30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59353863"/>
                </p:ext>
              </p:extLst>
            </p:nvPr>
          </p:nvGraphicFramePr>
          <p:xfrm>
            <a:off x="1256436" y="5689972"/>
            <a:ext cx="7603943" cy="182880"/>
          </p:xfrm>
          <a:graphic>
            <a:graphicData uri="http://schemas.openxmlformats.org/drawingml/2006/table">
              <a:tbl>
                <a:tblPr firstRow="1" bandRow="1"/>
                <a:tblGrid>
                  <a:gridCol w="7603943"/>
                </a:tblGrid>
                <a:tr h="0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Verdana"/>
                          </a:defRPr>
                        </a:lvl9pPr>
                      </a:lstStyle>
                      <a:p>
                        <a:pPr algn="l"/>
                        <a:r>
                          <a:rPr lang="en-GB" sz="600" b="0" dirty="0" smtClean="0">
                            <a:solidFill>
                              <a:schemeClr val="tx1"/>
                            </a:solidFill>
                          </a:rPr>
                          <a:t>Source: (D3New) Time spent on devices</a:t>
                        </a:r>
                        <a:endParaRPr lang="en-GB" sz="600" b="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20763" marR="20763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0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Verdana"/>
                          </a:defRPr>
                        </a:lvl9pPr>
                      </a:lstStyle>
                      <a:p>
                        <a:pPr algn="l"/>
                        <a:r>
                          <a:rPr lang="en-GB" sz="600" b="0" dirty="0" smtClean="0">
                            <a:solidFill>
                              <a:schemeClr val="tx1"/>
                            </a:solidFill>
                          </a:rPr>
                          <a:t>Base: All respondents</a:t>
                        </a:r>
                        <a:endParaRPr lang="en-GB" sz="600" b="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20763" marR="20763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31" name="Rectangle 30"/>
            <p:cNvSpPr/>
            <p:nvPr/>
          </p:nvSpPr>
          <p:spPr bwMode="ltGray">
            <a:xfrm>
              <a:off x="176021" y="5336898"/>
              <a:ext cx="4087377" cy="266043"/>
            </a:xfrm>
            <a:prstGeom prst="rect">
              <a:avLst/>
            </a:prstGeom>
            <a:solidFill>
              <a:srgbClr val="CCCC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Mercados que eran PC-centric y se</a:t>
              </a:r>
              <a:r>
                <a:rPr kumimoji="0" lang="en-GB" sz="800" b="0" i="0" u="none" strike="noStrike" kern="0" cap="none" spc="0" normalizeH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s-GT" sz="800" b="0" i="0" u="none" strike="noStrike" kern="0" cap="none" spc="0" normalizeH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han</a:t>
              </a:r>
              <a:r>
                <a:rPr kumimoji="0" lang="en-GB" sz="800" b="0" i="0" u="none" strike="noStrike" kern="0" cap="none" spc="0" normalizeH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desplazado al </a:t>
              </a: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multi-device en los últimos 12 meses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8038126" y="2448578"/>
              <a:ext cx="0" cy="257586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ysDash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 flipV="1">
              <a:off x="2571605" y="2329310"/>
              <a:ext cx="0" cy="257586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ysDash"/>
            </a:ln>
            <a:effectLst/>
          </p:spPr>
        </p:cxnSp>
        <p:graphicFrame>
          <p:nvGraphicFramePr>
            <p:cNvPr id="23" name="Content Placeholder 7"/>
            <p:cNvGraphicFramePr>
              <a:graphicFrameLocks/>
            </p:cNvGraphicFramePr>
            <p:nvPr>
              <p:custDataLst>
                <p:tags r:id="rId1"/>
              </p:custDataLst>
              <p:extLst>
                <p:ext uri="{D42A27DB-BD31-4B8C-83A1-F6EECF244321}">
                  <p14:modId xmlns:p14="http://schemas.microsoft.com/office/powerpoint/2010/main" val="3862704596"/>
                </p:ext>
              </p:extLst>
            </p:nvPr>
          </p:nvGraphicFramePr>
          <p:xfrm>
            <a:off x="530424" y="2042648"/>
            <a:ext cx="11025472" cy="3319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Content Placeholder 19"/>
            <p:cNvSpPr txBox="1">
              <a:spLocks/>
            </p:cNvSpPr>
            <p:nvPr/>
          </p:nvSpPr>
          <p:spPr>
            <a:xfrm>
              <a:off x="285750" y="1031839"/>
              <a:ext cx="8569325" cy="698349"/>
            </a:xfrm>
            <a:prstGeom prst="rect">
              <a:avLst/>
            </a:prstGeom>
          </p:spPr>
          <p:txBody>
            <a:bodyPr vert="horz" lIns="0" tIns="21240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lang="en-US" sz="1600" b="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2pPr>
              <a:lvl3pPr marL="252413" indent="-2524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"/>
                <a:defRPr sz="16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3pPr>
              <a:lvl4pPr marL="508000" indent="-255588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n"/>
                <a:defRPr sz="16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4pPr>
              <a:lvl5pPr marL="760413" indent="-2524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n"/>
                <a:defRPr sz="16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Device centricity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% tiempo</a:t>
              </a:r>
              <a:r>
                <a:rPr kumimoji="0" lang="en-AU" sz="1100" b="0" i="0" u="none" strike="noStrike" kern="1200" cap="none" spc="0" normalizeH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dedicado a mobile y tablet diariamente</a:t>
              </a:r>
              <a:endParaRPr kumimoji="0" lang="en-A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8118674" y="2115902"/>
              <a:ext cx="2452946" cy="0"/>
            </a:xfrm>
            <a:prstGeom prst="line">
              <a:avLst/>
            </a:prstGeom>
            <a:noFill/>
            <a:ln w="19050" cap="flat" cmpd="sng" algn="ctr">
              <a:solidFill>
                <a:srgbClr val="4655A5"/>
              </a:solidFill>
              <a:prstDash val="soli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8118673" y="1881867"/>
              <a:ext cx="215259" cy="239170"/>
            </a:xfrm>
            <a:prstGeom prst="rect">
              <a:avLst/>
            </a:prstGeom>
            <a:solidFill>
              <a:srgbClr val="4655A5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39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Arial" charset="0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89239" y="2177559"/>
              <a:ext cx="2603397" cy="1384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 smtClean="0">
                  <a:solidFill>
                    <a:srgbClr val="333333"/>
                  </a:solidFill>
                  <a:latin typeface="Verdana"/>
                  <a:cs typeface="Arial" charset="0"/>
                </a:rPr>
                <a:t>Multi-device mobile-centric</a:t>
              </a:r>
              <a:endParaRPr lang="en-GB" sz="900" dirty="0">
                <a:solidFill>
                  <a:srgbClr val="333333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60021" y="2177559"/>
              <a:ext cx="1014953" cy="1384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 smtClean="0">
                  <a:solidFill>
                    <a:srgbClr val="333333"/>
                  </a:solidFill>
                  <a:latin typeface="Verdana"/>
                  <a:cs typeface="Arial" charset="0"/>
                </a:rPr>
                <a:t>Mobile only </a:t>
              </a:r>
              <a:endParaRPr lang="en-GB" sz="900" dirty="0">
                <a:solidFill>
                  <a:srgbClr val="333333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16462" y="2177559"/>
              <a:ext cx="1793118" cy="1384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 smtClean="0">
                  <a:solidFill>
                    <a:srgbClr val="333333"/>
                  </a:solidFill>
                  <a:latin typeface="Verdana"/>
                  <a:cs typeface="Arial" charset="0"/>
                </a:rPr>
                <a:t>Multi-device PC-centric</a:t>
              </a:r>
              <a:endParaRPr lang="en-GB" sz="900" dirty="0">
                <a:solidFill>
                  <a:srgbClr val="333333"/>
                </a:solidFill>
                <a:latin typeface="Verdana"/>
                <a:cs typeface="Arial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965203" y="2121037"/>
              <a:ext cx="1253605" cy="0"/>
            </a:xfrm>
            <a:prstGeom prst="line">
              <a:avLst/>
            </a:prstGeom>
            <a:noFill/>
            <a:ln w="19050" cap="flat" cmpd="sng" algn="ctr">
              <a:solidFill>
                <a:srgbClr val="7A2280"/>
              </a:solidFill>
              <a:prstDash val="soli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>
            <a:xfrm flipH="1">
              <a:off x="2679714" y="2121037"/>
              <a:ext cx="4014704" cy="0"/>
            </a:xfrm>
            <a:prstGeom prst="line">
              <a:avLst/>
            </a:prstGeom>
            <a:noFill/>
            <a:ln w="19050" cap="flat" cmpd="sng" algn="ctr">
              <a:solidFill>
                <a:srgbClr val="4C1D52"/>
              </a:solidFill>
              <a:prstDash val="soli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965203" y="1881867"/>
              <a:ext cx="215259" cy="239170"/>
            </a:xfrm>
            <a:prstGeom prst="rect">
              <a:avLst/>
            </a:prstGeom>
            <a:solidFill>
              <a:srgbClr val="7A2280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39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Arial" charset="0"/>
                </a:rPr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79714" y="1881867"/>
              <a:ext cx="215259" cy="239170"/>
            </a:xfrm>
            <a:prstGeom prst="rect">
              <a:avLst/>
            </a:prstGeom>
            <a:solidFill>
              <a:srgbClr val="4C1D52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39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Arial" charset="0"/>
                </a:rPr>
                <a:t>2</a:t>
              </a:r>
            </a:p>
          </p:txBody>
        </p:sp>
        <p:sp>
          <p:nvSpPr>
            <p:cNvPr id="37" name="Rectangle 36"/>
            <p:cNvSpPr/>
            <p:nvPr/>
          </p:nvSpPr>
          <p:spPr bwMode="ltGray">
            <a:xfrm>
              <a:off x="8117643" y="2379558"/>
              <a:ext cx="1120775" cy="29462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kern="0" dirty="0" smtClean="0">
                  <a:solidFill>
                    <a:srgbClr val="333333"/>
                  </a:solidFill>
                  <a:latin typeface="Verdana"/>
                </a:rPr>
                <a:t>Mercados en la frontera con </a:t>
              </a: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mobile-centric </a:t>
              </a: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4402154" y="5272687"/>
              <a:ext cx="7508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 multi</a:t>
              </a:r>
              <a:r>
                <a:rPr lang="es-A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</a:t>
              </a:r>
              <a:r>
                <a:rPr lang="es-A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device es la regla, pero el desigual desarrollo tecnológico vincula a países con preferencia mobile en Asia y África, mientras que quienes eligen PC residen mayormente en Europa</a:t>
              </a:r>
              <a:endParaRPr lang="es-MX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07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RK" val="LAS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RK" val="LAS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RK" val="LAS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RK" val="LAS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RK" val="LAS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792.1517"/>
  <p:tag name="HEIGHT" val="385.9309"/>
  <p:tag name="TOP" val="99.24032"/>
  <p:tag name="LEFT" val="12.846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tandard">
  <a:themeElements>
    <a:clrScheme name="TNSSSRevised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  <a:custClrLst>
    <a:custClr name="Purple">
      <a:srgbClr val="BB3FC1"/>
    </a:custClr>
    <a:custClr name="Light Purple">
      <a:srgbClr val="798EDF"/>
    </a:custClr>
    <a:custClr name="Light Blue">
      <a:srgbClr val="6DE7F6"/>
    </a:custClr>
    <a:custClr name="Dark Blue">
      <a:srgbClr val="0F7BA2"/>
    </a:custClr>
    <a:custClr name="Red">
      <a:srgbClr val="F1002B"/>
    </a:custClr>
    <a:custClr name="Dark Red - 50%">
      <a:srgbClr val="990002"/>
    </a:custClr>
    <a:custClr name="Gold">
      <a:srgbClr val="FFD138"/>
    </a:custClr>
    <a:custClr name="Light Green">
      <a:srgbClr val="79D738"/>
    </a:custClr>
    <a:custClr name="Mid Green">
      <a:srgbClr val="489A1E"/>
    </a:custClr>
    <a:custClr name="Dark Green">
      <a:srgbClr val="145D04"/>
    </a:custClr>
    <a:custClr name="PPT Gray">
      <a:srgbClr val="333333"/>
    </a:custClr>
    <a:custClr name="Gray-50%">
      <a:srgbClr val="666666"/>
    </a:custClr>
    <a:custClr name="Light Gray-50%">
      <a:srgbClr val="999999"/>
    </a:custClr>
    <a:custClr name="Gray-25%">
      <a:srgbClr val="CCCCCC"/>
    </a:custClr>
    <a:custClr name="Light Gray-25%">
      <a:srgbClr val="DEDEDE"/>
    </a:custClr>
    <a:custClr name="Off White">
      <a:srgbClr val="F2F2F2"/>
    </a:custClr>
  </a:custClrLst>
</a:theme>
</file>

<file path=ppt/theme/theme4.xml><?xml version="1.0" encoding="utf-8"?>
<a:theme xmlns:a="http://schemas.openxmlformats.org/drawingml/2006/main" name="3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4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NSSSRevised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NSSSRevised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NSSSRevised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Kantar TNS">
    <a:dk1>
      <a:srgbClr val="717171"/>
    </a:dk1>
    <a:lt1>
      <a:srgbClr val="FFFFFF"/>
    </a:lt1>
    <a:dk2>
      <a:srgbClr val="79D738"/>
    </a:dk2>
    <a:lt2>
      <a:srgbClr val="E5007E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3EB1CC"/>
    </a:accent5>
    <a:accent6>
      <a:srgbClr val="4655A5"/>
    </a:accent6>
    <a:hlink>
      <a:srgbClr val="E5007E"/>
    </a:hlink>
    <a:folHlink>
      <a:srgbClr val="E5007E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Kantar TNS">
    <a:dk1>
      <a:srgbClr val="717171"/>
    </a:dk1>
    <a:lt1>
      <a:srgbClr val="FFFFFF"/>
    </a:lt1>
    <a:dk2>
      <a:srgbClr val="79D738"/>
    </a:dk2>
    <a:lt2>
      <a:srgbClr val="E5007E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3EB1CC"/>
    </a:accent5>
    <a:accent6>
      <a:srgbClr val="4655A5"/>
    </a:accent6>
    <a:hlink>
      <a:srgbClr val="E5007E"/>
    </a:hlink>
    <a:folHlink>
      <a:srgbClr val="E5007E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NSSSRevised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NSSSRevised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NSSSRevised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NSSSRevised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NSSSRevised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NSSSRevised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NSSSRevised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NSSSRevised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7335</TotalTime>
  <Words>3030</Words>
  <Application>Microsoft Office PowerPoint</Application>
  <PresentationFormat>Widescreen</PresentationFormat>
  <Paragraphs>594</Paragraphs>
  <Slides>53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53</vt:i4>
      </vt:variant>
    </vt:vector>
  </HeadingPairs>
  <TitlesOfParts>
    <vt:vector size="70" baseType="lpstr">
      <vt:lpstr>Arial</vt:lpstr>
      <vt:lpstr>Calibri</vt:lpstr>
      <vt:lpstr>Calibri Light</vt:lpstr>
      <vt:lpstr>Kantar Brown TT</vt:lpstr>
      <vt:lpstr>Times New Roman</vt:lpstr>
      <vt:lpstr>Verdana</vt:lpstr>
      <vt:lpstr>Wingdings</vt:lpstr>
      <vt:lpstr>Office Theme</vt:lpstr>
      <vt:lpstr>1_Office Theme</vt:lpstr>
      <vt:lpstr>1_Standard</vt:lpstr>
      <vt:lpstr>3_NO Grey Box Masters</vt:lpstr>
      <vt:lpstr>NO Grey Box Masters</vt:lpstr>
      <vt:lpstr>1_NO Grey Box Masters</vt:lpstr>
      <vt:lpstr>2_NO Grey Box Masters</vt:lpstr>
      <vt:lpstr>4_NO Grey Box Masters</vt:lpstr>
      <vt:lpstr>2_Office Theme</vt:lpstr>
      <vt:lpstr>3_Office Theme</vt:lpstr>
      <vt:lpstr>PowerPoint Presentation</vt:lpstr>
      <vt:lpstr>Los argentinos y el e-commerce ¿CÓMO COMPRAMOS?</vt:lpstr>
      <vt:lpstr>Nuestros Objetivos   ¿QUÉ BUSCAMOS?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 camino a la compra </vt:lpstr>
      <vt:lpstr>PowerPoint Presentation</vt:lpstr>
      <vt:lpstr>PowerPoint Presentation</vt:lpstr>
      <vt:lpstr>¿Qué información buscaron?</vt:lpstr>
      <vt:lpstr>Con la información relevada,  1 de cada 4 usuarios realiza comparaciones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NÚMEROS  DE LA INDUSTRIA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Soto Gómez,Carolina (MBARG)</dc:creator>
  <cp:lastModifiedBy>Donaldson, Rosario (TSBUE)</cp:lastModifiedBy>
  <cp:revision>1413</cp:revision>
  <cp:lastPrinted>2017-02-09T11:51:50Z</cp:lastPrinted>
  <dcterms:created xsi:type="dcterms:W3CDTF">2017-01-16T19:24:25Z</dcterms:created>
  <dcterms:modified xsi:type="dcterms:W3CDTF">2017-02-15T12:34:04Z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