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3" r:id="rId7"/>
    <p:sldId id="27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859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EEA50-926A-945F-A8CF-70527F39A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F3B32C-3E7E-7A51-DF6E-D52FA22C42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30BC1F-304D-8726-4D0B-A00B44DF4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6250E-5F82-26FE-A3F9-8463745E25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7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494C8-EE3A-DD7F-25FD-14EB05675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4E222-173B-28DE-4D13-BA6342037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801499-DFC4-17EE-A528-1F7165B82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C5EDE-6428-018A-81A7-740E46E59A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78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mhuss@trabajo.gob.ar" TargetMode="External"/><Relationship Id="rId3" Type="http://schemas.openxmlformats.org/officeDocument/2006/relationships/image" Target="../media/image22.svg"/><Relationship Id="rId7" Type="http://schemas.openxmlformats.org/officeDocument/2006/relationships/hyperlink" Target="mailto:at-rosario@trabajo.gob.ar?subject=Inserci&#243;n%20Labora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11" Type="http://schemas.openxmlformats.org/officeDocument/2006/relationships/hyperlink" Target="mailto:acolombini@trabajoa.gob.ar" TargetMode="External"/><Relationship Id="rId5" Type="http://schemas.openxmlformats.org/officeDocument/2006/relationships/image" Target="../media/image24.svg"/><Relationship Id="rId10" Type="http://schemas.openxmlformats.org/officeDocument/2006/relationships/hyperlink" Target="mailto:vvaliente@trabajo.gob.ar" TargetMode="External"/><Relationship Id="rId4" Type="http://schemas.openxmlformats.org/officeDocument/2006/relationships/image" Target="../media/image23.svg"/><Relationship Id="rId9" Type="http://schemas.openxmlformats.org/officeDocument/2006/relationships/hyperlink" Target="mailto:nogomez@trabajo.gob.ar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alempleo.gob.a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486400" cy="5486400"/>
          </a:xfrm>
          <a:prstGeom prst="ellipse">
            <a:avLst/>
          </a:prstGeom>
          <a:solidFill>
            <a:srgbClr val="1E2A52">
              <a:alpha val="60000"/>
            </a:srgbClr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Shape 1"/>
          <p:cNvSpPr/>
          <p:nvPr/>
        </p:nvSpPr>
        <p:spPr>
          <a:xfrm>
            <a:off x="-2011680" y="4389120"/>
            <a:ext cx="4114800" cy="4114800"/>
          </a:xfrm>
          <a:prstGeom prst="ellipse">
            <a:avLst/>
          </a:prstGeom>
          <a:solidFill>
            <a:srgbClr val="1E2A52">
              <a:alpha val="45000"/>
            </a:srgbClr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4" name="Text 2"/>
          <p:cNvSpPr/>
          <p:nvPr/>
        </p:nvSpPr>
        <p:spPr>
          <a:xfrm>
            <a:off x="822960" y="1965960"/>
            <a:ext cx="10515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s-AR" sz="3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PROGRAMAS DE EMPLEO, INCENTIVOS</a:t>
            </a:r>
            <a:endParaRPr lang="es-AR" sz="3400" noProof="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s-AR" sz="3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FISCALES Y HERRAMIENTAS DE</a:t>
            </a:r>
            <a:endParaRPr lang="es-AR" sz="3400" noProof="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s-AR" sz="34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CAPACITACIÓN</a:t>
            </a:r>
            <a:endParaRPr lang="es-AR" sz="3400" noProof="0" dirty="0"/>
          </a:p>
        </p:txBody>
      </p:sp>
      <p:sp>
        <p:nvSpPr>
          <p:cNvPr id="5" name="Text 3"/>
          <p:cNvSpPr/>
          <p:nvPr/>
        </p:nvSpPr>
        <p:spPr>
          <a:xfrm>
            <a:off x="868680" y="37033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noProof="0" dirty="0">
                <a:solidFill>
                  <a:srgbClr val="D9A9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Herramientas nacionales y provinciales al servicio del sector productivo</a:t>
            </a:r>
            <a:endParaRPr lang="es-AR" sz="1600" noProof="0" dirty="0"/>
          </a:p>
        </p:txBody>
      </p:sp>
      <p:sp>
        <p:nvSpPr>
          <p:cNvPr id="6" name="Shape 4"/>
          <p:cNvSpPr/>
          <p:nvPr/>
        </p:nvSpPr>
        <p:spPr>
          <a:xfrm>
            <a:off x="868680" y="4343400"/>
            <a:ext cx="2377440" cy="0"/>
          </a:xfrm>
          <a:prstGeom prst="line">
            <a:avLst/>
          </a:prstGeom>
          <a:noFill/>
          <a:ln w="25400">
            <a:solidFill>
              <a:srgbClr val="B8862B"/>
            </a:solidFill>
            <a:prstDash val="solid"/>
          </a:ln>
        </p:spPr>
        <p:txBody>
          <a:bodyPr/>
          <a:lstStyle/>
          <a:p>
            <a:endParaRPr lang="es-AR" noProof="0" dirty="0"/>
          </a:p>
        </p:txBody>
      </p:sp>
      <p:sp>
        <p:nvSpPr>
          <p:cNvPr id="7" name="Text 5"/>
          <p:cNvSpPr/>
          <p:nvPr/>
        </p:nvSpPr>
        <p:spPr>
          <a:xfrm>
            <a:off x="868680" y="475488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Agencia Territorial Rosario</a:t>
            </a:r>
            <a:endParaRPr lang="es-AR" sz="1600" noProof="0" dirty="0"/>
          </a:p>
          <a:p>
            <a:pPr marL="0" indent="0">
              <a:buNone/>
            </a:pPr>
            <a:r>
              <a:rPr lang="es-AR" sz="18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Secretaría de Trabajo, Empleo y Seguridad Social</a:t>
            </a:r>
            <a:endParaRPr lang="es-AR" sz="1600" noProof="0" dirty="0"/>
          </a:p>
          <a:p>
            <a:pPr marL="0" indent="0">
              <a:buNone/>
            </a:pPr>
            <a:r>
              <a:rPr lang="es-AR" sz="18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Ministerio de Capital Humano de la Nación</a:t>
            </a:r>
          </a:p>
          <a:p>
            <a:pPr marL="0" indent="0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Claudio Cesar Russo  Director Regional</a:t>
            </a:r>
            <a:endParaRPr lang="es-AR" sz="1600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 FISCAL EN INGRESOS BRUTOS — SANTA FE</a:t>
            </a:r>
            <a:endParaRPr lang="es-AR" sz="2600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1143000"/>
            <a:ext cx="111831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00" b="1" noProof="0" dirty="0">
                <a:solidFill>
                  <a:srgbClr val="1E2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Régimen de Incentivo de Crédito Fiscal para Ingresos Brutos · Ley Tributaria 2026 (Ley 14.426, art. 28) · Administración Provincial de Impuestos (API)</a:t>
            </a:r>
            <a:endParaRPr lang="es-AR" sz="17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1783080"/>
            <a:ext cx="3544824" cy="1143000"/>
          </a:xfrm>
          <a:prstGeom prst="roundRect">
            <a:avLst>
              <a:gd name="adj" fmla="val 6400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9" name="Text 7"/>
          <p:cNvSpPr/>
          <p:nvPr/>
        </p:nvSpPr>
        <p:spPr>
          <a:xfrm>
            <a:off x="502920" y="1856232"/>
            <a:ext cx="354482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s-AR" sz="4000" noProof="0" dirty="0"/>
          </a:p>
        </p:txBody>
      </p:sp>
      <p:sp>
        <p:nvSpPr>
          <p:cNvPr id="10" name="Text 8"/>
          <p:cNvSpPr/>
          <p:nvPr/>
        </p:nvSpPr>
        <p:spPr>
          <a:xfrm>
            <a:off x="612648" y="2395728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un sueldo bruto por cada nuevo empleado</a:t>
            </a:r>
            <a:endParaRPr lang="es-AR" sz="1600" noProof="0" dirty="0"/>
          </a:p>
        </p:txBody>
      </p:sp>
      <p:sp>
        <p:nvSpPr>
          <p:cNvPr id="11" name="Shape 9"/>
          <p:cNvSpPr/>
          <p:nvPr/>
        </p:nvSpPr>
        <p:spPr>
          <a:xfrm>
            <a:off x="4322064" y="1783080"/>
            <a:ext cx="3544824" cy="1143000"/>
          </a:xfrm>
          <a:prstGeom prst="roundRect">
            <a:avLst>
              <a:gd name="adj" fmla="val 6400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2" name="Text 10"/>
          <p:cNvSpPr/>
          <p:nvPr/>
        </p:nvSpPr>
        <p:spPr>
          <a:xfrm>
            <a:off x="4322064" y="1856232"/>
            <a:ext cx="354482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RIPTE</a:t>
            </a:r>
            <a:endParaRPr lang="es-AR" sz="4000" noProof="0" dirty="0"/>
          </a:p>
        </p:txBody>
      </p:sp>
      <p:sp>
        <p:nvSpPr>
          <p:cNvPr id="13" name="Text 11"/>
          <p:cNvSpPr/>
          <p:nvPr/>
        </p:nvSpPr>
        <p:spPr>
          <a:xfrm>
            <a:off x="4431792" y="2395728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tope del crédito fiscal mensual</a:t>
            </a:r>
            <a:endParaRPr lang="es-AR" sz="1600" noProof="0" dirty="0"/>
          </a:p>
        </p:txBody>
      </p:sp>
      <p:sp>
        <p:nvSpPr>
          <p:cNvPr id="14" name="Shape 12"/>
          <p:cNvSpPr/>
          <p:nvPr/>
        </p:nvSpPr>
        <p:spPr>
          <a:xfrm>
            <a:off x="8141208" y="1783080"/>
            <a:ext cx="3544824" cy="1143000"/>
          </a:xfrm>
          <a:prstGeom prst="roundRect">
            <a:avLst>
              <a:gd name="adj" fmla="val 6400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5" name="Text 13"/>
          <p:cNvSpPr/>
          <p:nvPr/>
        </p:nvSpPr>
        <p:spPr>
          <a:xfrm>
            <a:off x="8141208" y="1856232"/>
            <a:ext cx="354482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649</a:t>
            </a:r>
            <a:endParaRPr lang="es-AR" sz="4000" noProof="0" dirty="0"/>
          </a:p>
        </p:txBody>
      </p:sp>
      <p:sp>
        <p:nvSpPr>
          <p:cNvPr id="16" name="Text 14"/>
          <p:cNvSpPr/>
          <p:nvPr/>
        </p:nvSpPr>
        <p:spPr>
          <a:xfrm>
            <a:off x="8250936" y="2395728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empleos generados en el 1er mes de vigencia</a:t>
            </a:r>
            <a:endParaRPr lang="es-AR" sz="1600" noProof="0" dirty="0"/>
          </a:p>
        </p:txBody>
      </p:sp>
      <p:sp>
        <p:nvSpPr>
          <p:cNvPr id="17" name="Text 15"/>
          <p:cNvSpPr/>
          <p:nvPr/>
        </p:nvSpPr>
        <p:spPr>
          <a:xfrm>
            <a:off x="502920" y="315468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¿Cómo funciona?</a:t>
            </a:r>
            <a:endParaRPr lang="es-AR" sz="1750" noProof="0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538728"/>
            <a:ext cx="182880" cy="18288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795528" y="3465576"/>
            <a:ext cx="5376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un beneficio provincial: se descuenta de Ingresos Brutos</a:t>
            </a:r>
            <a:endParaRPr lang="es-AR" sz="1600" noProof="0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941064"/>
            <a:ext cx="182880" cy="18288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795528" y="3968496"/>
            <a:ext cx="5376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compara contra una "dotación base" (promedio sept–nov 2025)</a:t>
            </a:r>
            <a:endParaRPr lang="es-AR" sz="1600" noProof="0" dirty="0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343400"/>
            <a:ext cx="182880" cy="18288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795528" y="4471416"/>
            <a:ext cx="5376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activa mes a mes cuando la nómina supera esa base</a:t>
            </a:r>
            <a:endParaRPr lang="es-AR" sz="1600" noProof="0" dirty="0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745736"/>
            <a:ext cx="182880" cy="18288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95528" y="4974336"/>
            <a:ext cx="5376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Trámite 100% digital, vía Sistema Integral de </a:t>
            </a:r>
            <a:r>
              <a:rPr lang="es-AR" sz="1600" noProof="0" dirty="0" err="1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</a:t>
            </a: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Tributaria</a:t>
            </a:r>
            <a:endParaRPr lang="es-AR" sz="1600" noProof="0" dirty="0"/>
          </a:p>
        </p:txBody>
      </p:sp>
      <p:sp>
        <p:nvSpPr>
          <p:cNvPr id="26" name="Shape 20"/>
          <p:cNvSpPr/>
          <p:nvPr/>
        </p:nvSpPr>
        <p:spPr>
          <a:xfrm>
            <a:off x="6400800" y="3154680"/>
            <a:ext cx="5285232" cy="2148840"/>
          </a:xfrm>
          <a:prstGeom prst="roundRect">
            <a:avLst>
              <a:gd name="adj" fmla="val 2979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27" name="Shape 21"/>
          <p:cNvSpPr/>
          <p:nvPr/>
        </p:nvSpPr>
        <p:spPr>
          <a:xfrm>
            <a:off x="6629400" y="3383280"/>
            <a:ext cx="457200" cy="45720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272" y="3502152"/>
            <a:ext cx="219456" cy="219456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223760" y="3355848"/>
            <a:ext cx="4279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combina con el RIFL</a:t>
            </a:r>
            <a:endParaRPr lang="es-AR" sz="1800" noProof="0" dirty="0"/>
          </a:p>
        </p:txBody>
      </p:sp>
      <p:sp>
        <p:nvSpPr>
          <p:cNvPr id="30" name="Text 23"/>
          <p:cNvSpPr/>
          <p:nvPr/>
        </p:nvSpPr>
        <p:spPr>
          <a:xfrm>
            <a:off x="6675120" y="3931920"/>
            <a:ext cx="47365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D7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RIFL reduce la contribución patronal nacional; este régimen reduce Ingresos Brutos, un impuesto provincial. No compiten: se suman.</a:t>
            </a:r>
            <a:endParaRPr lang="es-AR" sz="1600" noProof="0" dirty="0"/>
          </a:p>
        </p:txBody>
      </p:sp>
      <p:sp>
        <p:nvSpPr>
          <p:cNvPr id="31" name="Text 24"/>
          <p:cNvSpPr/>
          <p:nvPr/>
        </p:nvSpPr>
        <p:spPr>
          <a:xfrm>
            <a:off x="6675120" y="4709160"/>
            <a:ext cx="4736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Empleados con domicilio de tareas en Santa Fe, declarados ante ARCA.</a:t>
            </a:r>
            <a:endParaRPr lang="es-AR" sz="1600" noProof="0" dirty="0"/>
          </a:p>
        </p:txBody>
      </p:sp>
      <p:sp>
        <p:nvSpPr>
          <p:cNvPr id="32" name="Shape 25"/>
          <p:cNvSpPr/>
          <p:nvPr/>
        </p:nvSpPr>
        <p:spPr>
          <a:xfrm>
            <a:off x="502920" y="5532120"/>
            <a:ext cx="11183112" cy="621792"/>
          </a:xfrm>
          <a:prstGeom prst="roundRect">
            <a:avLst>
              <a:gd name="adj" fmla="val 8824"/>
            </a:avLst>
          </a:prstGeom>
          <a:solidFill>
            <a:srgbClr val="F1F3F8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5705856"/>
            <a:ext cx="274320" cy="27432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1143000" y="5532120"/>
            <a:ext cx="103601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solo un mes de vigencia: 366 empresas ampliaron su planta y generaron $766 millones/mes de alivio fiscal en total (incluyendo otros beneficios de la Ley Tributaria 2026).</a:t>
            </a:r>
            <a:endParaRPr lang="es-AR" sz="1600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5714106-5669-9548-0BC7-D8B829DF9610}"/>
              </a:ext>
            </a:extLst>
          </p:cNvPr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LEY 27.802 — MODERNIZACIÓN LABORAL</a:t>
            </a:r>
            <a:endParaRPr lang="es-AR" sz="2600" noProof="0" dirty="0"/>
          </a:p>
        </p:txBody>
      </p:sp>
      <p:sp>
        <p:nvSpPr>
          <p:cNvPr id="4" name="Text 2"/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11183112" cy="658368"/>
          </a:xfrm>
          <a:prstGeom prst="roundRect">
            <a:avLst>
              <a:gd name="adj" fmla="val 8333"/>
            </a:avLst>
          </a:prstGeom>
          <a:solidFill>
            <a:srgbClr val="F1F3F8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6" name="Text 4"/>
          <p:cNvSpPr/>
          <p:nvPr/>
        </p:nvSpPr>
        <p:spPr>
          <a:xfrm>
            <a:off x="731520" y="1143000"/>
            <a:ext cx="107259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i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Principales herramientas para el sector empresario, dentro de la ley sancionada y promulgada en marzo de 2026.</a:t>
            </a:r>
            <a:endParaRPr lang="es-AR" sz="1800" noProof="0" dirty="0"/>
          </a:p>
        </p:txBody>
      </p:sp>
      <p:sp>
        <p:nvSpPr>
          <p:cNvPr id="7" name="Shape 5"/>
          <p:cNvSpPr/>
          <p:nvPr/>
        </p:nvSpPr>
        <p:spPr>
          <a:xfrm>
            <a:off x="502920" y="2011680"/>
            <a:ext cx="11183112" cy="960120"/>
          </a:xfrm>
          <a:prstGeom prst="roundRect">
            <a:avLst>
              <a:gd name="adj" fmla="val 6667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8" name="Shape 6"/>
          <p:cNvSpPr/>
          <p:nvPr/>
        </p:nvSpPr>
        <p:spPr>
          <a:xfrm>
            <a:off x="704088" y="2212848"/>
            <a:ext cx="457200" cy="457200"/>
          </a:xfrm>
          <a:prstGeom prst="ellipse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2322576"/>
            <a:ext cx="237744" cy="23774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325880" y="2176272"/>
            <a:ext cx="10177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Fondo de Asistencia Laboral (FAL)</a:t>
            </a:r>
            <a:endParaRPr lang="es-AR" sz="1800" noProof="0" dirty="0"/>
          </a:p>
        </p:txBody>
      </p:sp>
      <p:sp>
        <p:nvSpPr>
          <p:cNvPr id="11" name="Text 8"/>
          <p:cNvSpPr/>
          <p:nvPr/>
        </p:nvSpPr>
        <p:spPr>
          <a:xfrm>
            <a:off x="1325880" y="2487168"/>
            <a:ext cx="101772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 para contribuir al pago de indemnizaciones mediante fondos de inversión supervisados por la CNV. Vigencia desde el 1/11/2026.</a:t>
            </a:r>
            <a:endParaRPr lang="es-AR" sz="1600" noProof="0" dirty="0"/>
          </a:p>
        </p:txBody>
      </p:sp>
      <p:sp>
        <p:nvSpPr>
          <p:cNvPr id="12" name="Shape 9"/>
          <p:cNvSpPr/>
          <p:nvPr/>
        </p:nvSpPr>
        <p:spPr>
          <a:xfrm>
            <a:off x="502920" y="3108960"/>
            <a:ext cx="11183112" cy="960120"/>
          </a:xfrm>
          <a:prstGeom prst="roundRect">
            <a:avLst>
              <a:gd name="adj" fmla="val 6667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13" name="Shape 10"/>
          <p:cNvSpPr/>
          <p:nvPr/>
        </p:nvSpPr>
        <p:spPr>
          <a:xfrm>
            <a:off x="704088" y="3310128"/>
            <a:ext cx="457200" cy="45720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" y="3419856"/>
            <a:ext cx="237744" cy="23774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325880" y="3273552"/>
            <a:ext cx="10177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Nuevo recibo de sueldo</a:t>
            </a:r>
            <a:endParaRPr lang="es-AR" sz="1800" noProof="0" dirty="0"/>
          </a:p>
        </p:txBody>
      </p:sp>
      <p:sp>
        <p:nvSpPr>
          <p:cNvPr id="16" name="Text 12"/>
          <p:cNvSpPr/>
          <p:nvPr/>
        </p:nvSpPr>
        <p:spPr>
          <a:xfrm>
            <a:off x="1325880" y="3584448"/>
            <a:ext cx="101772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Debe informar el costo laboral total asumido por el empleador. Mayor transparencia en la relación laboral.</a:t>
            </a:r>
            <a:endParaRPr lang="es-AR" sz="1600" noProof="0" dirty="0"/>
          </a:p>
        </p:txBody>
      </p:sp>
      <p:sp>
        <p:nvSpPr>
          <p:cNvPr id="17" name="Shape 13"/>
          <p:cNvSpPr/>
          <p:nvPr/>
        </p:nvSpPr>
        <p:spPr>
          <a:xfrm>
            <a:off x="502920" y="4206240"/>
            <a:ext cx="11183112" cy="960120"/>
          </a:xfrm>
          <a:prstGeom prst="roundRect">
            <a:avLst>
              <a:gd name="adj" fmla="val 6667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18" name="Shape 14"/>
          <p:cNvSpPr/>
          <p:nvPr/>
        </p:nvSpPr>
        <p:spPr>
          <a:xfrm>
            <a:off x="704088" y="4407408"/>
            <a:ext cx="457200" cy="457200"/>
          </a:xfrm>
          <a:prstGeom prst="ellipse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16" y="4517136"/>
            <a:ext cx="237744" cy="23774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325880" y="4370832"/>
            <a:ext cx="10177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Registración simplificada</a:t>
            </a:r>
            <a:endParaRPr lang="es-AR" sz="1800" noProof="0" dirty="0"/>
          </a:p>
        </p:txBody>
      </p:sp>
      <p:sp>
        <p:nvSpPr>
          <p:cNvPr id="21" name="Text 16"/>
          <p:cNvSpPr/>
          <p:nvPr/>
        </p:nvSpPr>
        <p:spPr>
          <a:xfrm>
            <a:off x="1325880" y="4681728"/>
            <a:ext cx="101772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alta y baja en ARCA es suficiente a todos los efectos legales. Se eliminan libros laborales físicos obligatorios.</a:t>
            </a:r>
            <a:endParaRPr lang="es-AR" sz="1600" noProof="0" dirty="0"/>
          </a:p>
        </p:txBody>
      </p:sp>
      <p:sp>
        <p:nvSpPr>
          <p:cNvPr id="22" name="Shape 17"/>
          <p:cNvSpPr/>
          <p:nvPr/>
        </p:nvSpPr>
        <p:spPr>
          <a:xfrm>
            <a:off x="502920" y="5303520"/>
            <a:ext cx="11183112" cy="960120"/>
          </a:xfrm>
          <a:prstGeom prst="roundRect">
            <a:avLst>
              <a:gd name="adj" fmla="val 6667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23" name="Shape 18"/>
          <p:cNvSpPr/>
          <p:nvPr/>
        </p:nvSpPr>
        <p:spPr>
          <a:xfrm>
            <a:off x="704088" y="5504688"/>
            <a:ext cx="457200" cy="45720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16" y="5614416"/>
            <a:ext cx="237744" cy="23774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325880" y="5468112"/>
            <a:ext cx="10177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Certificados médicos electrónicos</a:t>
            </a:r>
            <a:endParaRPr lang="es-AR" sz="1800" noProof="0" dirty="0"/>
          </a:p>
        </p:txBody>
      </p:sp>
      <p:sp>
        <p:nvSpPr>
          <p:cNvPr id="26" name="Text 20"/>
          <p:cNvSpPr/>
          <p:nvPr/>
        </p:nvSpPr>
        <p:spPr>
          <a:xfrm>
            <a:off x="1325880" y="5779008"/>
            <a:ext cx="101772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Emisión por medios electrónicos mediante plataformas registradas y profesionales habilitados.</a:t>
            </a:r>
            <a:endParaRPr lang="es-AR" sz="1600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VOUCHER LABORAL</a:t>
            </a:r>
            <a:endParaRPr lang="es-AR" sz="2800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93268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noProof="0" dirty="0">
                <a:solidFill>
                  <a:srgbClr val="D9A9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Formando Capital Humano · Res. 295/2026 · Vigente desde abril 2026</a:t>
            </a:r>
            <a:endParaRPr lang="es-AR" sz="1750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183112" cy="868680"/>
          </a:xfrm>
          <a:prstGeom prst="roundRect">
            <a:avLst>
              <a:gd name="adj" fmla="val 7368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5" name="Text 3"/>
          <p:cNvSpPr/>
          <p:nvPr/>
        </p:nvSpPr>
        <p:spPr>
          <a:xfrm>
            <a:off x="731520" y="1371600"/>
            <a:ext cx="107259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Reemplaza las transferencias directas (ex Potenciar Trabajo / Volver al Trabajo) por un sistema de </a:t>
            </a:r>
            <a:r>
              <a:rPr lang="es-AR" sz="1750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vouchers</a:t>
            </a:r>
            <a:r>
              <a:rPr lang="es-AR" sz="175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capacitación laboral. El beneficiario elige su formación; la empresa puede ofrecer cursos y acceder a mano de obra capacitada.</a:t>
            </a:r>
            <a:endParaRPr lang="es-AR" sz="1750" noProof="0" dirty="0"/>
          </a:p>
        </p:txBody>
      </p:sp>
      <p:sp>
        <p:nvSpPr>
          <p:cNvPr id="6" name="Shape 4"/>
          <p:cNvSpPr/>
          <p:nvPr/>
        </p:nvSpPr>
        <p:spPr>
          <a:xfrm>
            <a:off x="502920" y="2514600"/>
            <a:ext cx="5454396" cy="1051560"/>
          </a:xfrm>
          <a:prstGeom prst="roundRect">
            <a:avLst>
              <a:gd name="adj" fmla="val 6087"/>
            </a:avLst>
          </a:prstGeom>
          <a:solidFill>
            <a:srgbClr val="24325C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7" name="Shape 5"/>
          <p:cNvSpPr/>
          <p:nvPr/>
        </p:nvSpPr>
        <p:spPr>
          <a:xfrm>
            <a:off x="704088" y="2715768"/>
            <a:ext cx="420624" cy="420624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2816352"/>
            <a:ext cx="219456" cy="2194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80160" y="2651760"/>
            <a:ext cx="44942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+4.300 cursos</a:t>
            </a:r>
            <a:endParaRPr lang="es-AR" sz="1800" noProof="0" dirty="0"/>
          </a:p>
        </p:txBody>
      </p:sp>
      <p:sp>
        <p:nvSpPr>
          <p:cNvPr id="10" name="Text 7"/>
          <p:cNvSpPr/>
          <p:nvPr/>
        </p:nvSpPr>
        <p:spPr>
          <a:xfrm>
            <a:off x="1280160" y="2953512"/>
            <a:ext cx="44942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Oficios, tecnología, formación profesional con certificación oficial</a:t>
            </a:r>
            <a:endParaRPr lang="es-AR" sz="1600" noProof="0" dirty="0"/>
          </a:p>
        </p:txBody>
      </p:sp>
      <p:sp>
        <p:nvSpPr>
          <p:cNvPr id="11" name="Shape 8"/>
          <p:cNvSpPr/>
          <p:nvPr/>
        </p:nvSpPr>
        <p:spPr>
          <a:xfrm>
            <a:off x="6231636" y="2514600"/>
            <a:ext cx="5454396" cy="1051560"/>
          </a:xfrm>
          <a:prstGeom prst="roundRect">
            <a:avLst>
              <a:gd name="adj" fmla="val 6087"/>
            </a:avLst>
          </a:prstGeom>
          <a:solidFill>
            <a:srgbClr val="24325C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2" name="Shape 9"/>
          <p:cNvSpPr/>
          <p:nvPr/>
        </p:nvSpPr>
        <p:spPr>
          <a:xfrm>
            <a:off x="6432804" y="2715768"/>
            <a:ext cx="420624" cy="420624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388" y="2816352"/>
            <a:ext cx="219456" cy="21945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008876" y="2651760"/>
            <a:ext cx="44942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Articulación con empresas</a:t>
            </a:r>
            <a:endParaRPr lang="es-AR" sz="1800" noProof="0" dirty="0"/>
          </a:p>
        </p:txBody>
      </p:sp>
      <p:sp>
        <p:nvSpPr>
          <p:cNvPr id="15" name="Text 11"/>
          <p:cNvSpPr/>
          <p:nvPr/>
        </p:nvSpPr>
        <p:spPr>
          <a:xfrm>
            <a:off x="7008876" y="2953512"/>
            <a:ext cx="44942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empresas pueden ofrecer cursos y capacitar futuros empleados</a:t>
            </a:r>
            <a:endParaRPr lang="es-AR" sz="1600" noProof="0" dirty="0"/>
          </a:p>
        </p:txBody>
      </p:sp>
      <p:sp>
        <p:nvSpPr>
          <p:cNvPr id="16" name="Shape 12"/>
          <p:cNvSpPr/>
          <p:nvPr/>
        </p:nvSpPr>
        <p:spPr>
          <a:xfrm>
            <a:off x="502920" y="3840480"/>
            <a:ext cx="5454396" cy="1051560"/>
          </a:xfrm>
          <a:prstGeom prst="roundRect">
            <a:avLst>
              <a:gd name="adj" fmla="val 6087"/>
            </a:avLst>
          </a:prstGeom>
          <a:solidFill>
            <a:srgbClr val="24325C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7" name="Shape 13"/>
          <p:cNvSpPr/>
          <p:nvPr/>
        </p:nvSpPr>
        <p:spPr>
          <a:xfrm>
            <a:off x="704088" y="4041648"/>
            <a:ext cx="420624" cy="420624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4142232"/>
            <a:ext cx="219456" cy="21945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80160" y="3977640"/>
            <a:ext cx="44942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intermediarios</a:t>
            </a:r>
            <a:endParaRPr lang="es-AR" sz="1800" noProof="0" dirty="0"/>
          </a:p>
        </p:txBody>
      </p:sp>
      <p:sp>
        <p:nvSpPr>
          <p:cNvPr id="20" name="Text 15"/>
          <p:cNvSpPr/>
          <p:nvPr/>
        </p:nvSpPr>
        <p:spPr>
          <a:xfrm>
            <a:off x="1280160" y="4279392"/>
            <a:ext cx="44942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Financiamiento directo de la demanda. El beneficiario elige</a:t>
            </a:r>
            <a:endParaRPr lang="es-AR" sz="1600" noProof="0" dirty="0"/>
          </a:p>
        </p:txBody>
      </p:sp>
      <p:sp>
        <p:nvSpPr>
          <p:cNvPr id="21" name="Shape 16"/>
          <p:cNvSpPr/>
          <p:nvPr/>
        </p:nvSpPr>
        <p:spPr>
          <a:xfrm>
            <a:off x="6231636" y="3840480"/>
            <a:ext cx="5454396" cy="1051560"/>
          </a:xfrm>
          <a:prstGeom prst="roundRect">
            <a:avLst>
              <a:gd name="adj" fmla="val 6087"/>
            </a:avLst>
          </a:prstGeom>
          <a:solidFill>
            <a:srgbClr val="24325C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22" name="Shape 17"/>
          <p:cNvSpPr/>
          <p:nvPr/>
        </p:nvSpPr>
        <p:spPr>
          <a:xfrm>
            <a:off x="6432804" y="4041648"/>
            <a:ext cx="420624" cy="420624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3388" y="4142232"/>
            <a:ext cx="219456" cy="21945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008876" y="3977640"/>
            <a:ext cx="44942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Voucher</a:t>
            </a: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personal</a:t>
            </a:r>
            <a:endParaRPr lang="es-AR" sz="1800" noProof="0" dirty="0"/>
          </a:p>
        </p:txBody>
      </p:sp>
      <p:sp>
        <p:nvSpPr>
          <p:cNvPr id="25" name="Text 19"/>
          <p:cNvSpPr/>
          <p:nvPr/>
        </p:nvSpPr>
        <p:spPr>
          <a:xfrm>
            <a:off x="7008876" y="4279392"/>
            <a:ext cx="44942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Intransferible. Requiere asistencia y permanencia en el curso</a:t>
            </a:r>
            <a:endParaRPr lang="es-AR" sz="1600" noProof="0" dirty="0"/>
          </a:p>
        </p:txBody>
      </p:sp>
      <p:sp>
        <p:nvSpPr>
          <p:cNvPr id="26" name="Text 20"/>
          <p:cNvSpPr/>
          <p:nvPr/>
        </p:nvSpPr>
        <p:spPr>
          <a:xfrm>
            <a:off x="502920" y="4992624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50" b="1" noProof="0" dirty="0">
                <a:solidFill>
                  <a:srgbClr val="D9A9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 hay acuerdos con: </a:t>
            </a:r>
            <a:r>
              <a:rPr lang="es-AR" sz="165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Quilmes, Arcos Dorados, Mercado Libre, AMIA, Metrogas, </a:t>
            </a:r>
            <a:r>
              <a:rPr lang="es-AR" sz="1650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Sinteplast</a:t>
            </a:r>
            <a:r>
              <a:rPr lang="es-AR" sz="165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y muchas más.</a:t>
            </a:r>
            <a:endParaRPr lang="es-AR" sz="1650" noProof="0" dirty="0"/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66B58A28-A6E6-40DB-1386-CB6FDAE87B31}"/>
              </a:ext>
            </a:extLst>
          </p:cNvPr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 PARA LOS EMPRESARIOS</a:t>
            </a:r>
            <a:endParaRPr lang="es-AR" sz="2600" noProof="0" dirty="0"/>
          </a:p>
        </p:txBody>
      </p:sp>
      <p:sp>
        <p:nvSpPr>
          <p:cNvPr id="4" name="Text 2"/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AR" sz="2000" b="1" noProof="0" dirty="0">
                <a:solidFill>
                  <a:srgbClr val="D9A94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s-AR" sz="2000" noProof="0" dirty="0"/>
          </a:p>
        </p:txBody>
      </p:sp>
      <p:sp>
        <p:nvSpPr>
          <p:cNvPr id="5" name="Text 3"/>
          <p:cNvSpPr/>
          <p:nvPr/>
        </p:nvSpPr>
        <p:spPr>
          <a:xfrm>
            <a:off x="502920" y="1188720"/>
            <a:ext cx="11183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800" b="1" noProof="0" dirty="0">
                <a:solidFill>
                  <a:srgbClr val="1E2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Circuito de inserción laboral</a:t>
            </a:r>
            <a:endParaRPr lang="es-AR" sz="1800" noProof="0" dirty="0"/>
          </a:p>
        </p:txBody>
      </p:sp>
      <p:sp>
        <p:nvSpPr>
          <p:cNvPr id="6" name="Shape 4"/>
          <p:cNvSpPr/>
          <p:nvPr/>
        </p:nvSpPr>
        <p:spPr>
          <a:xfrm>
            <a:off x="722376" y="1645920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7" name="Text 5"/>
          <p:cNvSpPr/>
          <p:nvPr/>
        </p:nvSpPr>
        <p:spPr>
          <a:xfrm>
            <a:off x="859536" y="17830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9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Entrenamiento (EPT)</a:t>
            </a:r>
            <a:endParaRPr lang="es-AR" sz="1900" noProof="0" dirty="0"/>
          </a:p>
        </p:txBody>
      </p:sp>
      <p:sp>
        <p:nvSpPr>
          <p:cNvPr id="8" name="Text 6"/>
          <p:cNvSpPr/>
          <p:nvPr/>
        </p:nvSpPr>
        <p:spPr>
          <a:xfrm>
            <a:off x="859536" y="21488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D7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meses</a:t>
            </a:r>
            <a:endParaRPr lang="es-AR" sz="1600" noProof="0" dirty="0"/>
          </a:p>
          <a:p>
            <a:pPr marL="0" indent="0" algn="ctr">
              <a:buNone/>
            </a:pPr>
            <a:r>
              <a:rPr lang="es-AR" sz="1600" noProof="0" dirty="0">
                <a:solidFill>
                  <a:srgbClr val="D7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relación laboral</a:t>
            </a:r>
            <a:endParaRPr lang="es-AR" sz="1600" noProof="0" dirty="0"/>
          </a:p>
          <a:p>
            <a:pPr marL="0" indent="0" algn="ctr">
              <a:buNone/>
            </a:pPr>
            <a:r>
              <a:rPr lang="es-AR" sz="1600" noProof="0" dirty="0">
                <a:solidFill>
                  <a:srgbClr val="D7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paga</a:t>
            </a:r>
            <a:endParaRPr lang="es-AR" sz="1600" noProof="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648" y="2167128"/>
            <a:ext cx="365760" cy="329184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471416" y="1645920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1" name="Text 8"/>
          <p:cNvSpPr/>
          <p:nvPr/>
        </p:nvSpPr>
        <p:spPr>
          <a:xfrm>
            <a:off x="4608576" y="17830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9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Inserción (PIL / Puente)</a:t>
            </a:r>
            <a:endParaRPr lang="es-AR" sz="1900" noProof="0" dirty="0"/>
          </a:p>
        </p:txBody>
      </p:sp>
      <p:sp>
        <p:nvSpPr>
          <p:cNvPr id="12" name="Text 9"/>
          <p:cNvSpPr/>
          <p:nvPr/>
        </p:nvSpPr>
        <p:spPr>
          <a:xfrm>
            <a:off x="4608576" y="21488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D7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12 meses</a:t>
            </a:r>
            <a:endParaRPr lang="es-AR" sz="1600" noProof="0" dirty="0"/>
          </a:p>
          <a:p>
            <a:pPr marL="0" indent="0" algn="ctr">
              <a:buNone/>
            </a:pPr>
            <a:r>
              <a:rPr lang="es-AR" sz="1600" noProof="0" dirty="0">
                <a:solidFill>
                  <a:srgbClr val="D7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Relación laboral</a:t>
            </a:r>
            <a:endParaRPr lang="es-AR" sz="1600" noProof="0" dirty="0"/>
          </a:p>
          <a:p>
            <a:pPr marL="0" indent="0" algn="ctr">
              <a:buNone/>
            </a:pPr>
            <a:r>
              <a:rPr lang="es-AR" sz="1600" noProof="0" dirty="0">
                <a:solidFill>
                  <a:srgbClr val="D7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subsidia o exime</a:t>
            </a:r>
            <a:endParaRPr lang="es-AR" sz="1600" noProof="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688" y="2167128"/>
            <a:ext cx="365760" cy="329184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220456" y="1645920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5" name="Text 11"/>
          <p:cNvSpPr/>
          <p:nvPr/>
        </p:nvSpPr>
        <p:spPr>
          <a:xfrm>
            <a:off x="8357616" y="17830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9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Empleo Formal</a:t>
            </a:r>
            <a:endParaRPr lang="es-AR" sz="1900" noProof="0" dirty="0"/>
          </a:p>
        </p:txBody>
      </p:sp>
      <p:sp>
        <p:nvSpPr>
          <p:cNvPr id="16" name="Text 12"/>
          <p:cNvSpPr/>
          <p:nvPr/>
        </p:nvSpPr>
        <p:spPr>
          <a:xfrm>
            <a:off x="8357616" y="21488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141D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Trabajador</a:t>
            </a:r>
            <a:endParaRPr lang="es-AR" sz="1600" noProof="0" dirty="0"/>
          </a:p>
          <a:p>
            <a:pPr marL="0" indent="0" algn="ctr">
              <a:buNone/>
            </a:pPr>
            <a:r>
              <a:rPr lang="es-AR" sz="1600" noProof="0" dirty="0">
                <a:solidFill>
                  <a:srgbClr val="141D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capacitado</a:t>
            </a:r>
            <a:endParaRPr lang="es-AR" sz="1600" noProof="0" dirty="0"/>
          </a:p>
          <a:p>
            <a:pPr marL="0" indent="0" algn="ctr">
              <a:buNone/>
            </a:pPr>
            <a:r>
              <a:rPr lang="es-AR" sz="1600" noProof="0" dirty="0">
                <a:solidFill>
                  <a:srgbClr val="141D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registrado</a:t>
            </a:r>
            <a:endParaRPr lang="es-AR" sz="1600" noProof="0" dirty="0"/>
          </a:p>
        </p:txBody>
      </p:sp>
      <p:sp>
        <p:nvSpPr>
          <p:cNvPr id="17" name="Text 13"/>
          <p:cNvSpPr/>
          <p:nvPr/>
        </p:nvSpPr>
        <p:spPr>
          <a:xfrm>
            <a:off x="502920" y="3337560"/>
            <a:ext cx="11183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 de herramientas disponibles HOY</a:t>
            </a:r>
            <a:endParaRPr lang="es-AR" sz="1800" noProof="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813048"/>
            <a:ext cx="182880" cy="18288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95528" y="3694176"/>
            <a:ext cx="1089050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EPT + PIL + Puente al Empleo: entrenar y contratar con apoyo económico o exención total del Estado</a:t>
            </a:r>
            <a:endParaRPr lang="es-AR" sz="1750" noProof="0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233672"/>
            <a:ext cx="182880" cy="18288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95528" y="4114800"/>
            <a:ext cx="1089050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RIFL: nuevas contrataciones con solo 5% de cargas patronales por 48 meses</a:t>
            </a:r>
            <a:endParaRPr lang="es-AR" sz="1750" noProof="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654296"/>
            <a:ext cx="182880" cy="18288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95528" y="4535424"/>
            <a:ext cx="1089050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 409/2026: regularizar empleados con hasta 90% de condonación de deuda</a:t>
            </a:r>
            <a:endParaRPr lang="es-AR" sz="1750" noProof="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5074920"/>
            <a:ext cx="182880" cy="18288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795528" y="4956048"/>
            <a:ext cx="1089050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 Fiscal Ingresos Brutos (Santa Fe): un sueldo bruto de crédito por cada nuevo empleado</a:t>
            </a:r>
            <a:endParaRPr lang="es-AR" sz="1750" noProof="0" dirty="0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5495544"/>
            <a:ext cx="182880" cy="18288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795528" y="5376672"/>
            <a:ext cx="1089050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Formando Capital Humano: acceder a trabajadores capacitados vía </a:t>
            </a:r>
            <a:r>
              <a:rPr lang="es-AR" sz="1750" noProof="0" dirty="0" err="1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vouchers</a:t>
            </a:r>
            <a:endParaRPr lang="es-AR" sz="1750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D3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44DFF5-9478-0E58-97F0-D8ADBCF22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7A901631-DC54-8784-A522-B8319B964F6E}"/>
              </a:ext>
            </a:extLst>
          </p:cNvPr>
          <p:cNvSpPr/>
          <p:nvPr/>
        </p:nvSpPr>
        <p:spPr>
          <a:xfrm>
            <a:off x="2316480" y="283464"/>
            <a:ext cx="755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DIRECCION REGIONAL CENTRO </a:t>
            </a:r>
          </a:p>
          <a:p>
            <a:pPr marL="0" indent="0" algn="ctr">
              <a:buNone/>
            </a:pPr>
            <a:r>
              <a:rPr lang="es-AR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Agencia Territorial Rosario</a:t>
            </a:r>
            <a:endParaRPr lang="es-AR" sz="4600" noProof="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2A481F1-D0BE-628D-12D4-C7E74925A3C0}"/>
              </a:ext>
            </a:extLst>
          </p:cNvPr>
          <p:cNvSpPr/>
          <p:nvPr/>
        </p:nvSpPr>
        <p:spPr>
          <a:xfrm>
            <a:off x="4907280" y="1278467"/>
            <a:ext cx="2377440" cy="0"/>
          </a:xfrm>
          <a:prstGeom prst="line">
            <a:avLst/>
          </a:prstGeom>
          <a:noFill/>
          <a:ln w="25400">
            <a:solidFill>
              <a:srgbClr val="B8862B"/>
            </a:solidFill>
            <a:prstDash val="solid"/>
          </a:ln>
        </p:spPr>
        <p:txBody>
          <a:bodyPr/>
          <a:lstStyle/>
          <a:p>
            <a:endParaRPr lang="es-AR" noProof="0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56C8EC0B-8723-EACD-BBDA-240748C724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4087" y="1593177"/>
            <a:ext cx="2040465" cy="2040465"/>
          </a:xfrm>
          <a:prstGeom prst="rect">
            <a:avLst/>
          </a:prstGeom>
        </p:spPr>
      </p:pic>
      <p:grpSp>
        <p:nvGrpSpPr>
          <p:cNvPr id="44" name="Grupo 43">
            <a:extLst>
              <a:ext uri="{FF2B5EF4-FFF2-40B4-BE49-F238E27FC236}">
                <a16:creationId xmlns:a16="http://schemas.microsoft.com/office/drawing/2014/main" id="{EB9033E1-A03F-9D5C-1536-0EC01C60BE22}"/>
              </a:ext>
            </a:extLst>
          </p:cNvPr>
          <p:cNvGrpSpPr/>
          <p:nvPr/>
        </p:nvGrpSpPr>
        <p:grpSpPr>
          <a:xfrm>
            <a:off x="865429" y="1883041"/>
            <a:ext cx="2920288" cy="1460736"/>
            <a:chOff x="865429" y="1810854"/>
            <a:chExt cx="2920288" cy="1460736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8A38BA6C-4BEC-9DB1-D3B1-6477C14031E8}"/>
                </a:ext>
              </a:extLst>
            </p:cNvPr>
            <p:cNvGrpSpPr/>
            <p:nvPr/>
          </p:nvGrpSpPr>
          <p:grpSpPr>
            <a:xfrm>
              <a:off x="875858" y="2592678"/>
              <a:ext cx="1451051" cy="288000"/>
              <a:chOff x="865429" y="2953512"/>
              <a:chExt cx="1451051" cy="288000"/>
            </a:xfrm>
          </p:grpSpPr>
          <p:sp>
            <p:nvSpPr>
              <p:cNvPr id="6" name="Text 4">
                <a:extLst>
                  <a:ext uri="{FF2B5EF4-FFF2-40B4-BE49-F238E27FC236}">
                    <a16:creationId xmlns:a16="http://schemas.microsoft.com/office/drawing/2014/main" id="{F205C1A0-AF29-D0E6-B0D3-A95A31DFBD76}"/>
                  </a:ext>
                </a:extLst>
              </p:cNvPr>
              <p:cNvSpPr/>
              <p:nvPr/>
            </p:nvSpPr>
            <p:spPr>
              <a:xfrm>
                <a:off x="1371600" y="2976250"/>
                <a:ext cx="5120640" cy="23904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s-AR" sz="1750" dirty="0">
                    <a:solidFill>
                      <a:srgbClr val="FFFFF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0341 - 4402149</a:t>
                </a:r>
              </a:p>
            </p:txBody>
          </p:sp>
          <p:pic>
            <p:nvPicPr>
              <p:cNvPr id="24" name="Gráfico 23" descr="Teléfono contorno">
                <a:extLst>
                  <a:ext uri="{FF2B5EF4-FFF2-40B4-BE49-F238E27FC236}">
                    <a16:creationId xmlns:a16="http://schemas.microsoft.com/office/drawing/2014/main" id="{05DAE2BD-D47E-6C4F-D320-54E895EF16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5429" y="2953512"/>
                <a:ext cx="288000" cy="288000"/>
              </a:xfrm>
              <a:prstGeom prst="rect">
                <a:avLst/>
              </a:prstGeom>
            </p:spPr>
          </p:pic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7E96ECE2-C746-E059-1436-E72EF8DB400E}"/>
                </a:ext>
              </a:extLst>
            </p:cNvPr>
            <p:cNvGrpSpPr/>
            <p:nvPr/>
          </p:nvGrpSpPr>
          <p:grpSpPr>
            <a:xfrm>
              <a:off x="865429" y="2201766"/>
              <a:ext cx="2920288" cy="288000"/>
              <a:chOff x="855000" y="2563399"/>
              <a:chExt cx="2920288" cy="288000"/>
            </a:xfrm>
          </p:grpSpPr>
          <p:pic>
            <p:nvPicPr>
              <p:cNvPr id="22" name="Gráfico 21" descr="Mapa con marcador contorno">
                <a:extLst>
                  <a:ext uri="{FF2B5EF4-FFF2-40B4-BE49-F238E27FC236}">
                    <a16:creationId xmlns:a16="http://schemas.microsoft.com/office/drawing/2014/main" id="{852951AF-EFA6-9967-8182-0BA57C3B82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55000" y="2563399"/>
                <a:ext cx="288000" cy="288000"/>
              </a:xfrm>
              <a:prstGeom prst="rect">
                <a:avLst/>
              </a:prstGeom>
            </p:spPr>
          </p:pic>
          <p:sp>
            <p:nvSpPr>
              <p:cNvPr id="26" name="Text 4">
                <a:extLst>
                  <a:ext uri="{FF2B5EF4-FFF2-40B4-BE49-F238E27FC236}">
                    <a16:creationId xmlns:a16="http://schemas.microsoft.com/office/drawing/2014/main" id="{FC7D0EF0-9D1C-2440-F160-B53108107634}"/>
                  </a:ext>
                </a:extLst>
              </p:cNvPr>
              <p:cNvSpPr/>
              <p:nvPr/>
            </p:nvSpPr>
            <p:spPr>
              <a:xfrm>
                <a:off x="1371600" y="2594338"/>
                <a:ext cx="5120640" cy="22821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s-AR" sz="1750" dirty="0">
                    <a:solidFill>
                      <a:srgbClr val="FFFFF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 Rioja 1120 Piso 4° - Rosario - Santa Fe</a:t>
                </a:r>
              </a:p>
            </p:txBody>
          </p:sp>
        </p:grpSp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47FD7202-1047-D9BB-469B-1FDF4B0E11B9}"/>
                </a:ext>
              </a:extLst>
            </p:cNvPr>
            <p:cNvGrpSpPr/>
            <p:nvPr/>
          </p:nvGrpSpPr>
          <p:grpSpPr>
            <a:xfrm>
              <a:off x="879109" y="1810854"/>
              <a:ext cx="2175800" cy="288000"/>
              <a:chOff x="868680" y="2112264"/>
              <a:chExt cx="2175800" cy="288000"/>
            </a:xfrm>
          </p:grpSpPr>
          <p:pic>
            <p:nvPicPr>
              <p:cNvPr id="20" name="Gráfico 19" descr="Correo electrónico contorno">
                <a:extLst>
                  <a:ext uri="{FF2B5EF4-FFF2-40B4-BE49-F238E27FC236}">
                    <a16:creationId xmlns:a16="http://schemas.microsoft.com/office/drawing/2014/main" id="{59FD68F5-E125-BB04-10AA-4E75ABF576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68680" y="2112264"/>
                <a:ext cx="288000" cy="288000"/>
              </a:xfrm>
              <a:prstGeom prst="rect">
                <a:avLst/>
              </a:prstGeom>
            </p:spPr>
          </p:pic>
          <p:sp>
            <p:nvSpPr>
              <p:cNvPr id="28" name="Text 4">
                <a:extLst>
                  <a:ext uri="{FF2B5EF4-FFF2-40B4-BE49-F238E27FC236}">
                    <a16:creationId xmlns:a16="http://schemas.microsoft.com/office/drawing/2014/main" id="{84A0B2E3-6137-6857-B3A3-B8BBA90DE3F0}"/>
                  </a:ext>
                </a:extLst>
              </p:cNvPr>
              <p:cNvSpPr/>
              <p:nvPr/>
            </p:nvSpPr>
            <p:spPr>
              <a:xfrm>
                <a:off x="1371600" y="2132615"/>
                <a:ext cx="5120640" cy="23904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s-AR" sz="1750" dirty="0">
                    <a:solidFill>
                      <a:schemeClr val="bg1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  <a:hlinkClick r:id="rId7"/>
                  </a:rPr>
                  <a:t> at-rosario@trabajo.gob.ar</a:t>
                </a:r>
                <a:endParaRPr lang="es-AR" sz="1750" dirty="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</p:txBody>
          </p:sp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0462CB17-EC75-AAD3-9769-E5C4FAE13116}"/>
                </a:ext>
              </a:extLst>
            </p:cNvPr>
            <p:cNvGrpSpPr/>
            <p:nvPr/>
          </p:nvGrpSpPr>
          <p:grpSpPr>
            <a:xfrm>
              <a:off x="879109" y="2983590"/>
              <a:ext cx="1529081" cy="288000"/>
              <a:chOff x="868680" y="3285000"/>
              <a:chExt cx="1529081" cy="288000"/>
            </a:xfrm>
          </p:grpSpPr>
          <p:sp>
            <p:nvSpPr>
              <p:cNvPr id="30" name="Text 4">
                <a:extLst>
                  <a:ext uri="{FF2B5EF4-FFF2-40B4-BE49-F238E27FC236}">
                    <a16:creationId xmlns:a16="http://schemas.microsoft.com/office/drawing/2014/main" id="{44AE1850-7440-1045-B474-D07F9D605BCD}"/>
                  </a:ext>
                </a:extLst>
              </p:cNvPr>
              <p:cNvSpPr/>
              <p:nvPr/>
            </p:nvSpPr>
            <p:spPr>
              <a:xfrm>
                <a:off x="1371600" y="3313224"/>
                <a:ext cx="5120640" cy="22821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s-AR" sz="1750" dirty="0">
                    <a:solidFill>
                      <a:srgbClr val="FFFFF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0341 - 4237806</a:t>
                </a:r>
              </a:p>
            </p:txBody>
          </p:sp>
          <p:pic>
            <p:nvPicPr>
              <p:cNvPr id="32" name="Gráfico 31" descr="Teléfono contorno">
                <a:extLst>
                  <a:ext uri="{FF2B5EF4-FFF2-40B4-BE49-F238E27FC236}">
                    <a16:creationId xmlns:a16="http://schemas.microsoft.com/office/drawing/2014/main" id="{C941F486-1B44-795D-425C-FA6E3AF27E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680" y="3285000"/>
                <a:ext cx="288000" cy="288000"/>
              </a:xfrm>
              <a:prstGeom prst="rect">
                <a:avLst/>
              </a:prstGeom>
            </p:spPr>
          </p:pic>
        </p:grpSp>
      </p:grpSp>
      <p:sp>
        <p:nvSpPr>
          <p:cNvPr id="41" name="Text 1">
            <a:extLst>
              <a:ext uri="{FF2B5EF4-FFF2-40B4-BE49-F238E27FC236}">
                <a16:creationId xmlns:a16="http://schemas.microsoft.com/office/drawing/2014/main" id="{BB99955C-73B6-B10D-8035-B868BB8D8726}"/>
              </a:ext>
            </a:extLst>
          </p:cNvPr>
          <p:cNvSpPr/>
          <p:nvPr/>
        </p:nvSpPr>
        <p:spPr>
          <a:xfrm>
            <a:off x="2316480" y="3617974"/>
            <a:ext cx="755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Equipo de Gestión</a:t>
            </a:r>
            <a:endParaRPr lang="es-AR" sz="4000" noProof="0" dirty="0"/>
          </a:p>
        </p:txBody>
      </p:sp>
      <p:sp>
        <p:nvSpPr>
          <p:cNvPr id="43" name="Shape 3">
            <a:extLst>
              <a:ext uri="{FF2B5EF4-FFF2-40B4-BE49-F238E27FC236}">
                <a16:creationId xmlns:a16="http://schemas.microsoft.com/office/drawing/2014/main" id="{95421C39-9FE9-26A1-7BF2-597B1AD141BE}"/>
              </a:ext>
            </a:extLst>
          </p:cNvPr>
          <p:cNvSpPr/>
          <p:nvPr/>
        </p:nvSpPr>
        <p:spPr>
          <a:xfrm>
            <a:off x="4907280" y="4612977"/>
            <a:ext cx="2377440" cy="0"/>
          </a:xfrm>
          <a:prstGeom prst="line">
            <a:avLst/>
          </a:prstGeom>
          <a:noFill/>
          <a:ln w="25400">
            <a:solidFill>
              <a:srgbClr val="B8862B"/>
            </a:solidFill>
            <a:prstDash val="solid"/>
          </a:ln>
        </p:spPr>
        <p:txBody>
          <a:bodyPr/>
          <a:lstStyle/>
          <a:p>
            <a:endParaRPr lang="es-AR" noProof="0" dirty="0"/>
          </a:p>
        </p:txBody>
      </p:sp>
      <p:sp>
        <p:nvSpPr>
          <p:cNvPr id="46" name="Text 4">
            <a:extLst>
              <a:ext uri="{FF2B5EF4-FFF2-40B4-BE49-F238E27FC236}">
                <a16:creationId xmlns:a16="http://schemas.microsoft.com/office/drawing/2014/main" id="{50A1695D-37F8-5B36-91C5-A984F8CA5144}"/>
              </a:ext>
            </a:extLst>
          </p:cNvPr>
          <p:cNvSpPr/>
          <p:nvPr/>
        </p:nvSpPr>
        <p:spPr>
          <a:xfrm>
            <a:off x="879109" y="4843842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 Jose Huss – </a:t>
            </a: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/>
              </a:rPr>
              <a:t>mhuss@trabajo.gob.ar</a:t>
            </a:r>
            <a:endParaRPr lang="es-AR" sz="17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Noemi Gomez – </a:t>
            </a: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nogomez@trabajo.gob.ar</a:t>
            </a:r>
            <a:endParaRPr lang="es-AR" sz="17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Valentina Valiente – </a:t>
            </a: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/>
              </a:rPr>
              <a:t>vvaliente@trabajo.gob.ar</a:t>
            </a:r>
            <a:endParaRPr lang="es-AR" sz="17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Anibal Colombini – </a:t>
            </a:r>
            <a:r>
              <a:rPr lang="es-AR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/>
              </a:rPr>
              <a:t>acolombini@trabajo.gob.ar</a:t>
            </a:r>
            <a:endParaRPr lang="es-AR" sz="175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0791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41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1E2A52">
              <a:alpha val="55000"/>
            </a:srgbClr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46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¡GRACIAS!</a:t>
            </a:r>
            <a:endParaRPr lang="es-AR" sz="4600" noProof="0" dirty="0"/>
          </a:p>
        </p:txBody>
      </p:sp>
      <p:sp>
        <p:nvSpPr>
          <p:cNvPr id="4" name="Text 2"/>
          <p:cNvSpPr/>
          <p:nvPr/>
        </p:nvSpPr>
        <p:spPr>
          <a:xfrm>
            <a:off x="868680" y="233172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000" i="1" noProof="0" dirty="0">
                <a:solidFill>
                  <a:srgbClr val="D9A9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Estamos a disposición para asesorarlos en la implementación de cada programa</a:t>
            </a:r>
            <a:endParaRPr lang="es-AR" sz="2000" noProof="0" dirty="0"/>
          </a:p>
        </p:txBody>
      </p:sp>
      <p:sp>
        <p:nvSpPr>
          <p:cNvPr id="5" name="Shape 3"/>
          <p:cNvSpPr/>
          <p:nvPr/>
        </p:nvSpPr>
        <p:spPr>
          <a:xfrm>
            <a:off x="868680" y="2971800"/>
            <a:ext cx="2377440" cy="0"/>
          </a:xfrm>
          <a:prstGeom prst="line">
            <a:avLst/>
          </a:prstGeom>
          <a:noFill/>
          <a:ln w="25400">
            <a:solidFill>
              <a:srgbClr val="B8862B"/>
            </a:solidFill>
            <a:prstDash val="solid"/>
          </a:ln>
        </p:spPr>
        <p:txBody>
          <a:bodyPr/>
          <a:lstStyle/>
          <a:p>
            <a:endParaRPr lang="es-AR" noProof="0" dirty="0"/>
          </a:p>
        </p:txBody>
      </p:sp>
      <p:sp>
        <p:nvSpPr>
          <p:cNvPr id="6" name="Text 4"/>
          <p:cNvSpPr/>
          <p:nvPr/>
        </p:nvSpPr>
        <p:spPr>
          <a:xfrm>
            <a:off x="868680" y="320040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 de Inserción Laboral</a:t>
            </a:r>
            <a:endParaRPr lang="es-AR" sz="2000" noProof="0" dirty="0"/>
          </a:p>
          <a:p>
            <a:pPr marL="0" indent="0">
              <a:buNone/>
            </a:pPr>
            <a:r>
              <a:rPr lang="es-AR" sz="175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Agencia Territorial Rosario</a:t>
            </a:r>
            <a:endParaRPr lang="es-AR" sz="2000" noProof="0" dirty="0"/>
          </a:p>
          <a:p>
            <a:pPr marL="0" indent="0">
              <a:buNone/>
            </a:pPr>
            <a:r>
              <a:rPr lang="es-AR" sz="175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Secretaría de Trabajo, Empleo y Seguridad Social</a:t>
            </a:r>
            <a:endParaRPr lang="es-AR" sz="2000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SECRETARÍA DE TRABAJO DE LA NACIÓN</a:t>
            </a:r>
            <a:endParaRPr lang="es-AR" sz="2600" noProof="0" dirty="0"/>
          </a:p>
        </p:txBody>
      </p:sp>
      <p:sp>
        <p:nvSpPr>
          <p:cNvPr id="4" name="Text 2"/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  <p:sp>
        <p:nvSpPr>
          <p:cNvPr id="5" name="Text 3"/>
          <p:cNvSpPr/>
          <p:nvPr/>
        </p:nvSpPr>
        <p:spPr>
          <a:xfrm>
            <a:off x="502920" y="118872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1E2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Secretaría de Trabajo, Empleo y Seguridad Social (</a:t>
            </a:r>
            <a:r>
              <a:rPr lang="es-AR" sz="1800" b="1" noProof="0" dirty="0" err="1">
                <a:solidFill>
                  <a:srgbClr val="1E2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STEySS</a:t>
            </a:r>
            <a:r>
              <a:rPr lang="es-AR" sz="1800" b="1" noProof="0" dirty="0">
                <a:solidFill>
                  <a:srgbClr val="1E2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· Ministerio de Capital Humano de la Nación</a:t>
            </a:r>
            <a:endParaRPr lang="es-AR" sz="1800" noProof="0" dirty="0"/>
          </a:p>
        </p:txBody>
      </p:sp>
      <p:sp>
        <p:nvSpPr>
          <p:cNvPr id="6" name="Shape 4"/>
          <p:cNvSpPr/>
          <p:nvPr/>
        </p:nvSpPr>
        <p:spPr>
          <a:xfrm>
            <a:off x="502920" y="1600200"/>
            <a:ext cx="11183112" cy="658368"/>
          </a:xfrm>
          <a:prstGeom prst="roundRect">
            <a:avLst>
              <a:gd name="adj" fmla="val 8333"/>
            </a:avLst>
          </a:prstGeom>
          <a:solidFill>
            <a:srgbClr val="F1F3F8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7" name="Text 5"/>
          <p:cNvSpPr/>
          <p:nvPr/>
        </p:nvSpPr>
        <p:spPr>
          <a:xfrm>
            <a:off x="731520" y="1600200"/>
            <a:ext cx="107259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i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Elaborar, administrar y fiscalizar políticas y acciones para mejorar las condiciones de trabajo, capacitación, inserción laboral y cobertura social de todos los ciudadanos.</a:t>
            </a:r>
            <a:endParaRPr lang="es-AR" sz="1800" noProof="0" dirty="0"/>
          </a:p>
        </p:txBody>
      </p:sp>
      <p:sp>
        <p:nvSpPr>
          <p:cNvPr id="8" name="Shape 6"/>
          <p:cNvSpPr/>
          <p:nvPr/>
        </p:nvSpPr>
        <p:spPr>
          <a:xfrm>
            <a:off x="502920" y="2514600"/>
            <a:ext cx="5454396" cy="1554480"/>
          </a:xfrm>
          <a:prstGeom prst="roundRect">
            <a:avLst>
              <a:gd name="adj" fmla="val 4118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9" name="Shape 7"/>
          <p:cNvSpPr/>
          <p:nvPr/>
        </p:nvSpPr>
        <p:spPr>
          <a:xfrm>
            <a:off x="704088" y="2715768"/>
            <a:ext cx="457200" cy="457200"/>
          </a:xfrm>
          <a:prstGeom prst="ellipse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2825496"/>
            <a:ext cx="237744" cy="23774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325880" y="2679192"/>
            <a:ext cx="44485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Relaciones Laborales</a:t>
            </a:r>
            <a:endParaRPr lang="es-AR" sz="1800" noProof="0" dirty="0"/>
          </a:p>
        </p:txBody>
      </p:sp>
      <p:sp>
        <p:nvSpPr>
          <p:cNvPr id="12" name="Text 9"/>
          <p:cNvSpPr/>
          <p:nvPr/>
        </p:nvSpPr>
        <p:spPr>
          <a:xfrm>
            <a:off x="1325880" y="2990088"/>
            <a:ext cx="44485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Negociación colectiva, conflictos y normativa</a:t>
            </a:r>
            <a:endParaRPr lang="es-AR" sz="1600" noProof="0" dirty="0"/>
          </a:p>
        </p:txBody>
      </p:sp>
      <p:sp>
        <p:nvSpPr>
          <p:cNvPr id="13" name="Shape 10"/>
          <p:cNvSpPr/>
          <p:nvPr/>
        </p:nvSpPr>
        <p:spPr>
          <a:xfrm>
            <a:off x="6231636" y="2514600"/>
            <a:ext cx="5454396" cy="1554480"/>
          </a:xfrm>
          <a:prstGeom prst="roundRect">
            <a:avLst>
              <a:gd name="adj" fmla="val 4118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14" name="Shape 11"/>
          <p:cNvSpPr/>
          <p:nvPr/>
        </p:nvSpPr>
        <p:spPr>
          <a:xfrm>
            <a:off x="6432804" y="2715768"/>
            <a:ext cx="457200" cy="45720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532" y="2825496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054596" y="2679192"/>
            <a:ext cx="44485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Empleo y Formación</a:t>
            </a:r>
            <a:endParaRPr lang="es-AR" sz="1800" noProof="0" dirty="0"/>
          </a:p>
        </p:txBody>
      </p:sp>
      <p:sp>
        <p:nvSpPr>
          <p:cNvPr id="17" name="Text 13"/>
          <p:cNvSpPr/>
          <p:nvPr/>
        </p:nvSpPr>
        <p:spPr>
          <a:xfrm>
            <a:off x="7054596" y="2990088"/>
            <a:ext cx="44485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Programas de inserción y capacitación laboral</a:t>
            </a:r>
            <a:endParaRPr lang="es-AR" sz="1600" noProof="0" dirty="0"/>
          </a:p>
        </p:txBody>
      </p:sp>
      <p:sp>
        <p:nvSpPr>
          <p:cNvPr id="18" name="Shape 14"/>
          <p:cNvSpPr/>
          <p:nvPr/>
        </p:nvSpPr>
        <p:spPr>
          <a:xfrm>
            <a:off x="502920" y="4343400"/>
            <a:ext cx="5454396" cy="1554480"/>
          </a:xfrm>
          <a:prstGeom prst="roundRect">
            <a:avLst>
              <a:gd name="adj" fmla="val 4118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19" name="Shape 15"/>
          <p:cNvSpPr/>
          <p:nvPr/>
        </p:nvSpPr>
        <p:spPr>
          <a:xfrm>
            <a:off x="704088" y="4544568"/>
            <a:ext cx="457200" cy="457200"/>
          </a:xfrm>
          <a:prstGeom prst="ellipse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16" y="4654296"/>
            <a:ext cx="237744" cy="23774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325880" y="4507992"/>
            <a:ext cx="44485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Fiscalización</a:t>
            </a:r>
            <a:endParaRPr lang="es-AR" sz="1800" noProof="0" dirty="0"/>
          </a:p>
        </p:txBody>
      </p:sp>
      <p:sp>
        <p:nvSpPr>
          <p:cNvPr id="22" name="Text 17"/>
          <p:cNvSpPr/>
          <p:nvPr/>
        </p:nvSpPr>
        <p:spPr>
          <a:xfrm>
            <a:off x="1325880" y="4818888"/>
            <a:ext cx="44485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del trabajo registrado y condiciones</a:t>
            </a:r>
            <a:endParaRPr lang="es-AR" sz="1600" noProof="0" dirty="0"/>
          </a:p>
        </p:txBody>
      </p:sp>
      <p:sp>
        <p:nvSpPr>
          <p:cNvPr id="23" name="Shape 18"/>
          <p:cNvSpPr/>
          <p:nvPr/>
        </p:nvSpPr>
        <p:spPr>
          <a:xfrm>
            <a:off x="6231636" y="4343400"/>
            <a:ext cx="5454396" cy="1554480"/>
          </a:xfrm>
          <a:prstGeom prst="roundRect">
            <a:avLst>
              <a:gd name="adj" fmla="val 4118"/>
            </a:avLst>
          </a:prstGeom>
          <a:solidFill>
            <a:srgbClr val="F1F3F8"/>
          </a:solidFill>
          <a:ln/>
          <a:effectLst>
            <a:outerShdw blurRad="508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s-AR" noProof="0" dirty="0"/>
          </a:p>
        </p:txBody>
      </p:sp>
      <p:sp>
        <p:nvSpPr>
          <p:cNvPr id="24" name="Shape 19"/>
          <p:cNvSpPr/>
          <p:nvPr/>
        </p:nvSpPr>
        <p:spPr>
          <a:xfrm>
            <a:off x="6432804" y="4544568"/>
            <a:ext cx="457200" cy="45720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2532" y="4654296"/>
            <a:ext cx="237744" cy="237744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054596" y="4507992"/>
            <a:ext cx="44485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Seguridad Social</a:t>
            </a:r>
            <a:endParaRPr lang="es-AR" sz="1800" noProof="0" dirty="0"/>
          </a:p>
        </p:txBody>
      </p:sp>
      <p:sp>
        <p:nvSpPr>
          <p:cNvPr id="27" name="Text 21"/>
          <p:cNvSpPr/>
          <p:nvPr/>
        </p:nvSpPr>
        <p:spPr>
          <a:xfrm>
            <a:off x="7054596" y="4818888"/>
            <a:ext cx="44485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Cobertura y protección de trabajadores</a:t>
            </a:r>
            <a:endParaRPr lang="es-AR" sz="16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41D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NUEVO PARADIGMA</a:t>
            </a:r>
            <a:endParaRPr lang="es-AR" sz="2800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1024128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900" i="1" noProof="0" dirty="0">
                <a:solidFill>
                  <a:srgbClr val="D9A9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transferencia directa a la capacitación y el empleo formal</a:t>
            </a:r>
            <a:endParaRPr lang="es-AR" sz="1900" noProof="0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B8352840-6806-AA65-8238-AC14806D9222}"/>
              </a:ext>
            </a:extLst>
          </p:cNvPr>
          <p:cNvGrpSpPr/>
          <p:nvPr/>
        </p:nvGrpSpPr>
        <p:grpSpPr>
          <a:xfrm>
            <a:off x="1455420" y="1600200"/>
            <a:ext cx="9281160" cy="594360"/>
            <a:chOff x="502920" y="1600200"/>
            <a:chExt cx="9281160" cy="594360"/>
          </a:xfrm>
        </p:grpSpPr>
        <p:sp>
          <p:nvSpPr>
            <p:cNvPr id="4" name="Shape 2"/>
            <p:cNvSpPr/>
            <p:nvPr/>
          </p:nvSpPr>
          <p:spPr>
            <a:xfrm>
              <a:off x="502920" y="1600200"/>
              <a:ext cx="4206240" cy="594360"/>
            </a:xfrm>
            <a:prstGeom prst="roundRect">
              <a:avLst>
                <a:gd name="adj" fmla="val 9231"/>
              </a:avLst>
            </a:prstGeom>
            <a:solidFill>
              <a:srgbClr val="4A2020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685800" y="1600200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800" b="1" noProof="0" dirty="0">
                  <a:solidFill>
                    <a:srgbClr val="F0B8B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ANTES: Planes sin contraprestación</a:t>
              </a:r>
              <a:endParaRPr lang="es-AR" sz="1800" noProof="0" dirty="0"/>
            </a:p>
          </p:txBody>
        </p:sp>
        <p:pic>
          <p:nvPicPr>
            <p:cNvPr id="6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2040" y="1732788"/>
              <a:ext cx="502920" cy="329184"/>
            </a:xfrm>
            <a:prstGeom prst="rect">
              <a:avLst/>
            </a:prstGeom>
          </p:spPr>
        </p:pic>
        <p:sp>
          <p:nvSpPr>
            <p:cNvPr id="7" name="Shape 4"/>
            <p:cNvSpPr/>
            <p:nvPr/>
          </p:nvSpPr>
          <p:spPr>
            <a:xfrm>
              <a:off x="5577840" y="1600200"/>
              <a:ext cx="4206240" cy="594360"/>
            </a:xfrm>
            <a:prstGeom prst="roundRect">
              <a:avLst>
                <a:gd name="adj" fmla="val 9231"/>
              </a:avLst>
            </a:prstGeom>
            <a:solidFill>
              <a:srgbClr val="1F3D2B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5760720" y="1600200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800" b="1" noProof="0" dirty="0">
                  <a:solidFill>
                    <a:srgbClr val="9FE0B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HOY: Capacitación + Empleo formal</a:t>
              </a:r>
              <a:endParaRPr lang="es-AR" sz="1800" noProof="0" dirty="0"/>
            </a:p>
          </p:txBody>
        </p:sp>
      </p:grp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697480"/>
            <a:ext cx="182880" cy="1828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1248" y="2551176"/>
            <a:ext cx="10607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9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Eliminación de intermediarios en la asignación de recursos</a:t>
            </a:r>
            <a:endParaRPr lang="es-AR" sz="1900" noProof="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172968"/>
            <a:ext cx="182880" cy="1828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41248" y="3026664"/>
            <a:ext cx="10607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9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en la formación laboral con certificación</a:t>
            </a:r>
            <a:endParaRPr lang="es-AR" sz="1900" noProof="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648456"/>
            <a:ext cx="182880" cy="1828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41248" y="3502152"/>
            <a:ext cx="10607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9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Articulación directa con empresas y cámaras empresariales</a:t>
            </a:r>
            <a:endParaRPr lang="es-AR" sz="1900" noProof="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4123944"/>
            <a:ext cx="182880" cy="18288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1248" y="3977640"/>
            <a:ext cx="10607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9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Incentivos concretos para la contratación formal</a:t>
            </a:r>
            <a:endParaRPr lang="es-AR" sz="1900" noProof="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4599432"/>
            <a:ext cx="182880" cy="18288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841248" y="4453128"/>
            <a:ext cx="10607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9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 y financiamiento de la demanda</a:t>
            </a:r>
            <a:endParaRPr lang="es-AR" sz="1900" noProof="0" dirty="0"/>
          </a:p>
        </p:txBody>
      </p:sp>
      <p:sp>
        <p:nvSpPr>
          <p:cNvPr id="19" name="Shape 11"/>
          <p:cNvSpPr/>
          <p:nvPr/>
        </p:nvSpPr>
        <p:spPr>
          <a:xfrm>
            <a:off x="502920" y="5349240"/>
            <a:ext cx="11183112" cy="1005840"/>
          </a:xfrm>
          <a:prstGeom prst="roundRect">
            <a:avLst>
              <a:gd name="adj" fmla="val 6364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20" name="Text 12"/>
          <p:cNvSpPr/>
          <p:nvPr/>
        </p:nvSpPr>
        <p:spPr>
          <a:xfrm>
            <a:off x="731520" y="5349240"/>
            <a:ext cx="107259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800" b="1" i="1" noProof="0" dirty="0">
                <a:solidFill>
                  <a:srgbClr val="D9A9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Piensen mientras avanzamos: </a:t>
            </a:r>
            <a:r>
              <a:rPr lang="es-AR" sz="180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¿necesitan personal? ¿tienen gente sin registrar? ¿quieren capacitar a alguien antes de contratarlo? Para cada situación hay un programa.</a:t>
            </a:r>
            <a:endParaRPr lang="es-AR" sz="1800" noProof="0" dirty="0"/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9AB80170-A304-117B-36E3-EB641D5A646C}"/>
              </a:ext>
            </a:extLst>
          </p:cNvPr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ENTRENAMIENTO PARA EL TRABAJO (EPT)</a:t>
            </a:r>
            <a:endParaRPr lang="es-AR" sz="2600" noProof="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11183112" cy="658368"/>
          </a:xfrm>
          <a:prstGeom prst="roundRect">
            <a:avLst>
              <a:gd name="adj" fmla="val 8333"/>
            </a:avLst>
          </a:prstGeom>
          <a:solidFill>
            <a:srgbClr val="F1F3F8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6" name="Text 4"/>
          <p:cNvSpPr/>
          <p:nvPr/>
        </p:nvSpPr>
        <p:spPr>
          <a:xfrm>
            <a:off x="731520" y="1143000"/>
            <a:ext cx="107259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empresas entrenan aprendices en un puesto de trabajo real, compartiendo el costo de la formación con la Secretaría de Trabajo. No se genera relación laboral.</a:t>
            </a:r>
            <a:endParaRPr lang="es-AR" sz="1600" noProof="0" dirty="0"/>
          </a:p>
        </p:txBody>
      </p:sp>
      <p:sp>
        <p:nvSpPr>
          <p:cNvPr id="7" name="Shape 5"/>
          <p:cNvSpPr/>
          <p:nvPr/>
        </p:nvSpPr>
        <p:spPr>
          <a:xfrm>
            <a:off x="502920" y="2011680"/>
            <a:ext cx="3544824" cy="1007212"/>
          </a:xfrm>
          <a:prstGeom prst="roundRect">
            <a:avLst>
              <a:gd name="adj" fmla="val 5926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8" name="Text 6"/>
          <p:cNvSpPr/>
          <p:nvPr/>
        </p:nvSpPr>
        <p:spPr>
          <a:xfrm>
            <a:off x="502920" y="2084832"/>
            <a:ext cx="3544824" cy="54464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s-AR" sz="4000" noProof="0" dirty="0"/>
          </a:p>
        </p:txBody>
      </p:sp>
      <p:sp>
        <p:nvSpPr>
          <p:cNvPr id="9" name="Text 7"/>
          <p:cNvSpPr/>
          <p:nvPr/>
        </p:nvSpPr>
        <p:spPr>
          <a:xfrm>
            <a:off x="612648" y="2715768"/>
            <a:ext cx="3325368" cy="387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máximo de duración</a:t>
            </a:r>
            <a:endParaRPr lang="es-AR" sz="1600" noProof="0" dirty="0"/>
          </a:p>
        </p:txBody>
      </p:sp>
      <p:sp>
        <p:nvSpPr>
          <p:cNvPr id="10" name="Shape 8"/>
          <p:cNvSpPr/>
          <p:nvPr/>
        </p:nvSpPr>
        <p:spPr>
          <a:xfrm>
            <a:off x="4322064" y="2011680"/>
            <a:ext cx="3544824" cy="1007212"/>
          </a:xfrm>
          <a:prstGeom prst="roundRect">
            <a:avLst>
              <a:gd name="adj" fmla="val 5926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1" name="Text 9"/>
          <p:cNvSpPr/>
          <p:nvPr/>
        </p:nvSpPr>
        <p:spPr>
          <a:xfrm>
            <a:off x="4322064" y="2084832"/>
            <a:ext cx="3544824" cy="54464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20Hs</a:t>
            </a:r>
            <a:endParaRPr lang="es-AR" sz="4000" noProof="0" dirty="0"/>
          </a:p>
        </p:txBody>
      </p:sp>
      <p:sp>
        <p:nvSpPr>
          <p:cNvPr id="12" name="Text 10"/>
          <p:cNvSpPr/>
          <p:nvPr/>
        </p:nvSpPr>
        <p:spPr>
          <a:xfrm>
            <a:off x="4431792" y="2715768"/>
            <a:ext cx="3325368" cy="387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Lunes a Viernes de 05hs a 22hs – </a:t>
            </a:r>
            <a:r>
              <a:rPr lang="es-AR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</a:t>
            </a:r>
            <a:r>
              <a:rPr lang="es-AR" sz="1600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ximo</a:t>
            </a: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4hs por día</a:t>
            </a:r>
            <a:endParaRPr lang="es-AR" sz="1600" noProof="0" dirty="0"/>
          </a:p>
        </p:txBody>
      </p:sp>
      <p:sp>
        <p:nvSpPr>
          <p:cNvPr id="13" name="Shape 11"/>
          <p:cNvSpPr/>
          <p:nvPr/>
        </p:nvSpPr>
        <p:spPr>
          <a:xfrm>
            <a:off x="8141208" y="2011680"/>
            <a:ext cx="3544824" cy="1007212"/>
          </a:xfrm>
          <a:prstGeom prst="roundRect">
            <a:avLst>
              <a:gd name="adj" fmla="val 5926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4" name="Text 12"/>
          <p:cNvSpPr/>
          <p:nvPr/>
        </p:nvSpPr>
        <p:spPr>
          <a:xfrm>
            <a:off x="8141208" y="2084832"/>
            <a:ext cx="3544824" cy="54464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$190000</a:t>
            </a:r>
            <a:endParaRPr lang="es-AR" sz="4000" noProof="0" dirty="0"/>
          </a:p>
        </p:txBody>
      </p:sp>
      <p:sp>
        <p:nvSpPr>
          <p:cNvPr id="15" name="Text 13"/>
          <p:cNvSpPr/>
          <p:nvPr/>
        </p:nvSpPr>
        <p:spPr>
          <a:xfrm>
            <a:off x="8250936" y="2715768"/>
            <a:ext cx="3325368" cy="387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Mensuales para los entrenados</a:t>
            </a:r>
            <a:endParaRPr lang="es-AR" sz="1600" noProof="0" dirty="0"/>
          </a:p>
        </p:txBody>
      </p:sp>
      <p:sp>
        <p:nvSpPr>
          <p:cNvPr id="16" name="Text 14"/>
          <p:cNvSpPr/>
          <p:nvPr/>
        </p:nvSpPr>
        <p:spPr>
          <a:xfrm>
            <a:off x="502920" y="3347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Aporte de la </a:t>
            </a:r>
            <a:r>
              <a:rPr lang="es-AR" sz="1600" b="1" noProof="0" dirty="0" err="1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STEySS</a:t>
            </a:r>
            <a:r>
              <a:rPr lang="es-AR" sz="16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según tamaño de empresa:</a:t>
            </a:r>
            <a:endParaRPr lang="es-AR" sz="1600" noProof="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163208"/>
              </p:ext>
            </p:extLst>
          </p:nvPr>
        </p:nvGraphicFramePr>
        <p:xfrm>
          <a:off x="502921" y="3721307"/>
          <a:ext cx="4948973" cy="1920240"/>
        </p:xfrm>
        <a:graphic>
          <a:graphicData uri="http://schemas.openxmlformats.org/drawingml/2006/table">
            <a:tbl>
              <a:tblPr/>
              <a:tblGrid>
                <a:gridCol w="1028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6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3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Tamaño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Dotación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Aporte </a:t>
                      </a:r>
                      <a:r>
                        <a:rPr lang="es-AR" sz="1600" b="1" noProof="0" dirty="0" err="1">
                          <a:solidFill>
                            <a:srgbClr val="FFFFFF"/>
                          </a:solidFill>
                        </a:rPr>
                        <a:t>STEySS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Aporte Empresa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Micro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0 a 5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$190.000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Pequeña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6 a 15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$160.000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$30000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Mediana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16 a 80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$160.000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$30000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Grande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+80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$105.000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$85000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6377466B-0985-6421-0AB5-E22705444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5727529"/>
            <a:ext cx="182880" cy="182880"/>
          </a:xfrm>
          <a:prstGeom prst="rect">
            <a:avLst/>
          </a:prstGeom>
        </p:spPr>
      </p:pic>
      <p:sp>
        <p:nvSpPr>
          <p:cNvPr id="21" name="Text 5">
            <a:extLst>
              <a:ext uri="{FF2B5EF4-FFF2-40B4-BE49-F238E27FC236}">
                <a16:creationId xmlns:a16="http://schemas.microsoft.com/office/drawing/2014/main" id="{8F3FA2EF-3A77-282B-9B3E-82A90E04F478}"/>
              </a:ext>
            </a:extLst>
          </p:cNvPr>
          <p:cNvSpPr/>
          <p:nvPr/>
        </p:nvSpPr>
        <p:spPr>
          <a:xfrm>
            <a:off x="822960" y="5864687"/>
            <a:ext cx="2762842" cy="1828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Seguro de Salud (que garantice el PMO)</a:t>
            </a:r>
            <a:endParaRPr lang="es-AR" sz="1600" noProof="0" dirty="0"/>
          </a:p>
        </p:txBody>
      </p:sp>
      <p:pic>
        <p:nvPicPr>
          <p:cNvPr id="26" name="Image 0" descr="preencoded.png">
            <a:extLst>
              <a:ext uri="{FF2B5EF4-FFF2-40B4-BE49-F238E27FC236}">
                <a16:creationId xmlns:a16="http://schemas.microsoft.com/office/drawing/2014/main" id="{0FED875E-B96A-3D4C-F146-7CFCB1FEB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5136" y="5727529"/>
            <a:ext cx="182880" cy="182880"/>
          </a:xfrm>
          <a:prstGeom prst="rect">
            <a:avLst/>
          </a:prstGeom>
        </p:spPr>
      </p:pic>
      <p:sp>
        <p:nvSpPr>
          <p:cNvPr id="27" name="Text 5">
            <a:extLst>
              <a:ext uri="{FF2B5EF4-FFF2-40B4-BE49-F238E27FC236}">
                <a16:creationId xmlns:a16="http://schemas.microsoft.com/office/drawing/2014/main" id="{C666550E-B670-3487-7F42-F78DE99544F3}"/>
              </a:ext>
            </a:extLst>
          </p:cNvPr>
          <p:cNvSpPr/>
          <p:nvPr/>
        </p:nvSpPr>
        <p:spPr>
          <a:xfrm>
            <a:off x="4047744" y="5590369"/>
            <a:ext cx="384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</a:t>
            </a:r>
            <a:endParaRPr lang="es-AR" sz="1600" noProof="0" dirty="0"/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239D61E5-0828-EFFD-F5F5-9AEE53A26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728" y="5727529"/>
            <a:ext cx="182880" cy="182880"/>
          </a:xfrm>
          <a:prstGeom prst="rect">
            <a:avLst/>
          </a:prstGeom>
        </p:spPr>
      </p:pic>
      <p:sp>
        <p:nvSpPr>
          <p:cNvPr id="29" name="Text 5">
            <a:extLst>
              <a:ext uri="{FF2B5EF4-FFF2-40B4-BE49-F238E27FC236}">
                <a16:creationId xmlns:a16="http://schemas.microsoft.com/office/drawing/2014/main" id="{23732046-B462-A782-1716-73CD8F673340}"/>
              </a:ext>
            </a:extLst>
          </p:cNvPr>
          <p:cNvSpPr/>
          <p:nvPr/>
        </p:nvSpPr>
        <p:spPr>
          <a:xfrm>
            <a:off x="4847335" y="5590369"/>
            <a:ext cx="9269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TUTOR</a:t>
            </a:r>
            <a:endParaRPr lang="es-AR" sz="1600" noProof="0" dirty="0"/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34D1FA86-1C03-AA88-FDBE-B8518CE8F3A1}"/>
              </a:ext>
            </a:extLst>
          </p:cNvPr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07AA648C-4A2E-4D2F-797F-B6656BFC7DD0}"/>
              </a:ext>
            </a:extLst>
          </p:cNvPr>
          <p:cNvGrpSpPr/>
          <p:nvPr/>
        </p:nvGrpSpPr>
        <p:grpSpPr>
          <a:xfrm>
            <a:off x="5943600" y="3520440"/>
            <a:ext cx="5742432" cy="1874520"/>
            <a:chOff x="5943600" y="3520440"/>
            <a:chExt cx="5742432" cy="1874520"/>
          </a:xfrm>
        </p:grpSpPr>
        <p:sp>
          <p:nvSpPr>
            <p:cNvPr id="19" name="Shape 21">
              <a:extLst>
                <a:ext uri="{FF2B5EF4-FFF2-40B4-BE49-F238E27FC236}">
                  <a16:creationId xmlns:a16="http://schemas.microsoft.com/office/drawing/2014/main" id="{3D5C10AA-39BE-62A1-3516-3C7EDD79A1D0}"/>
                </a:ext>
              </a:extLst>
            </p:cNvPr>
            <p:cNvSpPr/>
            <p:nvPr/>
          </p:nvSpPr>
          <p:spPr>
            <a:xfrm>
              <a:off x="5943600" y="3383280"/>
              <a:ext cx="5760720" cy="2514600"/>
            </a:xfrm>
            <a:prstGeom prst="roundRect">
              <a:avLst>
                <a:gd name="adj" fmla="val 3415"/>
              </a:avLst>
            </a:prstGeom>
            <a:solidFill>
              <a:srgbClr val="F1F3F8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22" name="Shape 22">
              <a:extLst>
                <a:ext uri="{FF2B5EF4-FFF2-40B4-BE49-F238E27FC236}">
                  <a16:creationId xmlns:a16="http://schemas.microsoft.com/office/drawing/2014/main" id="{91E584C8-55CD-EB2C-1410-844C238F1B6D}"/>
                </a:ext>
              </a:extLst>
            </p:cNvPr>
            <p:cNvSpPr/>
            <p:nvPr/>
          </p:nvSpPr>
          <p:spPr>
            <a:xfrm>
              <a:off x="6126480" y="3547872"/>
              <a:ext cx="457200" cy="457200"/>
            </a:xfrm>
            <a:prstGeom prst="ellipse">
              <a:avLst/>
            </a:prstGeom>
            <a:solidFill>
              <a:srgbClr val="B8862B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23" name="Text 23">
              <a:extLst>
                <a:ext uri="{FF2B5EF4-FFF2-40B4-BE49-F238E27FC236}">
                  <a16:creationId xmlns:a16="http://schemas.microsoft.com/office/drawing/2014/main" id="{478663EE-32A6-0024-33AD-0D6840233FC9}"/>
                </a:ext>
              </a:extLst>
            </p:cNvPr>
            <p:cNvSpPr/>
            <p:nvPr/>
          </p:nvSpPr>
          <p:spPr>
            <a:xfrm>
              <a:off x="6720840" y="3547872"/>
              <a:ext cx="4828032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600" b="1" noProof="0" dirty="0">
                  <a:solidFill>
                    <a:srgbClr val="1E2A5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¿Cómo se accede?</a:t>
              </a:r>
              <a:endParaRPr lang="es-AR" sz="1600" noProof="0" dirty="0"/>
            </a:p>
          </p:txBody>
        </p:sp>
        <p:sp>
          <p:nvSpPr>
            <p:cNvPr id="24" name="Text 24">
              <a:extLst>
                <a:ext uri="{FF2B5EF4-FFF2-40B4-BE49-F238E27FC236}">
                  <a16:creationId xmlns:a16="http://schemas.microsoft.com/office/drawing/2014/main" id="{AF1C82D0-F95C-B1B7-D521-9559C08D2DB4}"/>
                </a:ext>
              </a:extLst>
            </p:cNvPr>
            <p:cNvSpPr/>
            <p:nvPr/>
          </p:nvSpPr>
          <p:spPr>
            <a:xfrm>
              <a:off x="6199632" y="4096512"/>
              <a:ext cx="5394960" cy="18288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buBlip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</a:buBlip>
              </a:pPr>
              <a:r>
                <a:rPr lang="es-AR" sz="1600" noProof="0" dirty="0">
                  <a:solidFill>
                    <a:srgbClr val="3D44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Registrando una publicación de búsqueda en www.portalempleo.gob.ar</a:t>
              </a:r>
            </a:p>
            <a:p>
              <a:pPr marL="171450" indent="-171450">
                <a:buBlip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</a:buBlip>
              </a:pPr>
              <a:r>
                <a:rPr lang="es-AR" sz="1600" noProof="0" dirty="0">
                  <a:solidFill>
                    <a:srgbClr val="3D44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Declarando la caracterización en Simplificación Registral, con el código de modalidad de contratación correspondiente (063). </a:t>
              </a:r>
              <a:endParaRPr lang="es-AR" sz="1600" noProof="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>
            <a:extLst>
              <a:ext uri="{FF2B5EF4-FFF2-40B4-BE49-F238E27FC236}">
                <a16:creationId xmlns:a16="http://schemas.microsoft.com/office/drawing/2014/main" id="{2F3F9B62-DC37-AC20-EDB4-1F76EC9957A1}"/>
              </a:ext>
            </a:extLst>
          </p:cNvPr>
          <p:cNvGrpSpPr/>
          <p:nvPr/>
        </p:nvGrpSpPr>
        <p:grpSpPr>
          <a:xfrm>
            <a:off x="7203232" y="1971376"/>
            <a:ext cx="4592527" cy="3880784"/>
            <a:chOff x="6720840" y="2286000"/>
            <a:chExt cx="5422392" cy="3654216"/>
          </a:xfrm>
        </p:grpSpPr>
        <p:sp>
          <p:nvSpPr>
            <p:cNvPr id="22" name="Shape 21">
              <a:extLst>
                <a:ext uri="{FF2B5EF4-FFF2-40B4-BE49-F238E27FC236}">
                  <a16:creationId xmlns:a16="http://schemas.microsoft.com/office/drawing/2014/main" id="{D47E6FA5-BEC9-963D-B762-904678271B7F}"/>
                </a:ext>
              </a:extLst>
            </p:cNvPr>
            <p:cNvSpPr/>
            <p:nvPr/>
          </p:nvSpPr>
          <p:spPr>
            <a:xfrm>
              <a:off x="6750471" y="2710602"/>
              <a:ext cx="5166359" cy="3229614"/>
            </a:xfrm>
            <a:prstGeom prst="roundRect">
              <a:avLst>
                <a:gd name="adj" fmla="val 3415"/>
              </a:avLst>
            </a:prstGeom>
            <a:solidFill>
              <a:srgbClr val="F1F3F8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23" name="Shape 22">
              <a:extLst>
                <a:ext uri="{FF2B5EF4-FFF2-40B4-BE49-F238E27FC236}">
                  <a16:creationId xmlns:a16="http://schemas.microsoft.com/office/drawing/2014/main" id="{37451A7B-6129-EC8B-4A2C-04E4072D1A6C}"/>
                </a:ext>
              </a:extLst>
            </p:cNvPr>
            <p:cNvSpPr/>
            <p:nvPr/>
          </p:nvSpPr>
          <p:spPr>
            <a:xfrm>
              <a:off x="6720840" y="2286000"/>
              <a:ext cx="457200" cy="381600"/>
            </a:xfrm>
            <a:prstGeom prst="ellipse">
              <a:avLst/>
            </a:prstGeom>
            <a:solidFill>
              <a:srgbClr val="B8862B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24" name="Text 23">
              <a:extLst>
                <a:ext uri="{FF2B5EF4-FFF2-40B4-BE49-F238E27FC236}">
                  <a16:creationId xmlns:a16="http://schemas.microsoft.com/office/drawing/2014/main" id="{9E1DA849-25C5-4B9A-43E7-0D019F5B9F67}"/>
                </a:ext>
              </a:extLst>
            </p:cNvPr>
            <p:cNvSpPr/>
            <p:nvPr/>
          </p:nvSpPr>
          <p:spPr>
            <a:xfrm>
              <a:off x="7315200" y="2286000"/>
              <a:ext cx="4828032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600" b="1" noProof="0" dirty="0">
                  <a:solidFill>
                    <a:srgbClr val="1E2A5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¿Cómo se accede?</a:t>
              </a:r>
              <a:endParaRPr lang="es-AR" sz="1600" noProof="0" dirty="0"/>
            </a:p>
          </p:txBody>
        </p:sp>
        <p:sp>
          <p:nvSpPr>
            <p:cNvPr id="25" name="Text 24">
              <a:extLst>
                <a:ext uri="{FF2B5EF4-FFF2-40B4-BE49-F238E27FC236}">
                  <a16:creationId xmlns:a16="http://schemas.microsoft.com/office/drawing/2014/main" id="{3EE84819-008C-DC9C-9EB4-7308AEEA4BAB}"/>
                </a:ext>
              </a:extLst>
            </p:cNvPr>
            <p:cNvSpPr/>
            <p:nvPr/>
          </p:nvSpPr>
          <p:spPr>
            <a:xfrm>
              <a:off x="6784848" y="2810725"/>
              <a:ext cx="4846321" cy="224027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buBlip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</a:pPr>
              <a:r>
                <a:rPr lang="es-AR" sz="1600" noProof="0" dirty="0">
                  <a:solidFill>
                    <a:srgbClr val="3D44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Registrando una publicación de búsqueda en www.portalempleo.gob.ar</a:t>
              </a:r>
            </a:p>
            <a:p>
              <a:pPr marL="171450" indent="-171450">
                <a:buBlip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</a:pPr>
              <a:r>
                <a:rPr lang="es-AR" sz="1600" noProof="0" dirty="0">
                  <a:solidFill>
                    <a:srgbClr val="3D44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Declarando la caracterización "543 - Decreto 551/22 Puente al Empleo" en Simplificación Registral, con el código de modalidad de contratación correspondiente (601 a 614). La asignación social se imputa a cuenta del sueldo. Aplica a empresas de cualquier tamaño.</a:t>
              </a:r>
              <a:endParaRPr lang="es-AR" sz="1600" noProof="0" dirty="0"/>
            </a:p>
          </p:txBody>
        </p:sp>
      </p:grpSp>
      <p:sp>
        <p:nvSpPr>
          <p:cNvPr id="2" name="Shape 0"/>
          <p:cNvSpPr/>
          <p:nvPr/>
        </p:nvSpPr>
        <p:spPr>
          <a:xfrm>
            <a:off x="122944" y="6309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INSERCIÓN LABORAL (PIL)</a:t>
            </a:r>
            <a:endParaRPr lang="es-AR" sz="2600" noProof="0" dirty="0"/>
          </a:p>
        </p:txBody>
      </p:sp>
      <p:sp>
        <p:nvSpPr>
          <p:cNvPr id="4" name="Text 2"/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11183112" cy="658368"/>
          </a:xfrm>
          <a:prstGeom prst="roundRect">
            <a:avLst>
              <a:gd name="adj" fmla="val 8333"/>
            </a:avLst>
          </a:prstGeom>
          <a:solidFill>
            <a:srgbClr val="F1F3F8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6" name="Text 4"/>
          <p:cNvSpPr/>
          <p:nvPr/>
        </p:nvSpPr>
        <p:spPr>
          <a:xfrm>
            <a:off x="502920" y="1143000"/>
            <a:ext cx="11101086" cy="778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</a:t>
            </a:r>
            <a:r>
              <a:rPr lang="es-AR" sz="1600" i="1" noProof="0" dirty="0" err="1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STEySS</a:t>
            </a:r>
            <a:r>
              <a:rPr lang="es-AR" sz="1600" i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cubre parte del salario del trabajador contratado formalmente. La empresa descuenta ese aporte del sueldo a pagar según el CCT aplicable.</a:t>
            </a:r>
            <a:endParaRPr lang="es-AR" sz="1600" noProof="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143424"/>
            <a:ext cx="182880" cy="1828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32688" y="2002536"/>
            <a:ext cx="9765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 a todas las empresas del país, sin importar su tamaño</a:t>
            </a:r>
            <a:endParaRPr lang="es-AR" sz="1600" noProof="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600624"/>
            <a:ext cx="182880" cy="1828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32688" y="2459736"/>
            <a:ext cx="9765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Trabajadores desocupados mayores de 18 años de programas nacionales</a:t>
            </a:r>
            <a:endParaRPr lang="es-AR" sz="1600" noProof="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057824"/>
            <a:ext cx="182880" cy="1828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32688" y="2916936"/>
            <a:ext cx="9765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aporte varía según dotación, jornada y género del trabajador</a:t>
            </a:r>
            <a:endParaRPr lang="es-AR" sz="1600" noProof="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515024"/>
            <a:ext cx="182880" cy="1828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32688" y="3374136"/>
            <a:ext cx="9765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Plazo de adhesión: hasta 12 meses</a:t>
            </a:r>
            <a:endParaRPr lang="es-AR" sz="1600" noProof="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972224"/>
            <a:ext cx="182880" cy="18288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32688" y="3831336"/>
            <a:ext cx="9765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empresa registra al trabajador con Alta Temprana en ARCA</a:t>
            </a:r>
            <a:endParaRPr lang="es-AR" sz="1600" noProof="0" dirty="0"/>
          </a:p>
        </p:txBody>
      </p:sp>
      <p:sp>
        <p:nvSpPr>
          <p:cNvPr id="19" name="Shape 11"/>
          <p:cNvSpPr/>
          <p:nvPr/>
        </p:nvSpPr>
        <p:spPr>
          <a:xfrm>
            <a:off x="502920" y="5166360"/>
            <a:ext cx="11183112" cy="685800"/>
          </a:xfrm>
          <a:prstGeom prst="roundRect">
            <a:avLst>
              <a:gd name="adj" fmla="val 9333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20" name="Text 12"/>
          <p:cNvSpPr/>
          <p:nvPr/>
        </p:nvSpPr>
        <p:spPr>
          <a:xfrm>
            <a:off x="731520" y="5166360"/>
            <a:ext cx="107259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Requisito: </a:t>
            </a: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figurar en el Registro Público de Empleadores con Sanciones Laborales (REPSAL)</a:t>
            </a:r>
            <a:endParaRPr lang="es-AR" sz="16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PUENTE AL EMPLEO</a:t>
            </a:r>
            <a:endParaRPr lang="es-AR" sz="2600" noProof="0" dirty="0"/>
          </a:p>
        </p:txBody>
      </p:sp>
      <p:sp>
        <p:nvSpPr>
          <p:cNvPr id="4" name="Text 2"/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  <p:sp>
        <p:nvSpPr>
          <p:cNvPr id="7" name="Shape 5"/>
          <p:cNvSpPr/>
          <p:nvPr/>
        </p:nvSpPr>
        <p:spPr>
          <a:xfrm>
            <a:off x="502920" y="1143000"/>
            <a:ext cx="11183112" cy="658368"/>
          </a:xfrm>
          <a:prstGeom prst="roundRect">
            <a:avLst>
              <a:gd name="adj" fmla="val 8333"/>
            </a:avLst>
          </a:prstGeom>
          <a:solidFill>
            <a:srgbClr val="F1F3F8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8" name="Text 6"/>
          <p:cNvSpPr/>
          <p:nvPr/>
        </p:nvSpPr>
        <p:spPr>
          <a:xfrm>
            <a:off x="731520" y="1143000"/>
            <a:ext cx="107259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del 100% de contribuciones patronales para empleadores que incorporen trabajadores provenientes de programas sociales, educativos y de empleo. Decreto 551/2022, extendido por Decreto 1085/2024.</a:t>
            </a:r>
            <a:endParaRPr lang="es-AR" sz="1600" noProof="0" dirty="0"/>
          </a:p>
        </p:txBody>
      </p:sp>
      <p:sp>
        <p:nvSpPr>
          <p:cNvPr id="9" name="Shape 7"/>
          <p:cNvSpPr/>
          <p:nvPr/>
        </p:nvSpPr>
        <p:spPr>
          <a:xfrm>
            <a:off x="502920" y="2057400"/>
            <a:ext cx="3544824" cy="1188720"/>
          </a:xfrm>
          <a:prstGeom prst="roundRect">
            <a:avLst>
              <a:gd name="adj" fmla="val 6154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0" name="Text 8"/>
          <p:cNvSpPr/>
          <p:nvPr/>
        </p:nvSpPr>
        <p:spPr>
          <a:xfrm>
            <a:off x="502920" y="2130552"/>
            <a:ext cx="35448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s-AR" sz="4000" noProof="0" dirty="0"/>
          </a:p>
        </p:txBody>
      </p:sp>
      <p:sp>
        <p:nvSpPr>
          <p:cNvPr id="11" name="Text 9"/>
          <p:cNvSpPr/>
          <p:nvPr/>
        </p:nvSpPr>
        <p:spPr>
          <a:xfrm>
            <a:off x="612648" y="2715768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de contribuciones patronales</a:t>
            </a:r>
            <a:endParaRPr lang="es-AR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4322064" y="2057400"/>
            <a:ext cx="3544824" cy="1188720"/>
          </a:xfrm>
          <a:prstGeom prst="roundRect">
            <a:avLst>
              <a:gd name="adj" fmla="val 6154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3" name="Text 11"/>
          <p:cNvSpPr/>
          <p:nvPr/>
        </p:nvSpPr>
        <p:spPr>
          <a:xfrm>
            <a:off x="4322064" y="2130552"/>
            <a:ext cx="35448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s-AR" sz="4000" noProof="0" dirty="0"/>
          </a:p>
        </p:txBody>
      </p:sp>
      <p:sp>
        <p:nvSpPr>
          <p:cNvPr id="14" name="Text 12"/>
          <p:cNvSpPr/>
          <p:nvPr/>
        </p:nvSpPr>
        <p:spPr>
          <a:xfrm>
            <a:off x="4431792" y="2715768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de duración del beneficio</a:t>
            </a:r>
            <a:endParaRPr lang="es-AR" sz="1600" noProof="0" dirty="0"/>
          </a:p>
        </p:txBody>
      </p:sp>
      <p:sp>
        <p:nvSpPr>
          <p:cNvPr id="15" name="Shape 13"/>
          <p:cNvSpPr/>
          <p:nvPr/>
        </p:nvSpPr>
        <p:spPr>
          <a:xfrm>
            <a:off x="8141208" y="2057400"/>
            <a:ext cx="3544824" cy="1188720"/>
          </a:xfrm>
          <a:prstGeom prst="roundRect">
            <a:avLst>
              <a:gd name="adj" fmla="val 6154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6" name="Text 14"/>
          <p:cNvSpPr/>
          <p:nvPr/>
        </p:nvSpPr>
        <p:spPr>
          <a:xfrm>
            <a:off x="8141208" y="2130552"/>
            <a:ext cx="35448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31/12</a:t>
            </a:r>
            <a:endParaRPr lang="es-AR" sz="4000" noProof="0" dirty="0"/>
          </a:p>
        </p:txBody>
      </p:sp>
      <p:sp>
        <p:nvSpPr>
          <p:cNvPr id="17" name="Text 15"/>
          <p:cNvSpPr/>
          <p:nvPr/>
        </p:nvSpPr>
        <p:spPr>
          <a:xfrm>
            <a:off x="8250936" y="2715768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— fecha límite de contratación</a:t>
            </a:r>
            <a:endParaRPr lang="es-AR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502920" y="352044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Trabajadores provenientes de:</a:t>
            </a:r>
            <a:endParaRPr lang="es-AR" sz="1600" noProof="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" y="3941064"/>
            <a:ext cx="182880" cy="18288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795528" y="3831336"/>
            <a:ext cx="48280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Volver al Trabajo (ex Potenciar Trabajo)</a:t>
            </a:r>
            <a:endParaRPr lang="es-AR" sz="1600" noProof="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343400"/>
            <a:ext cx="182880" cy="18288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95528" y="4233672"/>
            <a:ext cx="48280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Inserción Laboral (PIL)</a:t>
            </a:r>
            <a:endParaRPr lang="es-AR" sz="1600" noProof="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745736"/>
            <a:ext cx="182880" cy="18288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795528" y="4636008"/>
            <a:ext cx="48280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Fomentar Empleo</a:t>
            </a:r>
            <a:endParaRPr lang="es-AR" sz="1600" noProof="0" dirty="0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5148072"/>
            <a:ext cx="182880" cy="18288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95528" y="5038344"/>
            <a:ext cx="48280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de Acompañamiento Social</a:t>
            </a:r>
            <a:endParaRPr lang="es-AR" sz="1600" noProof="0" dirty="0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3721608"/>
            <a:ext cx="384048" cy="384048"/>
          </a:xfrm>
          <a:prstGeom prst="rect">
            <a:avLst/>
          </a:prstGeom>
        </p:spPr>
      </p:pic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208" y="3794760"/>
            <a:ext cx="237744" cy="237744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E130BF6C-D7A5-3184-A666-22E25405CCE5}"/>
              </a:ext>
            </a:extLst>
          </p:cNvPr>
          <p:cNvGrpSpPr/>
          <p:nvPr/>
        </p:nvGrpSpPr>
        <p:grpSpPr>
          <a:xfrm>
            <a:off x="5943600" y="3520440"/>
            <a:ext cx="5742432" cy="1874520"/>
            <a:chOff x="5943600" y="3520440"/>
            <a:chExt cx="5742432" cy="1874520"/>
          </a:xfrm>
        </p:grpSpPr>
        <p:sp>
          <p:nvSpPr>
            <p:cNvPr id="27" name="Shape 21"/>
            <p:cNvSpPr/>
            <p:nvPr/>
          </p:nvSpPr>
          <p:spPr>
            <a:xfrm>
              <a:off x="5943600" y="3401568"/>
              <a:ext cx="5760720" cy="2194560"/>
            </a:xfrm>
            <a:prstGeom prst="roundRect">
              <a:avLst>
                <a:gd name="adj" fmla="val 3415"/>
              </a:avLst>
            </a:prstGeom>
            <a:solidFill>
              <a:srgbClr val="F1F3F8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29" name="Shape 22"/>
            <p:cNvSpPr/>
            <p:nvPr/>
          </p:nvSpPr>
          <p:spPr>
            <a:xfrm>
              <a:off x="6126480" y="3547872"/>
              <a:ext cx="457200" cy="457200"/>
            </a:xfrm>
            <a:prstGeom prst="ellipse">
              <a:avLst/>
            </a:prstGeom>
            <a:solidFill>
              <a:srgbClr val="B8862B"/>
            </a:solidFill>
            <a:ln/>
          </p:spPr>
          <p:txBody>
            <a:bodyPr/>
            <a:lstStyle/>
            <a:p>
              <a:endParaRPr lang="es-AR" noProof="0" dirty="0"/>
            </a:p>
          </p:txBody>
        </p:sp>
        <p:sp>
          <p:nvSpPr>
            <p:cNvPr id="31" name="Text 23"/>
            <p:cNvSpPr/>
            <p:nvPr/>
          </p:nvSpPr>
          <p:spPr>
            <a:xfrm>
              <a:off x="6720840" y="3547872"/>
              <a:ext cx="4828032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600" b="1" noProof="0" dirty="0">
                  <a:solidFill>
                    <a:srgbClr val="1E2A5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¿Cómo se accede?</a:t>
              </a:r>
              <a:endParaRPr lang="es-AR" sz="1600" noProof="0" dirty="0"/>
            </a:p>
          </p:txBody>
        </p:sp>
        <p:sp>
          <p:nvSpPr>
            <p:cNvPr id="32" name="Text 24"/>
            <p:cNvSpPr/>
            <p:nvPr/>
          </p:nvSpPr>
          <p:spPr>
            <a:xfrm>
              <a:off x="6199632" y="4069080"/>
              <a:ext cx="544068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buBlip>
                  <a:blip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</a:pPr>
              <a:r>
                <a:rPr lang="es-AR" sz="1500" noProof="0" dirty="0">
                  <a:solidFill>
                    <a:srgbClr val="3D44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Registrando una publicación de búsqueda en www.portalempleo.gob.ar</a:t>
              </a:r>
            </a:p>
            <a:p>
              <a:pPr marL="171450" indent="-171450">
                <a:buBlip>
                  <a:blip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</a:pPr>
              <a:r>
                <a:rPr lang="es-AR" sz="1500" noProof="0" dirty="0">
                  <a:solidFill>
                    <a:srgbClr val="3D4457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Declarando la caracterización "543 - Decreto 551/22 Puente al Empleo" en Simplificación Registral, con el código de modalidad de contratación correspondiente (601 a 614). La asignación social se imputa a cuenta del sueldo. Aplica a empresas de cualquier tamaño.</a:t>
              </a:r>
              <a:endParaRPr lang="es-AR" sz="1500" noProof="0" dirty="0"/>
            </a:p>
          </p:txBody>
        </p:sp>
      </p:grpSp>
      <p:sp>
        <p:nvSpPr>
          <p:cNvPr id="33" name="Shape 25"/>
          <p:cNvSpPr/>
          <p:nvPr/>
        </p:nvSpPr>
        <p:spPr>
          <a:xfrm>
            <a:off x="502920" y="5623560"/>
            <a:ext cx="11183112" cy="548640"/>
          </a:xfrm>
          <a:prstGeom prst="roundRect">
            <a:avLst>
              <a:gd name="adj" fmla="val 10000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4" name="Text 26"/>
          <p:cNvSpPr/>
          <p:nvPr/>
        </p:nvSpPr>
        <p:spPr>
          <a:xfrm>
            <a:off x="731520" y="5623560"/>
            <a:ext cx="10725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diferencia del PIL, el Estado no subsidia parte del sueldo: directamente lleva a cero la contribución patronal por 12 meses.</a:t>
            </a:r>
            <a:endParaRPr lang="es-AR" sz="1600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59751A-00DB-39B5-8FBF-E4C902C6F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F7D4DB1-FE85-C62C-E014-DA2528666033}"/>
              </a:ext>
            </a:extLst>
          </p:cNvPr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F96CAF4-31B5-0859-38EB-9A3490037703}"/>
              </a:ext>
            </a:extLst>
          </p:cNvPr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</a:t>
            </a:r>
            <a:r>
              <a:rPr lang="es-AR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Empleo - </a:t>
            </a:r>
            <a:r>
              <a:rPr lang="es-AR" sz="2600" b="1" noProof="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</a:t>
            </a:r>
            <a:r>
              <a:rPr lang="es-AR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w.portalempleo.gob.ar</a:t>
            </a:r>
            <a:endParaRPr lang="es-AR" sz="2600" noProof="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75DD071-BEBA-BE33-30B6-675BFB9E1364}"/>
              </a:ext>
            </a:extLst>
          </p:cNvPr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5652BD1-4905-47D1-9C0D-6FFFF6B19295}"/>
              </a:ext>
            </a:extLst>
          </p:cNvPr>
          <p:cNvSpPr/>
          <p:nvPr/>
        </p:nvSpPr>
        <p:spPr>
          <a:xfrm>
            <a:off x="502920" y="1024128"/>
            <a:ext cx="111831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i="1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Portal empleo es una aplicación web dispuesta por la </a:t>
            </a:r>
            <a:r>
              <a:rPr lang="es-AR" sz="1600" i="1" dirty="0" err="1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STEySS</a:t>
            </a:r>
            <a:r>
              <a:rPr lang="es-AR" sz="1600" i="1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agilizar las búsquedas de perfiles laborales, así como la gestión de los programas de empleo que ejecuta a los que las empresas pueden acceder. </a:t>
            </a:r>
            <a:r>
              <a:rPr lang="es-AR" sz="1600" i="1" dirty="0" err="1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</a:t>
            </a:r>
            <a:r>
              <a:rPr lang="es-AR" sz="1600" i="1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como postularse a ofertas laborales, de capacitación y servicios dirigidos a los ciudadanos</a:t>
            </a: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3CDF1C12-1247-4E97-C475-0710AFBB1DAA}"/>
              </a:ext>
            </a:extLst>
          </p:cNvPr>
          <p:cNvSpPr/>
          <p:nvPr/>
        </p:nvSpPr>
        <p:spPr>
          <a:xfrm>
            <a:off x="502920" y="2194560"/>
            <a:ext cx="5593080" cy="2542032"/>
          </a:xfrm>
          <a:prstGeom prst="roundRect">
            <a:avLst>
              <a:gd name="adj" fmla="val 4667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F8F7F616-B4CF-5487-E533-E00556696AB2}"/>
              </a:ext>
            </a:extLst>
          </p:cNvPr>
          <p:cNvSpPr/>
          <p:nvPr/>
        </p:nvSpPr>
        <p:spPr>
          <a:xfrm>
            <a:off x="579695" y="2331720"/>
            <a:ext cx="516025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Empresas</a:t>
            </a:r>
            <a:endParaRPr lang="es-AR" sz="1600" noProof="0" dirty="0"/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8B9CA66D-E52D-387C-EB0D-FADD98A18E87}"/>
              </a:ext>
            </a:extLst>
          </p:cNvPr>
          <p:cNvSpPr/>
          <p:nvPr/>
        </p:nvSpPr>
        <p:spPr>
          <a:xfrm>
            <a:off x="6351630" y="2194560"/>
            <a:ext cx="5593080" cy="2542032"/>
          </a:xfrm>
          <a:prstGeom prst="roundRect">
            <a:avLst>
              <a:gd name="adj" fmla="val 4667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9B77ECBF-55B9-D9A5-6A20-B17EE9D70D54}"/>
              </a:ext>
            </a:extLst>
          </p:cNvPr>
          <p:cNvSpPr/>
          <p:nvPr/>
        </p:nvSpPr>
        <p:spPr>
          <a:xfrm>
            <a:off x="6428405" y="2331720"/>
            <a:ext cx="516025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Ciudadanos</a:t>
            </a:r>
            <a:endParaRPr lang="es-AR" sz="1600" noProof="0" dirty="0"/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081934F0-6FD8-51FF-B12F-263853D8AF1D}"/>
              </a:ext>
            </a:extLst>
          </p:cNvPr>
          <p:cNvSpPr/>
          <p:nvPr/>
        </p:nvSpPr>
        <p:spPr>
          <a:xfrm>
            <a:off x="502920" y="1920240"/>
            <a:ext cx="271614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Requisitos para inscribirse:</a:t>
            </a:r>
            <a:endParaRPr lang="es-AR" noProof="0" dirty="0"/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30AFC0AE-6FC5-A0C5-1173-F4A6C8211D77}"/>
              </a:ext>
            </a:extLst>
          </p:cNvPr>
          <p:cNvSpPr/>
          <p:nvPr/>
        </p:nvSpPr>
        <p:spPr>
          <a:xfrm>
            <a:off x="579694" y="2724912"/>
            <a:ext cx="5415663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Contar con Clave Fiscal activa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Asocia</a:t>
            </a:r>
            <a:r>
              <a:rPr lang="es-A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el servicio del Ministerio de Trabajo, Empleo y Seguridad Social desde el administrador de relaciones de ARCA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Completar el perfil de la empresa en </a:t>
            </a:r>
            <a:r>
              <a:rPr lang="es-A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www.portalempleo.gob.ar</a:t>
            </a:r>
            <a:endParaRPr lang="es-AR" sz="16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Dentro del apartado de contactos del perfil, autorizar la gestión por parte de la Agencia Territorial</a:t>
            </a:r>
            <a:endParaRPr lang="es-AR" sz="1600" noProof="0" dirty="0"/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F8523064-B28D-6F26-DF6F-34BBCAA87EC7}"/>
              </a:ext>
            </a:extLst>
          </p:cNvPr>
          <p:cNvSpPr/>
          <p:nvPr/>
        </p:nvSpPr>
        <p:spPr>
          <a:xfrm>
            <a:off x="6453249" y="2724912"/>
            <a:ext cx="5415663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Contar un correo electrónico activo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Registrarse en </a:t>
            </a: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www.portalempleo.gob.ar</a:t>
            </a:r>
            <a:endParaRPr lang="es-AR" sz="16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Completar el </a:t>
            </a:r>
            <a:r>
              <a:rPr lang="es-AR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</a:t>
            </a:r>
            <a:endParaRPr lang="es-AR" sz="16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Dentro del apartado de contactos del perfil, autorizar la gestión por parte de la Agencia Territorial</a:t>
            </a:r>
            <a:endParaRPr lang="es-AR" sz="1600" noProof="0" dirty="0"/>
          </a:p>
        </p:txBody>
      </p:sp>
      <p:sp>
        <p:nvSpPr>
          <p:cNvPr id="32" name="Shape 5">
            <a:extLst>
              <a:ext uri="{FF2B5EF4-FFF2-40B4-BE49-F238E27FC236}">
                <a16:creationId xmlns:a16="http://schemas.microsoft.com/office/drawing/2014/main" id="{93822EEC-2587-242A-7A30-E769E478E116}"/>
              </a:ext>
            </a:extLst>
          </p:cNvPr>
          <p:cNvSpPr/>
          <p:nvPr/>
        </p:nvSpPr>
        <p:spPr>
          <a:xfrm>
            <a:off x="502920" y="4709160"/>
            <a:ext cx="11441790" cy="1783080"/>
          </a:xfrm>
          <a:prstGeom prst="roundRect">
            <a:avLst>
              <a:gd name="adj" fmla="val 4667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79C3F0BC-7C18-21F8-FCA9-693607FD5056}"/>
              </a:ext>
            </a:extLst>
          </p:cNvPr>
          <p:cNvSpPr/>
          <p:nvPr/>
        </p:nvSpPr>
        <p:spPr>
          <a:xfrm>
            <a:off x="579694" y="4846320"/>
            <a:ext cx="1128921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Asistencia Técnica</a:t>
            </a:r>
            <a:endParaRPr lang="es-AR" sz="1600" noProof="0" dirty="0"/>
          </a:p>
        </p:txBody>
      </p:sp>
      <p:sp>
        <p:nvSpPr>
          <p:cNvPr id="36" name="Text 7">
            <a:extLst>
              <a:ext uri="{FF2B5EF4-FFF2-40B4-BE49-F238E27FC236}">
                <a16:creationId xmlns:a16="http://schemas.microsoft.com/office/drawing/2014/main" id="{367B2EF8-AE15-AA75-33F3-5BDD8650D8B0}"/>
              </a:ext>
            </a:extLst>
          </p:cNvPr>
          <p:cNvSpPr/>
          <p:nvPr/>
        </p:nvSpPr>
        <p:spPr>
          <a:xfrm>
            <a:off x="678813" y="5257800"/>
            <a:ext cx="111134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equipo de inserción laboral de la Agencia Territorial cuenta con personal especializado para guiar a empresas y ciudadanos en cada paso del proceso a los fines de facilitar el acceso a las herramientas.</a:t>
            </a:r>
          </a:p>
          <a:p>
            <a:endParaRPr lang="es-AR" sz="16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3217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DECRETO 409/2026 — EMPLEO REGISTRADO</a:t>
            </a:r>
            <a:endParaRPr lang="es-AR" sz="2600" noProof="0" dirty="0"/>
          </a:p>
        </p:txBody>
      </p:sp>
      <p:sp>
        <p:nvSpPr>
          <p:cNvPr id="4" name="Text 2"/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50" b="1" noProof="0" dirty="0">
                <a:solidFill>
                  <a:srgbClr val="1E2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Régimen de Promoción del Empleo Registrado (PER) · Ley 27.802 — Vigente desde el 1° de junio de 2026</a:t>
            </a:r>
            <a:endParaRPr lang="es-AR" sz="1750" noProof="0" dirty="0"/>
          </a:p>
        </p:txBody>
      </p:sp>
      <p:sp>
        <p:nvSpPr>
          <p:cNvPr id="6" name="Text 4"/>
          <p:cNvSpPr/>
          <p:nvPr/>
        </p:nvSpPr>
        <p:spPr>
          <a:xfrm>
            <a:off x="502920" y="1463040"/>
            <a:ext cx="11183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00" i="1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Regularización de relaciones laborales no registradas o deficientemente registradas.</a:t>
            </a:r>
            <a:endParaRPr lang="es-AR" sz="1700" noProof="0" dirty="0"/>
          </a:p>
        </p:txBody>
      </p:sp>
      <p:sp>
        <p:nvSpPr>
          <p:cNvPr id="7" name="Shape 5"/>
          <p:cNvSpPr/>
          <p:nvPr/>
        </p:nvSpPr>
        <p:spPr>
          <a:xfrm>
            <a:off x="502920" y="1965960"/>
            <a:ext cx="3544824" cy="1371600"/>
          </a:xfrm>
          <a:prstGeom prst="roundRect">
            <a:avLst>
              <a:gd name="adj" fmla="val 4667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8" name="Shape 6"/>
          <p:cNvSpPr/>
          <p:nvPr/>
        </p:nvSpPr>
        <p:spPr>
          <a:xfrm>
            <a:off x="2001012" y="2148840"/>
            <a:ext cx="548640" cy="54864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028" y="2276856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40080" y="2788920"/>
            <a:ext cx="3270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Extinción de acción penal</a:t>
            </a:r>
            <a:endParaRPr lang="es-AR" sz="1800" noProof="0" dirty="0"/>
          </a:p>
        </p:txBody>
      </p:sp>
      <p:sp>
        <p:nvSpPr>
          <p:cNvPr id="11" name="Text 8"/>
          <p:cNvSpPr/>
          <p:nvPr/>
        </p:nvSpPr>
        <p:spPr>
          <a:xfrm>
            <a:off x="640080" y="3063240"/>
            <a:ext cx="32705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sentencia firme previa</a:t>
            </a:r>
            <a:endParaRPr lang="es-AR" sz="1600" noProof="0" dirty="0"/>
          </a:p>
        </p:txBody>
      </p:sp>
      <p:sp>
        <p:nvSpPr>
          <p:cNvPr id="12" name="Shape 9"/>
          <p:cNvSpPr/>
          <p:nvPr/>
        </p:nvSpPr>
        <p:spPr>
          <a:xfrm>
            <a:off x="4322064" y="1965960"/>
            <a:ext cx="3544824" cy="1371600"/>
          </a:xfrm>
          <a:prstGeom prst="roundRect">
            <a:avLst>
              <a:gd name="adj" fmla="val 4667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3" name="Shape 10"/>
          <p:cNvSpPr/>
          <p:nvPr/>
        </p:nvSpPr>
        <p:spPr>
          <a:xfrm>
            <a:off x="5820156" y="2148840"/>
            <a:ext cx="548640" cy="54864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172" y="2276856"/>
            <a:ext cx="292608" cy="29260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459224" y="2788920"/>
            <a:ext cx="3270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Baja del REPSAL</a:t>
            </a:r>
            <a:endParaRPr lang="es-AR" sz="1800" noProof="0" dirty="0"/>
          </a:p>
        </p:txBody>
      </p:sp>
      <p:sp>
        <p:nvSpPr>
          <p:cNvPr id="16" name="Text 12"/>
          <p:cNvSpPr/>
          <p:nvPr/>
        </p:nvSpPr>
        <p:spPr>
          <a:xfrm>
            <a:off x="4459224" y="3063240"/>
            <a:ext cx="32705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Infracciones hasta 06/03/2026</a:t>
            </a:r>
            <a:endParaRPr lang="es-AR" sz="1600" noProof="0" dirty="0"/>
          </a:p>
        </p:txBody>
      </p:sp>
      <p:sp>
        <p:nvSpPr>
          <p:cNvPr id="17" name="Shape 13"/>
          <p:cNvSpPr/>
          <p:nvPr/>
        </p:nvSpPr>
        <p:spPr>
          <a:xfrm>
            <a:off x="8141208" y="1965960"/>
            <a:ext cx="3544824" cy="1371600"/>
          </a:xfrm>
          <a:prstGeom prst="roundRect">
            <a:avLst>
              <a:gd name="adj" fmla="val 4667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8" name="Shape 14"/>
          <p:cNvSpPr/>
          <p:nvPr/>
        </p:nvSpPr>
        <p:spPr>
          <a:xfrm>
            <a:off x="9639300" y="2148840"/>
            <a:ext cx="548640" cy="548640"/>
          </a:xfrm>
          <a:prstGeom prst="ellipse">
            <a:avLst/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7316" y="2276856"/>
            <a:ext cx="292608" cy="29260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278368" y="2788920"/>
            <a:ext cx="3270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8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Condonación de deuda</a:t>
            </a:r>
            <a:endParaRPr lang="es-AR" sz="1800" noProof="0" dirty="0"/>
          </a:p>
        </p:txBody>
      </p:sp>
      <p:sp>
        <p:nvSpPr>
          <p:cNvPr id="21" name="Text 16"/>
          <p:cNvSpPr/>
          <p:nvPr/>
        </p:nvSpPr>
        <p:spPr>
          <a:xfrm>
            <a:off x="8278368" y="3063240"/>
            <a:ext cx="32705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Hasta 90% (</a:t>
            </a:r>
            <a:r>
              <a:rPr lang="es-AR" sz="1600" noProof="0" dirty="0" err="1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MiPyMEs</a:t>
            </a:r>
            <a:r>
              <a:rPr lang="es-AR" sz="1600" noProof="0" dirty="0">
                <a:solidFill>
                  <a:srgbClr val="C9CF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s-AR" sz="1600" noProof="0" dirty="0"/>
          </a:p>
        </p:txBody>
      </p:sp>
      <p:sp>
        <p:nvSpPr>
          <p:cNvPr id="22" name="Text 17"/>
          <p:cNvSpPr/>
          <p:nvPr/>
        </p:nvSpPr>
        <p:spPr>
          <a:xfrm>
            <a:off x="502920" y="356616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7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Porcentajes de condonación por categoría:</a:t>
            </a:r>
            <a:endParaRPr lang="es-AR" sz="1700" noProof="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356848"/>
              </p:ext>
            </p:extLst>
          </p:nvPr>
        </p:nvGraphicFramePr>
        <p:xfrm>
          <a:off x="502920" y="3886200"/>
          <a:ext cx="11183112" cy="1341120"/>
        </p:xfrm>
        <a:graphic>
          <a:graphicData uri="http://schemas.openxmlformats.org/drawingml/2006/table">
            <a:tbl>
              <a:tblPr/>
              <a:tblGrid>
                <a:gridCol w="3755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25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4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Categoría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Condonación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Adicional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Micro y Pequeñas Empresas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90%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100% en Salud, ART y SCVO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Medianas Empresas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80%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100% en Salud, ART y SCVO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Grandes Empresas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70%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100% en Salud, ART y SCVO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" name="Text 18"/>
          <p:cNvSpPr/>
          <p:nvPr/>
        </p:nvSpPr>
        <p:spPr>
          <a:xfrm>
            <a:off x="502920" y="5349240"/>
            <a:ext cx="111831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B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Pago al contado: </a:t>
            </a: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adicional del 50% sobre capital e intereses no condonados. Ej. </a:t>
            </a:r>
            <a:r>
              <a:rPr lang="es-AR" sz="1600" noProof="0" dirty="0" err="1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PyME</a:t>
            </a:r>
            <a:r>
              <a:rPr lang="es-AR" sz="1600" noProof="0" dirty="0">
                <a:solidFill>
                  <a:srgbClr val="3D44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deuda $10M → condona 90% = queda $1M → contado −50% → paga $500.000 (5% del total).</a:t>
            </a:r>
            <a:endParaRPr lang="es-AR" sz="1600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960120"/>
          </a:xfrm>
          <a:prstGeom prst="rect">
            <a:avLst/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3" name="Text 1"/>
          <p:cNvSpPr/>
          <p:nvPr/>
        </p:nvSpPr>
        <p:spPr>
          <a:xfrm>
            <a:off x="502920" y="0"/>
            <a:ext cx="1072591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32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RIFL</a:t>
            </a:r>
            <a:r>
              <a:rPr lang="es-AR" sz="2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INCENTIVO A LA FORMALIZACIÓN</a:t>
            </a:r>
            <a:endParaRPr lang="es-AR" sz="2600" noProof="0" dirty="0"/>
          </a:p>
        </p:txBody>
      </p:sp>
      <p:sp>
        <p:nvSpPr>
          <p:cNvPr id="5" name="Text 3"/>
          <p:cNvSpPr/>
          <p:nvPr/>
        </p:nvSpPr>
        <p:spPr>
          <a:xfrm>
            <a:off x="502920" y="1049863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1E2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Régimen de Incentivo a la Formalización Laboral · Ley 27.802 · Decreto 315/2026 — Vigente desde el 1° de mayo de 2026</a:t>
            </a:r>
            <a:endParaRPr lang="es-AR" sz="1600" noProof="0" dirty="0"/>
          </a:p>
        </p:txBody>
      </p:sp>
      <p:sp>
        <p:nvSpPr>
          <p:cNvPr id="6" name="Shape 4"/>
          <p:cNvSpPr/>
          <p:nvPr/>
        </p:nvSpPr>
        <p:spPr>
          <a:xfrm>
            <a:off x="502920" y="1473195"/>
            <a:ext cx="3544824" cy="1188720"/>
          </a:xfrm>
          <a:prstGeom prst="roundRect">
            <a:avLst>
              <a:gd name="adj" fmla="val 6154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7" name="Text 5"/>
          <p:cNvSpPr/>
          <p:nvPr/>
        </p:nvSpPr>
        <p:spPr>
          <a:xfrm>
            <a:off x="502920" y="1546347"/>
            <a:ext cx="35448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5%</a:t>
            </a:r>
            <a:endParaRPr lang="es-AR" sz="4000" noProof="0" dirty="0"/>
          </a:p>
        </p:txBody>
      </p:sp>
      <p:sp>
        <p:nvSpPr>
          <p:cNvPr id="8" name="Text 6"/>
          <p:cNvSpPr/>
          <p:nvPr/>
        </p:nvSpPr>
        <p:spPr>
          <a:xfrm>
            <a:off x="612648" y="2131563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contribuciones patronales (vs. 18-20,4% actual)</a:t>
            </a:r>
            <a:endParaRPr lang="es-AR" sz="1600" noProof="0" dirty="0"/>
          </a:p>
        </p:txBody>
      </p:sp>
      <p:sp>
        <p:nvSpPr>
          <p:cNvPr id="9" name="Shape 7"/>
          <p:cNvSpPr/>
          <p:nvPr/>
        </p:nvSpPr>
        <p:spPr>
          <a:xfrm>
            <a:off x="4322064" y="1473195"/>
            <a:ext cx="3544824" cy="1188720"/>
          </a:xfrm>
          <a:prstGeom prst="roundRect">
            <a:avLst>
              <a:gd name="adj" fmla="val 6154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0" name="Text 8"/>
          <p:cNvSpPr/>
          <p:nvPr/>
        </p:nvSpPr>
        <p:spPr>
          <a:xfrm>
            <a:off x="4322064" y="1546347"/>
            <a:ext cx="35448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48</a:t>
            </a:r>
            <a:endParaRPr lang="es-AR" sz="4000" noProof="0" dirty="0"/>
          </a:p>
        </p:txBody>
      </p:sp>
      <p:sp>
        <p:nvSpPr>
          <p:cNvPr id="11" name="Text 9"/>
          <p:cNvSpPr/>
          <p:nvPr/>
        </p:nvSpPr>
        <p:spPr>
          <a:xfrm>
            <a:off x="4431792" y="2131563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de beneficio</a:t>
            </a:r>
            <a:endParaRPr lang="es-AR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8141208" y="1473195"/>
            <a:ext cx="3544824" cy="1188720"/>
          </a:xfrm>
          <a:prstGeom prst="roundRect">
            <a:avLst>
              <a:gd name="adj" fmla="val 6154"/>
            </a:avLst>
          </a:prstGeom>
          <a:solidFill>
            <a:srgbClr val="1E2A52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3" name="Text 11"/>
          <p:cNvSpPr/>
          <p:nvPr/>
        </p:nvSpPr>
        <p:spPr>
          <a:xfrm>
            <a:off x="8141208" y="1546347"/>
            <a:ext cx="354482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s-AR" sz="4000" b="1" noProof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85%</a:t>
            </a:r>
            <a:endParaRPr lang="es-AR" sz="4000" noProof="0" dirty="0"/>
          </a:p>
        </p:txBody>
      </p:sp>
      <p:sp>
        <p:nvSpPr>
          <p:cNvPr id="14" name="Text 12"/>
          <p:cNvSpPr/>
          <p:nvPr/>
        </p:nvSpPr>
        <p:spPr>
          <a:xfrm>
            <a:off x="8250936" y="2131563"/>
            <a:ext cx="3325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reducción en cargas patronales</a:t>
            </a:r>
            <a:endParaRPr lang="es-AR" sz="1600" noProof="0" dirty="0"/>
          </a:p>
        </p:txBody>
      </p:sp>
      <p:sp>
        <p:nvSpPr>
          <p:cNvPr id="15" name="Text 13"/>
          <p:cNvSpPr/>
          <p:nvPr/>
        </p:nvSpPr>
        <p:spPr>
          <a:xfrm>
            <a:off x="502920" y="27685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Alícuotas reducidas:</a:t>
            </a:r>
            <a:endParaRPr lang="es-AR" sz="1600" noProof="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805183"/>
              </p:ext>
            </p:extLst>
          </p:nvPr>
        </p:nvGraphicFramePr>
        <p:xfrm>
          <a:off x="502920" y="3070344"/>
          <a:ext cx="6035040" cy="1005840"/>
        </p:xfrm>
        <a:graphic>
          <a:graphicData uri="http://schemas.openxmlformats.org/drawingml/2006/table">
            <a:tbl>
              <a:tblPr/>
              <a:tblGrid>
                <a:gridCol w="3474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Destino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RIFL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FFFFFF"/>
                          </a:solidFill>
                        </a:rPr>
                        <a:t>General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SIPA + F. Empleo + Asig. Fam.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2%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~17%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AR" sz="1600" noProof="0" dirty="0">
                          <a:solidFill>
                            <a:srgbClr val="23283A"/>
                          </a:solidFill>
                        </a:rPr>
                        <a:t>INSSJP (PAMI)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3%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AR" sz="1600" b="1" noProof="0" dirty="0">
                          <a:solidFill>
                            <a:srgbClr val="23283A"/>
                          </a:solidFill>
                        </a:rPr>
                        <a:t>~3,4%</a:t>
                      </a:r>
                      <a:endParaRPr lang="es-AR" sz="1600" noProof="0" dirty="0"/>
                    </a:p>
                  </a:txBody>
                  <a:tcPr anchor="ctr"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Shape 14"/>
          <p:cNvSpPr/>
          <p:nvPr/>
        </p:nvSpPr>
        <p:spPr>
          <a:xfrm>
            <a:off x="6720840" y="3070344"/>
            <a:ext cx="4965192" cy="987552"/>
          </a:xfrm>
          <a:prstGeom prst="roundRect">
            <a:avLst>
              <a:gd name="adj" fmla="val 4242"/>
            </a:avLst>
          </a:prstGeom>
          <a:solidFill>
            <a:srgbClr val="F1F3F8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18" name="Text 15"/>
          <p:cNvSpPr/>
          <p:nvPr/>
        </p:nvSpPr>
        <p:spPr>
          <a:xfrm>
            <a:off x="6949440" y="3093364"/>
            <a:ext cx="459943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Ejemplo: </a:t>
            </a:r>
            <a:endParaRPr lang="es-AR" sz="1600" noProof="0" dirty="0"/>
          </a:p>
          <a:p>
            <a:pPr marL="0" indent="0">
              <a:buNone/>
            </a:pP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sueldo bruto $500.000 → contribuciones hoy ~$102.000/mes → con RIFL ~$25.000/mes</a:t>
            </a:r>
            <a:endParaRPr lang="es-AR" sz="1600" noProof="0" dirty="0"/>
          </a:p>
          <a:p>
            <a:pPr marL="0" indent="0">
              <a:buNone/>
            </a:pPr>
            <a:r>
              <a:rPr lang="es-AR" sz="1600" b="1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Ahorro en 4 años: </a:t>
            </a:r>
            <a:r>
              <a:rPr lang="es-AR" sz="1600" noProof="0" dirty="0">
                <a:solidFill>
                  <a:srgbClr val="232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$3,7 M por empleado</a:t>
            </a:r>
            <a:endParaRPr lang="es-AR" sz="1600" noProof="0" dirty="0"/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6206353F-1FDD-23E4-B4D7-4BD9567EB98A}"/>
              </a:ext>
            </a:extLst>
          </p:cNvPr>
          <p:cNvGrpSpPr/>
          <p:nvPr/>
        </p:nvGrpSpPr>
        <p:grpSpPr>
          <a:xfrm>
            <a:off x="491190" y="4316636"/>
            <a:ext cx="11103402" cy="498478"/>
            <a:chOff x="502920" y="4413801"/>
            <a:chExt cx="11103402" cy="498478"/>
          </a:xfrm>
        </p:grpSpPr>
        <p:pic>
          <p:nvPicPr>
            <p:cNvPr id="19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920" y="4729399"/>
              <a:ext cx="182880" cy="182880"/>
            </a:xfrm>
            <a:prstGeom prst="rect">
              <a:avLst/>
            </a:prstGeom>
          </p:spPr>
        </p:pic>
        <p:sp>
          <p:nvSpPr>
            <p:cNvPr id="20" name="Text 16"/>
            <p:cNvSpPr/>
            <p:nvPr/>
          </p:nvSpPr>
          <p:spPr>
            <a:xfrm>
              <a:off x="743250" y="4413801"/>
              <a:ext cx="10863072" cy="20014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600" noProof="0" dirty="0">
                  <a:solidFill>
                    <a:srgbClr val="23283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Alcanza a: sin relación registrada al 10/12/2025 · desempleados 6 meses previos · ex </a:t>
              </a:r>
              <a:r>
                <a:rPr lang="es-AR" sz="1600" noProof="0" dirty="0" err="1">
                  <a:solidFill>
                    <a:srgbClr val="23283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monotributistas</a:t>
              </a:r>
              <a:r>
                <a:rPr lang="es-AR" sz="1600" noProof="0" dirty="0">
                  <a:solidFill>
                    <a:srgbClr val="23283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· ex empleo público</a:t>
              </a:r>
              <a:endParaRPr lang="es-AR" sz="1600" noProof="0" dirty="0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77545246-A739-470C-AA16-CA9A4BC115D8}"/>
              </a:ext>
            </a:extLst>
          </p:cNvPr>
          <p:cNvGrpSpPr/>
          <p:nvPr/>
        </p:nvGrpSpPr>
        <p:grpSpPr>
          <a:xfrm>
            <a:off x="489524" y="4675681"/>
            <a:ext cx="11155680" cy="533468"/>
            <a:chOff x="502920" y="4642715"/>
            <a:chExt cx="11155680" cy="533468"/>
          </a:xfrm>
        </p:grpSpPr>
        <p:pic>
          <p:nvPicPr>
            <p:cNvPr id="21" name="Image 1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920" y="4993303"/>
              <a:ext cx="182880" cy="182880"/>
            </a:xfrm>
            <a:prstGeom prst="rect">
              <a:avLst/>
            </a:prstGeom>
          </p:spPr>
        </p:pic>
        <p:sp>
          <p:nvSpPr>
            <p:cNvPr id="22" name="Text 17"/>
            <p:cNvSpPr/>
            <p:nvPr/>
          </p:nvSpPr>
          <p:spPr>
            <a:xfrm>
              <a:off x="795528" y="4642715"/>
              <a:ext cx="10863072" cy="1631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600" noProof="0" dirty="0">
                  <a:solidFill>
                    <a:srgbClr val="23283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Vigencia: nuevas contrataciones entre el 1° de mayo de 2026 y el 30 de abril de 2027 · horizonte del beneficio hasta abril de 2031</a:t>
              </a:r>
              <a:endParaRPr lang="es-AR" sz="1600" noProof="0" dirty="0"/>
            </a:p>
          </p:txBody>
        </p:sp>
      </p:grpSp>
      <p:sp>
        <p:nvSpPr>
          <p:cNvPr id="23" name="Shape 18"/>
          <p:cNvSpPr/>
          <p:nvPr/>
        </p:nvSpPr>
        <p:spPr>
          <a:xfrm>
            <a:off x="502920" y="5806440"/>
            <a:ext cx="11183112" cy="566928"/>
          </a:xfrm>
          <a:prstGeom prst="roundRect">
            <a:avLst>
              <a:gd name="adj" fmla="val 9677"/>
            </a:avLst>
          </a:prstGeom>
          <a:solidFill>
            <a:srgbClr val="B8862B"/>
          </a:solidFill>
          <a:ln/>
        </p:spPr>
        <p:txBody>
          <a:bodyPr/>
          <a:lstStyle/>
          <a:p>
            <a:endParaRPr lang="es-AR" noProof="0" dirty="0"/>
          </a:p>
        </p:txBody>
      </p:sp>
      <p:sp>
        <p:nvSpPr>
          <p:cNvPr id="24" name="Text 19"/>
          <p:cNvSpPr/>
          <p:nvPr/>
        </p:nvSpPr>
        <p:spPr>
          <a:xfrm>
            <a:off x="731520" y="5806440"/>
            <a:ext cx="107259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A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Importante: </a:t>
            </a:r>
            <a:r>
              <a:rPr lang="es-AR" sz="1600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opción no es automática — debe ejercerse ante ARCA con el código 710. El FAL sigue siendo obligatorio.</a:t>
            </a:r>
            <a:endParaRPr lang="es-AR" sz="1600" noProof="0" dirty="0"/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DC6944FD-8B5A-85A9-9EC8-CC5C5AD66176}"/>
              </a:ext>
            </a:extLst>
          </p:cNvPr>
          <p:cNvGrpSpPr/>
          <p:nvPr/>
        </p:nvGrpSpPr>
        <p:grpSpPr>
          <a:xfrm>
            <a:off x="520848" y="5323236"/>
            <a:ext cx="11165184" cy="216282"/>
            <a:chOff x="493416" y="5367528"/>
            <a:chExt cx="11165184" cy="216282"/>
          </a:xfrm>
        </p:grpSpPr>
        <p:sp>
          <p:nvSpPr>
            <p:cNvPr id="31" name="Text 17">
              <a:extLst>
                <a:ext uri="{FF2B5EF4-FFF2-40B4-BE49-F238E27FC236}">
                  <a16:creationId xmlns:a16="http://schemas.microsoft.com/office/drawing/2014/main" id="{4ABE969F-7903-7B09-7D47-48D3453C3671}"/>
                </a:ext>
              </a:extLst>
            </p:cNvPr>
            <p:cNvSpPr/>
            <p:nvPr/>
          </p:nvSpPr>
          <p:spPr>
            <a:xfrm>
              <a:off x="795528" y="5367528"/>
              <a:ext cx="10863072" cy="183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s-AR" sz="1600" noProof="0" dirty="0">
                  <a:solidFill>
                    <a:srgbClr val="23283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Empleador anterior al 10/12/2025 Sin límites – Posteriores al 10/12/2025 límite del 80% de la nomina total</a:t>
              </a:r>
              <a:endParaRPr lang="es-AR" sz="1600" noProof="0" dirty="0"/>
            </a:p>
          </p:txBody>
        </p:sp>
        <p:pic>
          <p:nvPicPr>
            <p:cNvPr id="34" name="Gráfico 33" descr="Insignia Desplegada con relleno sólido">
              <a:extLst>
                <a:ext uri="{FF2B5EF4-FFF2-40B4-BE49-F238E27FC236}">
                  <a16:creationId xmlns:a16="http://schemas.microsoft.com/office/drawing/2014/main" id="{2F9D7602-DB26-E2B4-DEF1-9BA2F51AD59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3416" y="5400210"/>
              <a:ext cx="183600" cy="183600"/>
            </a:xfrm>
            <a:prstGeom prst="rect">
              <a:avLst/>
            </a:prstGeom>
          </p:spPr>
        </p:pic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EF458A60-FA17-763A-BF89-FE2A16CBC85A}"/>
              </a:ext>
            </a:extLst>
          </p:cNvPr>
          <p:cNvGrpSpPr/>
          <p:nvPr/>
        </p:nvGrpSpPr>
        <p:grpSpPr>
          <a:xfrm>
            <a:off x="502920" y="4280121"/>
            <a:ext cx="11155680" cy="881491"/>
            <a:chOff x="502920" y="4483329"/>
            <a:chExt cx="11155680" cy="881491"/>
          </a:xfrm>
        </p:grpSpPr>
        <p:pic>
          <p:nvPicPr>
            <p:cNvPr id="37" name="Image 0" descr="preencoded.png">
              <a:extLst>
                <a:ext uri="{FF2B5EF4-FFF2-40B4-BE49-F238E27FC236}">
                  <a16:creationId xmlns:a16="http://schemas.microsoft.com/office/drawing/2014/main" id="{C4D1AD40-A3E4-20A8-6B13-B795E6A90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920" y="4483329"/>
              <a:ext cx="180000" cy="180000"/>
            </a:xfrm>
            <a:prstGeom prst="rect">
              <a:avLst/>
            </a:prstGeom>
          </p:spPr>
        </p:pic>
        <p:sp>
          <p:nvSpPr>
            <p:cNvPr id="38" name="Text 16">
              <a:extLst>
                <a:ext uri="{FF2B5EF4-FFF2-40B4-BE49-F238E27FC236}">
                  <a16:creationId xmlns:a16="http://schemas.microsoft.com/office/drawing/2014/main" id="{9542009D-19AB-B85A-616C-E36C6772D36A}"/>
                </a:ext>
              </a:extLst>
            </p:cNvPr>
            <p:cNvSpPr/>
            <p:nvPr/>
          </p:nvSpPr>
          <p:spPr>
            <a:xfrm>
              <a:off x="795528" y="5181940"/>
              <a:ext cx="10863072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s-AR" sz="1600" dirty="0">
                  <a:solidFill>
                    <a:srgbClr val="1E2A5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Acceden empleadores del sector privado donde aplique Ley 20744 (LCT), Ley 22250 (Construcción), Ley 26727 (Trabajo Agrario</a:t>
              </a:r>
              <a:r>
                <a:rPr lang="es-AR" sz="1400" dirty="0">
                  <a:solidFill>
                    <a:srgbClr val="1E2A5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)</a:t>
              </a:r>
              <a:endParaRPr lang="es-AR" sz="1400" dirty="0"/>
            </a:p>
          </p:txBody>
        </p:sp>
      </p:grpSp>
      <p:sp>
        <p:nvSpPr>
          <p:cNvPr id="25" name="Text 2">
            <a:extLst>
              <a:ext uri="{FF2B5EF4-FFF2-40B4-BE49-F238E27FC236}">
                <a16:creationId xmlns:a16="http://schemas.microsoft.com/office/drawing/2014/main" id="{F92EA232-AA28-F104-3216-5A5BDD3D6BE0}"/>
              </a:ext>
            </a:extLst>
          </p:cNvPr>
          <p:cNvSpPr/>
          <p:nvPr/>
        </p:nvSpPr>
        <p:spPr>
          <a:xfrm>
            <a:off x="11228832" y="0"/>
            <a:ext cx="640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s-AR" sz="200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1935</Words>
  <Application>Microsoft Office PowerPoint</Application>
  <PresentationFormat>Panorámica</PresentationFormat>
  <Paragraphs>247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Programas de Empleo, Incentivos Fiscales y Herramientas de Capacitación</dc:title>
  <dc:subject>PptxGenJS Presentation</dc:subject>
  <dc:creator>Secretaría de Trabajo, Empleo y Seguridad Social</dc:creator>
  <cp:lastModifiedBy>Claudio Russo</cp:lastModifiedBy>
  <cp:revision>16</cp:revision>
  <dcterms:created xsi:type="dcterms:W3CDTF">2026-07-01T20:41:07Z</dcterms:created>
  <dcterms:modified xsi:type="dcterms:W3CDTF">2026-07-28T16:32:01Z</dcterms:modified>
</cp:coreProperties>
</file>